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332" r:id="rId85"/>
    <p:sldId id="333" r:id="rId86"/>
    <p:sldId id="334" r:id="rId87"/>
    <p:sldId id="335" r:id="rId8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30F821-5E93-214C-88D5-9E9F562DAB93}">
          <p14:sldIdLst/>
        </p14:section>
      </p14:sectionLst>
    </p:ext>
    <p:ext uri="{EFAFB233-063F-42B5-8137-9DF3F51BA10A}">
      <p15:sldGuideLst xmlns:p15="http://schemas.microsoft.com/office/powerpoint/2012/main">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anda Mu" initials="MM" lastIdx="2" clrIdx="0">
    <p:extLst>
      <p:ext uri="{19B8F6BF-5375-455C-9EA6-DF929625EA0E}">
        <p15:presenceInfo xmlns:p15="http://schemas.microsoft.com/office/powerpoint/2012/main" userId="S::miranda@remesh.onmicrosoft.com::ab7f3dda-75ad-4599-b013-87a2845d79ea" providerId="AD"/>
      </p:ext>
    </p:extLst>
  </p:cmAuthor>
  <p:cmAuthor id="2" name="Tao Tang" initials="TT" lastIdx="1" clrIdx="1">
    <p:extLst>
      <p:ext uri="{19B8F6BF-5375-455C-9EA6-DF929625EA0E}">
        <p15:presenceInfo xmlns:p15="http://schemas.microsoft.com/office/powerpoint/2012/main" userId="S::tao@remesh.onmicrosoft.com::cf25e15a-1a72-4fb4-a922-3a85fea1f5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0A9EE-CB77-6348-8BC0-4DDAAC38DFAB}" v="527" dt="2019-08-29T14:42:05.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61"/>
    <p:restoredTop sz="95024"/>
  </p:normalViewPr>
  <p:slideViewPr>
    <p:cSldViewPr snapToGrid="0" snapToObjects="1" showGuides="1">
      <p:cViewPr>
        <p:scale>
          <a:sx n="105" d="100"/>
          <a:sy n="105" d="100"/>
        </p:scale>
        <p:origin x="160" y="1608"/>
      </p:cViewPr>
      <p:guideLst>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presProps" Target="presProps.xml"/><Relationship Id="rId21" Type="http://schemas.openxmlformats.org/officeDocument/2006/relationships/tableStyles" Target="tableStyles.xml"/><Relationship Id="rId17" Type="http://schemas.openxmlformats.org/officeDocument/2006/relationships/commentAuthors" Target="commentAuthors.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19" Type="http://schemas.openxmlformats.org/officeDocument/2006/relationships/viewProps" Target="viewProps.xml"/><Relationship Id="rId22" Type="http://schemas.microsoft.com/office/2015/10/relationships/revisionInfo" Target="revisionInfo.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slide" Target="slides/slide44.xml"/><Relationship Id="rId53" Type="http://schemas.openxmlformats.org/officeDocument/2006/relationships/slide" Target="slides/slide45.xml"/><Relationship Id="rId54" Type="http://schemas.openxmlformats.org/officeDocument/2006/relationships/slide" Target="slides/slide46.xml"/><Relationship Id="rId55" Type="http://schemas.openxmlformats.org/officeDocument/2006/relationships/slide" Target="slides/slide47.xml"/><Relationship Id="rId56" Type="http://schemas.openxmlformats.org/officeDocument/2006/relationships/slide" Target="slides/slide48.xml"/><Relationship Id="rId57" Type="http://schemas.openxmlformats.org/officeDocument/2006/relationships/slide" Target="slides/slide49.xml"/><Relationship Id="rId58" Type="http://schemas.openxmlformats.org/officeDocument/2006/relationships/slide" Target="slides/slide50.xml"/><Relationship Id="rId59" Type="http://schemas.openxmlformats.org/officeDocument/2006/relationships/slide" Target="slides/slide51.xml"/><Relationship Id="rId60" Type="http://schemas.openxmlformats.org/officeDocument/2006/relationships/slide" Target="slides/slide52.xml"/><Relationship Id="rId61" Type="http://schemas.openxmlformats.org/officeDocument/2006/relationships/slide" Target="slides/slide53.xml"/><Relationship Id="rId62" Type="http://schemas.openxmlformats.org/officeDocument/2006/relationships/slide" Target="slides/slide54.xml"/><Relationship Id="rId63" Type="http://schemas.openxmlformats.org/officeDocument/2006/relationships/slide" Target="slides/slide55.xml"/><Relationship Id="rId64" Type="http://schemas.openxmlformats.org/officeDocument/2006/relationships/slide" Target="slides/slide56.xml"/><Relationship Id="rId65" Type="http://schemas.openxmlformats.org/officeDocument/2006/relationships/slide" Target="slides/slide57.xml"/><Relationship Id="rId66" Type="http://schemas.openxmlformats.org/officeDocument/2006/relationships/slide" Target="slides/slide58.xml"/><Relationship Id="rId67" Type="http://schemas.openxmlformats.org/officeDocument/2006/relationships/slide" Target="slides/slide59.xml"/><Relationship Id="rId68" Type="http://schemas.openxmlformats.org/officeDocument/2006/relationships/slide" Target="slides/slide60.xml"/><Relationship Id="rId69" Type="http://schemas.openxmlformats.org/officeDocument/2006/relationships/slide" Target="slides/slide61.xml"/><Relationship Id="rId70" Type="http://schemas.openxmlformats.org/officeDocument/2006/relationships/slide" Target="slides/slide62.xml"/><Relationship Id="rId71" Type="http://schemas.openxmlformats.org/officeDocument/2006/relationships/slide" Target="slides/slide63.xml"/><Relationship Id="rId72" Type="http://schemas.openxmlformats.org/officeDocument/2006/relationships/slide" Target="slides/slide64.xml"/><Relationship Id="rId73" Type="http://schemas.openxmlformats.org/officeDocument/2006/relationships/slide" Target="slides/slide65.xml"/><Relationship Id="rId74" Type="http://schemas.openxmlformats.org/officeDocument/2006/relationships/slide" Target="slides/slide66.xml"/><Relationship Id="rId75" Type="http://schemas.openxmlformats.org/officeDocument/2006/relationships/slide" Target="slides/slide67.xml"/><Relationship Id="rId76" Type="http://schemas.openxmlformats.org/officeDocument/2006/relationships/slide" Target="slides/slide68.xml"/><Relationship Id="rId77" Type="http://schemas.openxmlformats.org/officeDocument/2006/relationships/slide" Target="slides/slide69.xml"/><Relationship Id="rId78" Type="http://schemas.openxmlformats.org/officeDocument/2006/relationships/slide" Target="slides/slide70.xml"/><Relationship Id="rId79" Type="http://schemas.openxmlformats.org/officeDocument/2006/relationships/slide" Target="slides/slide71.xml"/><Relationship Id="rId80" Type="http://schemas.openxmlformats.org/officeDocument/2006/relationships/slide" Target="slides/slide72.xml"/><Relationship Id="rId81" Type="http://schemas.openxmlformats.org/officeDocument/2006/relationships/slide" Target="slides/slide73.xml"/><Relationship Id="rId82" Type="http://schemas.openxmlformats.org/officeDocument/2006/relationships/slide" Target="slides/slide74.xml"/><Relationship Id="rId83" Type="http://schemas.openxmlformats.org/officeDocument/2006/relationships/slide" Target="slides/slide75.xml"/><Relationship Id="rId84" Type="http://schemas.openxmlformats.org/officeDocument/2006/relationships/slide" Target="slides/slide76.xml"/><Relationship Id="rId85" Type="http://schemas.openxmlformats.org/officeDocument/2006/relationships/slide" Target="slides/slide77.xml"/><Relationship Id="rId86" Type="http://schemas.openxmlformats.org/officeDocument/2006/relationships/slide" Target="slides/slide78.xml"/><Relationship Id="rId87" Type="http://schemas.openxmlformats.org/officeDocument/2006/relationships/slide" Target="slides/slide79.xml"/><Relationship Id="rId88" Type="http://schemas.openxmlformats.org/officeDocument/2006/relationships/slide" Target="slides/slide8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547DC3-B97A-E74F-9EAD-C8556FC9C3B3}" type="datetimeFigureOut">
              <a:rPr lang="en-US" smtClean="0"/>
              <a:t>8/29/19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FAA17-FB81-1448-948A-CB7CE5448E06}" type="slidenum">
              <a:rPr lang="en-US" smtClean="0"/>
              <a:t>‹#›</a:t>
            </a:fld>
            <a:endParaRPr lang="en-US"/>
          </a:p>
        </p:txBody>
      </p:sp>
    </p:spTree>
    <p:extLst>
      <p:ext uri="{BB962C8B-B14F-4D97-AF65-F5344CB8AC3E}">
        <p14:creationId xmlns:p14="http://schemas.microsoft.com/office/powerpoint/2010/main" val="15292006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1D1-323F-9448-B9A8-B0D72767AA32}"/>
              </a:ext>
            </a:extLst>
          </p:cNvPr>
          <p:cNvSpPr>
            <a:spLocks noGrp="1"/>
          </p:cNvSpPr>
          <p:nvPr>
            <p:ph type="ctrTitle" hasCustomPrompt="1"/>
          </p:nvPr>
        </p:nvSpPr>
        <p:spPr>
          <a:xfrm>
            <a:off x="352044" y="361950"/>
            <a:ext cx="4219956" cy="2196973"/>
          </a:xfrm>
        </p:spPr>
        <p:txBody>
          <a:bodyPr anchor="b">
            <a:noAutofit/>
          </a:bodyPr>
          <a:lstStyle>
            <a:lvl1pPr algn="l">
              <a:defRPr sz="4000" b="1" i="0">
                <a:solidFill>
                  <a:schemeClr val="bg1"/>
                </a:solidFill>
                <a:latin typeface="Arial" panose="020B0604020202020204" pitchFamily="34" charset="0"/>
                <a:cs typeface="Arial" panose="020B0604020202020204" pitchFamily="34" charset="0"/>
              </a:defRPr>
            </a:lvl1pPr>
          </a:lstStyle>
          <a:p>
            <a:r>
              <a:rPr lang="en-US" dirty="0"/>
              <a:t>Convo Title</a:t>
            </a:r>
          </a:p>
        </p:txBody>
      </p:sp>
      <p:sp>
        <p:nvSpPr>
          <p:cNvPr id="3" name="Subtitle 2">
            <a:extLst>
              <a:ext uri="{FF2B5EF4-FFF2-40B4-BE49-F238E27FC236}">
                <a16:creationId xmlns:a16="http://schemas.microsoft.com/office/drawing/2014/main" id="{F761C49B-CBFA-BC4C-8450-33E79FAB110F}"/>
              </a:ext>
            </a:extLst>
          </p:cNvPr>
          <p:cNvSpPr>
            <a:spLocks noGrp="1"/>
          </p:cNvSpPr>
          <p:nvPr>
            <p:ph type="subTitle" idx="1" hasCustomPrompt="1"/>
          </p:nvPr>
        </p:nvSpPr>
        <p:spPr>
          <a:xfrm>
            <a:off x="357890" y="2584578"/>
            <a:ext cx="4214110" cy="343027"/>
          </a:xfrm>
        </p:spPr>
        <p:txBody>
          <a:bodyPr>
            <a:noAutofit/>
          </a:bodyPr>
          <a:lstStyle>
            <a:lvl1pPr marL="0" indent="0" algn="l">
              <a:buNone/>
              <a:defRPr sz="1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TOPLINE REPORT</a:t>
            </a:r>
          </a:p>
        </p:txBody>
      </p:sp>
      <p:pic>
        <p:nvPicPr>
          <p:cNvPr id="8" name="Google Shape;14;p2">
            <a:extLst>
              <a:ext uri="{FF2B5EF4-FFF2-40B4-BE49-F238E27FC236}">
                <a16:creationId xmlns:a16="http://schemas.microsoft.com/office/drawing/2014/main" id="{8910D444-038A-6D4F-B246-D38218EF18A5}"/>
              </a:ext>
            </a:extLst>
          </p:cNvPr>
          <p:cNvPicPr preferRelativeResize="0"/>
          <p:nvPr userDrawn="1"/>
        </p:nvPicPr>
        <p:blipFill rotWithShape="1">
          <a:blip r:embed="rId2">
            <a:alphaModFix/>
          </a:blip>
          <a:srcRect l="35446"/>
          <a:stretch/>
        </p:blipFill>
        <p:spPr>
          <a:xfrm rot="-5400000">
            <a:off x="5977338" y="-682162"/>
            <a:ext cx="2484500" cy="3848825"/>
          </a:xfrm>
          <a:prstGeom prst="rect">
            <a:avLst/>
          </a:prstGeom>
          <a:noFill/>
          <a:ln>
            <a:noFill/>
          </a:ln>
        </p:spPr>
      </p:pic>
      <p:pic>
        <p:nvPicPr>
          <p:cNvPr id="14" name="Google Shape;11;p2">
            <a:extLst>
              <a:ext uri="{FF2B5EF4-FFF2-40B4-BE49-F238E27FC236}">
                <a16:creationId xmlns:a16="http://schemas.microsoft.com/office/drawing/2014/main" id="{326AF824-E206-0242-92ED-D41B3E172C10}"/>
              </a:ext>
            </a:extLst>
          </p:cNvPr>
          <p:cNvPicPr preferRelativeResize="0"/>
          <p:nvPr userDrawn="1"/>
        </p:nvPicPr>
        <p:blipFill>
          <a:blip r:embed="rId3">
            <a:alphaModFix/>
          </a:blip>
          <a:stretch>
            <a:fillRect/>
          </a:stretch>
        </p:blipFill>
        <p:spPr>
          <a:xfrm>
            <a:off x="6930149" y="4429400"/>
            <a:ext cx="1824613" cy="352150"/>
          </a:xfrm>
          <a:prstGeom prst="rect">
            <a:avLst/>
          </a:prstGeom>
          <a:noFill/>
          <a:ln>
            <a:noFill/>
          </a:ln>
        </p:spPr>
      </p:pic>
      <p:sp>
        <p:nvSpPr>
          <p:cNvPr id="17" name="Text Placeholder 16">
            <a:extLst>
              <a:ext uri="{FF2B5EF4-FFF2-40B4-BE49-F238E27FC236}">
                <a16:creationId xmlns:a16="http://schemas.microsoft.com/office/drawing/2014/main" id="{E78A08BC-2317-DA4A-A2F2-6D634AF42692}"/>
              </a:ext>
            </a:extLst>
          </p:cNvPr>
          <p:cNvSpPr>
            <a:spLocks noGrp="1"/>
          </p:cNvSpPr>
          <p:nvPr>
            <p:ph type="body" sz="quarter" idx="14" hasCustomPrompt="1"/>
          </p:nvPr>
        </p:nvSpPr>
        <p:spPr>
          <a:xfrm>
            <a:off x="352045" y="3355175"/>
            <a:ext cx="4214110" cy="771981"/>
          </a:xfrm>
        </p:spPr>
        <p:txBody>
          <a:bodyPr>
            <a:noAutofit/>
          </a:bodyPr>
          <a:lstStyle>
            <a:lvl1pPr marL="0" indent="0">
              <a:buFontTx/>
              <a:buNone/>
              <a:defRPr sz="1000">
                <a:solidFill>
                  <a:schemeClr val="bg1"/>
                </a:solidFill>
              </a:defRPr>
            </a:lvl1pPr>
          </a:lstStyle>
          <a:p>
            <a:pPr lvl="0"/>
            <a:r>
              <a:rPr lang="en-US" dirty="0"/>
              <a:t>Online 60 minutes conversation </a:t>
            </a:r>
          </a:p>
          <a:p>
            <a:pPr lvl="0"/>
            <a:r>
              <a:rPr lang="en-US" dirty="0"/>
              <a:t>~N = 237</a:t>
            </a:r>
          </a:p>
          <a:p>
            <a:pPr lvl="0"/>
            <a:r>
              <a:rPr lang="en-US" dirty="0"/>
              <a:t>Date</a:t>
            </a:r>
          </a:p>
        </p:txBody>
      </p:sp>
    </p:spTree>
    <p:extLst>
      <p:ext uri="{BB962C8B-B14F-4D97-AF65-F5344CB8AC3E}">
        <p14:creationId xmlns:p14="http://schemas.microsoft.com/office/powerpoint/2010/main" val="206003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ll">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Insert a poll question here?</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1"/>
                </a:solidFill>
                <a:latin typeface="Arial" panose="020B0604020202020204" pitchFamily="34" charset="0"/>
                <a:cs typeface="Arial" panose="020B0604020202020204" pitchFamily="34" charset="0"/>
              </a:defRPr>
            </a:lvl1pPr>
          </a:lstStyle>
          <a:p>
            <a:pPr lvl="0"/>
            <a:r>
              <a:rPr lang="en-US" dirty="0"/>
              <a:t>SINGLE-SELECT POLL</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2948692865"/>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3112D6-681D-6B4C-BFF9-F5B20521889F}"/>
              </a:ext>
            </a:extLst>
          </p:cNvPr>
          <p:cNvSpPr/>
          <p:nvPr userDrawn="1"/>
        </p:nvSpPr>
        <p:spPr>
          <a:xfrm>
            <a:off x="6019800" y="0"/>
            <a:ext cx="31242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42900" y="368300"/>
            <a:ext cx="2853691" cy="2203450"/>
          </a:xfrm>
        </p:spPr>
        <p:txBody>
          <a:bodyPr anchor="t"/>
          <a:lstStyle>
            <a:lvl1pPr>
              <a:defRPr sz="3200" b="1" i="0">
                <a:latin typeface="Arial" panose="020B0604020202020204" pitchFamily="34" charset="0"/>
                <a:cs typeface="Arial" panose="020B0604020202020204" pitchFamily="34" charset="0"/>
              </a:defRPr>
            </a:lvl1pPr>
          </a:lstStyle>
          <a:p>
            <a:r>
              <a:rPr lang="en-US" dirty="0"/>
              <a:t>Image/</a:t>
            </a:r>
            <a:br>
              <a:rPr lang="en-US" dirty="0"/>
            </a:br>
            <a:r>
              <a:rPr lang="en-US" dirty="0" err="1"/>
              <a:t>Concpet</a:t>
            </a:r>
            <a:r>
              <a:rPr lang="en-US" dirty="0"/>
              <a:t> A</a:t>
            </a:r>
          </a:p>
        </p:txBody>
      </p:sp>
      <p:sp>
        <p:nvSpPr>
          <p:cNvPr id="3" name="Picture Placeholder 2">
            <a:extLst>
              <a:ext uri="{FF2B5EF4-FFF2-40B4-BE49-F238E27FC236}">
                <a16:creationId xmlns:a16="http://schemas.microsoft.com/office/drawing/2014/main" id="{A05A5CB5-C53A-9A4F-AE41-3AE7402745B5}"/>
              </a:ext>
            </a:extLst>
          </p:cNvPr>
          <p:cNvSpPr>
            <a:spLocks noGrp="1"/>
          </p:cNvSpPr>
          <p:nvPr>
            <p:ph type="pic" idx="1"/>
          </p:nvPr>
        </p:nvSpPr>
        <p:spPr>
          <a:xfrm>
            <a:off x="3483864" y="361950"/>
            <a:ext cx="5279136" cy="4419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Tree>
    <p:extLst>
      <p:ext uri="{BB962C8B-B14F-4D97-AF65-F5344CB8AC3E}">
        <p14:creationId xmlns:p14="http://schemas.microsoft.com/office/powerpoint/2010/main" val="1594768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boarding Poll">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Onboarding polls</a:t>
            </a:r>
            <a:endParaRPr lang="en-US" dirty="0"/>
          </a:p>
        </p:txBody>
      </p:sp>
      <p:sp>
        <p:nvSpPr>
          <p:cNvPr id="8" name="Table Placeholder 7">
            <a:extLst>
              <a:ext uri="{FF2B5EF4-FFF2-40B4-BE49-F238E27FC236}">
                <a16:creationId xmlns:a16="http://schemas.microsoft.com/office/drawing/2014/main" id="{A02EFAC9-5AE0-C24C-B59F-DCD67CDB86FF}"/>
              </a:ext>
            </a:extLst>
          </p:cNvPr>
          <p:cNvSpPr>
            <a:spLocks noGrp="1"/>
          </p:cNvSpPr>
          <p:nvPr>
            <p:ph type="tbl" sz="quarter" idx="13"/>
          </p:nvPr>
        </p:nvSpPr>
        <p:spPr>
          <a:xfrm>
            <a:off x="342900" y="1185862"/>
            <a:ext cx="2569633" cy="3409287"/>
          </a:xfrm>
        </p:spPr>
        <p:txBody>
          <a:bodyPr/>
          <a:lstStyle/>
          <a:p>
            <a:endParaRPr lang="en-US"/>
          </a:p>
        </p:txBody>
      </p:sp>
      <p:sp>
        <p:nvSpPr>
          <p:cNvPr id="22" name="Table Placeholder 7">
            <a:extLst>
              <a:ext uri="{FF2B5EF4-FFF2-40B4-BE49-F238E27FC236}">
                <a16:creationId xmlns:a16="http://schemas.microsoft.com/office/drawing/2014/main" id="{FA71D332-A2DE-5C49-9A21-FA61B7FC9E6D}"/>
              </a:ext>
            </a:extLst>
          </p:cNvPr>
          <p:cNvSpPr>
            <a:spLocks noGrp="1"/>
          </p:cNvSpPr>
          <p:nvPr>
            <p:ph type="tbl" sz="quarter" idx="14"/>
          </p:nvPr>
        </p:nvSpPr>
        <p:spPr>
          <a:xfrm>
            <a:off x="3278717" y="1185862"/>
            <a:ext cx="2569633" cy="3409287"/>
          </a:xfrm>
        </p:spPr>
        <p:txBody>
          <a:bodyPr/>
          <a:lstStyle/>
          <a:p>
            <a:endParaRPr lang="en-US"/>
          </a:p>
        </p:txBody>
      </p:sp>
      <p:sp>
        <p:nvSpPr>
          <p:cNvPr id="26" name="Table Placeholder 7">
            <a:extLst>
              <a:ext uri="{FF2B5EF4-FFF2-40B4-BE49-F238E27FC236}">
                <a16:creationId xmlns:a16="http://schemas.microsoft.com/office/drawing/2014/main" id="{B0F384A6-3591-2745-9DC5-21D2AA27AE6B}"/>
              </a:ext>
            </a:extLst>
          </p:cNvPr>
          <p:cNvSpPr>
            <a:spLocks noGrp="1"/>
          </p:cNvSpPr>
          <p:nvPr>
            <p:ph type="tbl" sz="quarter" idx="15"/>
          </p:nvPr>
        </p:nvSpPr>
        <p:spPr>
          <a:xfrm>
            <a:off x="6214534" y="1185862"/>
            <a:ext cx="2569633" cy="3409287"/>
          </a:xfrm>
        </p:spPr>
        <p:txBody>
          <a:bodyPr/>
          <a:lstStyle/>
          <a:p>
            <a:endParaRPr lang="en-US"/>
          </a:p>
        </p:txBody>
      </p:sp>
    </p:spTree>
    <p:extLst>
      <p:ext uri="{BB962C8B-B14F-4D97-AF65-F5344CB8AC3E}">
        <p14:creationId xmlns:p14="http://schemas.microsoft.com/office/powerpoint/2010/main" val="2873754083"/>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pic>
        <p:nvPicPr>
          <p:cNvPr id="13" name="Google Shape;77;p9">
            <a:extLst>
              <a:ext uri="{FF2B5EF4-FFF2-40B4-BE49-F238E27FC236}">
                <a16:creationId xmlns:a16="http://schemas.microsoft.com/office/drawing/2014/main" id="{E3AA4D72-22E6-474F-A851-C230ABCFEFE4}"/>
              </a:ext>
            </a:extLst>
          </p:cNvPr>
          <p:cNvPicPr preferRelativeResize="0"/>
          <p:nvPr userDrawn="1"/>
        </p:nvPicPr>
        <p:blipFill>
          <a:blip r:embed="rId2">
            <a:alphaModFix/>
          </a:blip>
          <a:stretch>
            <a:fillRect/>
          </a:stretch>
        </p:blipFill>
        <p:spPr>
          <a:xfrm>
            <a:off x="-131289" y="2400294"/>
            <a:ext cx="2808000" cy="2866978"/>
          </a:xfrm>
          <a:prstGeom prst="rect">
            <a:avLst/>
          </a:prstGeom>
          <a:noFill/>
          <a:ln>
            <a:noFill/>
          </a:ln>
        </p:spPr>
      </p:pic>
      <p:sp>
        <p:nvSpPr>
          <p:cNvPr id="11" name="Google Shape;69;p9">
            <a:extLst>
              <a:ext uri="{FF2B5EF4-FFF2-40B4-BE49-F238E27FC236}">
                <a16:creationId xmlns:a16="http://schemas.microsoft.com/office/drawing/2014/main" id="{C9765E20-4DD5-054B-81C8-4EB4A1328B1D}"/>
              </a:ext>
            </a:extLst>
          </p:cNvPr>
          <p:cNvSpPr/>
          <p:nvPr userDrawn="1"/>
        </p:nvSpPr>
        <p:spPr>
          <a:xfrm>
            <a:off x="3028950" y="0"/>
            <a:ext cx="6115800" cy="4781550"/>
          </a:xfrm>
          <a:prstGeom prst="rect">
            <a:avLst/>
          </a:prstGeom>
          <a:solidFill>
            <a:srgbClr val="BDF5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130616"/>
            <a:ext cx="2788295" cy="1092795"/>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Appendix</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8" name="Content Placeholder 5">
            <a:extLst>
              <a:ext uri="{FF2B5EF4-FFF2-40B4-BE49-F238E27FC236}">
                <a16:creationId xmlns:a16="http://schemas.microsoft.com/office/drawing/2014/main" id="{4F4CFC11-49E7-6D43-8B4A-322AE746D8B3}"/>
              </a:ext>
            </a:extLst>
          </p:cNvPr>
          <p:cNvSpPr txBox="1">
            <a:spLocks/>
          </p:cNvSpPr>
          <p:nvPr userDrawn="1"/>
        </p:nvSpPr>
        <p:spPr>
          <a:xfrm>
            <a:off x="3162300" y="73493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1" dirty="0">
                <a:latin typeface="Arial" panose="020B0604020202020204" pitchFamily="34" charset="0"/>
                <a:cs typeface="Arial" panose="020B0604020202020204" pitchFamily="34" charset="0"/>
              </a:rPr>
              <a:t>Methodology</a:t>
            </a:r>
          </a:p>
        </p:txBody>
      </p:sp>
      <p:sp>
        <p:nvSpPr>
          <p:cNvPr id="9" name="Content Placeholder 5">
            <a:extLst>
              <a:ext uri="{FF2B5EF4-FFF2-40B4-BE49-F238E27FC236}">
                <a16:creationId xmlns:a16="http://schemas.microsoft.com/office/drawing/2014/main" id="{07A3A9E1-278F-624C-BE23-78372188ED14}"/>
              </a:ext>
            </a:extLst>
          </p:cNvPr>
          <p:cNvSpPr txBox="1">
            <a:spLocks/>
          </p:cNvSpPr>
          <p:nvPr userDrawn="1"/>
        </p:nvSpPr>
        <p:spPr>
          <a:xfrm>
            <a:off x="3162300" y="2843042"/>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Representative Subset</a:t>
            </a:r>
          </a:p>
        </p:txBody>
      </p:sp>
      <p:sp>
        <p:nvSpPr>
          <p:cNvPr id="10" name="Text Placeholder 6">
            <a:extLst>
              <a:ext uri="{FF2B5EF4-FFF2-40B4-BE49-F238E27FC236}">
                <a16:creationId xmlns:a16="http://schemas.microsoft.com/office/drawing/2014/main" id="{5AAB4A87-8343-EE4D-8560-E88FD1734827}"/>
              </a:ext>
            </a:extLst>
          </p:cNvPr>
          <p:cNvSpPr>
            <a:spLocks noGrp="1"/>
          </p:cNvSpPr>
          <p:nvPr>
            <p:ph type="body" sz="quarter" idx="14" hasCustomPrompt="1"/>
          </p:nvPr>
        </p:nvSpPr>
        <p:spPr>
          <a:xfrm>
            <a:off x="3174494" y="1096520"/>
            <a:ext cx="5606272" cy="1563787"/>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err="1"/>
              <a:t>Remesh</a:t>
            </a:r>
            <a:r>
              <a:rPr lang="en-US" dirty="0"/>
              <a:t> ran a 60-minute live virtual focus group with ~220 participants on at 5:00PM EDT on June 18, 2019.</a:t>
            </a:r>
          </a:p>
          <a:p>
            <a:pPr lvl="0"/>
            <a:r>
              <a:rPr lang="en-US" dirty="0"/>
              <a:t>Participants were recruited from online vendor partners. Participants were asked approximately 10 closed-poll 52 open-ended questions. Conversation data can be accessed at https://</a:t>
            </a:r>
            <a:r>
              <a:rPr lang="en-US" dirty="0" err="1"/>
              <a:t>remesh.chat</a:t>
            </a:r>
            <a:r>
              <a:rPr lang="en-US" dirty="0"/>
              <a:t>/r/</a:t>
            </a:r>
            <a:r>
              <a:rPr lang="en-US" dirty="0" err="1"/>
              <a:t>pqyn</a:t>
            </a:r>
            <a:r>
              <a:rPr lang="en-US" dirty="0"/>
              <a:t>.</a:t>
            </a:r>
          </a:p>
        </p:txBody>
      </p:sp>
      <p:sp>
        <p:nvSpPr>
          <p:cNvPr id="12" name="Text Placeholder 6">
            <a:extLst>
              <a:ext uri="{FF2B5EF4-FFF2-40B4-BE49-F238E27FC236}">
                <a16:creationId xmlns:a16="http://schemas.microsoft.com/office/drawing/2014/main" id="{A780B82D-E6AB-E14A-8181-E209A84C002D}"/>
              </a:ext>
            </a:extLst>
          </p:cNvPr>
          <p:cNvSpPr>
            <a:spLocks noGrp="1"/>
          </p:cNvSpPr>
          <p:nvPr>
            <p:ph type="body" sz="quarter" idx="15" hasCustomPrompt="1"/>
          </p:nvPr>
        </p:nvSpPr>
        <p:spPr>
          <a:xfrm>
            <a:off x="3168920" y="3230842"/>
            <a:ext cx="5606272" cy="1307183"/>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A paragraph to explain Methodology </a:t>
            </a:r>
          </a:p>
        </p:txBody>
      </p:sp>
    </p:spTree>
    <p:extLst>
      <p:ext uri="{BB962C8B-B14F-4D97-AF65-F5344CB8AC3E}">
        <p14:creationId xmlns:p14="http://schemas.microsoft.com/office/powerpoint/2010/main" val="3503621504"/>
      </p:ext>
    </p:extLst>
  </p:cSld>
  <p:clrMapOvr>
    <a:masterClrMapping/>
  </p:clrMapOvr>
  <p:extLst>
    <p:ext uri="{DCECCB84-F9BA-43D5-87BE-67443E8EF086}">
      <p15:sldGuideLst xmlns:p15="http://schemas.microsoft.com/office/powerpoint/2012/main">
        <p15:guide id="1" pos="1992">
          <p15:clr>
            <a:srgbClr val="FBAE40"/>
          </p15:clr>
        </p15:guide>
        <p15:guide id="2" pos="3768" userDrawn="1">
          <p15:clr>
            <a:srgbClr val="FBAE40"/>
          </p15:clr>
        </p15:guide>
        <p15:guide id="3" orient="horz" pos="6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81660C-9614-D141-A56B-3A4F01808EE4}"/>
              </a:ext>
            </a:extLst>
          </p:cNvPr>
          <p:cNvSpPr/>
          <p:nvPr userDrawn="1"/>
        </p:nvSpPr>
        <p:spPr>
          <a:xfrm>
            <a:off x="-3407454" y="2039354"/>
            <a:ext cx="6814907" cy="68149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D196705E-B0BE-9247-BE28-D1E32E736960}"/>
              </a:ext>
            </a:extLst>
          </p:cNvPr>
          <p:cNvSpPr>
            <a:spLocks noGrp="1"/>
          </p:cNvSpPr>
          <p:nvPr>
            <p:ph type="dt" sz="half" idx="10"/>
          </p:nvPr>
        </p:nvSpPr>
        <p:spPr>
          <a:xfrm>
            <a:off x="374005" y="4795399"/>
            <a:ext cx="2057400" cy="274637"/>
          </a:xfrm>
        </p:spPr>
        <p:txBody>
          <a:bodyPr/>
          <a:lstStyle/>
          <a:p>
            <a:fld id="{F5AB9AAA-FCFF-A447-AC57-59F03879B500}" type="datetimeFigureOut">
              <a:rPr lang="en-US" smtClean="0"/>
              <a:t>8/29/19</a:t>
            </a:fld>
            <a:endParaRPr lang="en-US" dirty="0"/>
          </a:p>
        </p:txBody>
      </p:sp>
      <p:sp>
        <p:nvSpPr>
          <p:cNvPr id="6" name="Footer Placeholder 5">
            <a:extLst>
              <a:ext uri="{FF2B5EF4-FFF2-40B4-BE49-F238E27FC236}">
                <a16:creationId xmlns:a16="http://schemas.microsoft.com/office/drawing/2014/main" id="{A1EC04D3-DDF0-A545-855A-58B9B6EA8905}"/>
              </a:ext>
            </a:extLst>
          </p:cNvPr>
          <p:cNvSpPr>
            <a:spLocks noGrp="1"/>
          </p:cNvSpPr>
          <p:nvPr>
            <p:ph type="ftr" sz="quarter" idx="11"/>
          </p:nvPr>
        </p:nvSpPr>
        <p:spPr/>
        <p:txBody>
          <a:bodyPr/>
          <a:lstStyle/>
          <a:p>
            <a:endParaRPr lang="en-US" dirty="0"/>
          </a:p>
        </p:txBody>
      </p:sp>
      <p:sp>
        <p:nvSpPr>
          <p:cNvPr id="29" name="Title 1">
            <a:extLst>
              <a:ext uri="{FF2B5EF4-FFF2-40B4-BE49-F238E27FC236}">
                <a16:creationId xmlns:a16="http://schemas.microsoft.com/office/drawing/2014/main" id="{1A9DF0F6-F958-3043-BC31-8923E0B84C55}"/>
              </a:ext>
            </a:extLst>
          </p:cNvPr>
          <p:cNvSpPr txBox="1">
            <a:spLocks/>
          </p:cNvSpPr>
          <p:nvPr userDrawn="1"/>
        </p:nvSpPr>
        <p:spPr>
          <a:xfrm>
            <a:off x="342900" y="361949"/>
            <a:ext cx="4229100" cy="1264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b="1" dirty="0">
                <a:latin typeface="Arial" panose="020B0604020202020204" pitchFamily="34" charset="0"/>
                <a:cs typeface="Arial" panose="020B0604020202020204" pitchFamily="34" charset="0"/>
              </a:rPr>
              <a:t>Contents</a:t>
            </a:r>
          </a:p>
        </p:txBody>
      </p:sp>
      <p:sp>
        <p:nvSpPr>
          <p:cNvPr id="30" name="Content Placeholder 5">
            <a:extLst>
              <a:ext uri="{FF2B5EF4-FFF2-40B4-BE49-F238E27FC236}">
                <a16:creationId xmlns:a16="http://schemas.microsoft.com/office/drawing/2014/main" id="{2202919F-3FDB-7E4C-AE56-5C63B921D548}"/>
              </a:ext>
            </a:extLst>
          </p:cNvPr>
          <p:cNvSpPr txBox="1">
            <a:spLocks/>
          </p:cNvSpPr>
          <p:nvPr userDrawn="1"/>
        </p:nvSpPr>
        <p:spPr>
          <a:xfrm>
            <a:off x="4572000" y="73908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Objective</a:t>
            </a:r>
          </a:p>
        </p:txBody>
      </p:sp>
      <p:sp>
        <p:nvSpPr>
          <p:cNvPr id="31" name="Content Placeholder 5">
            <a:extLst>
              <a:ext uri="{FF2B5EF4-FFF2-40B4-BE49-F238E27FC236}">
                <a16:creationId xmlns:a16="http://schemas.microsoft.com/office/drawing/2014/main" id="{1D1D407C-3DC3-1C46-9C8A-ED4DE371F3A6}"/>
              </a:ext>
            </a:extLst>
          </p:cNvPr>
          <p:cNvSpPr txBox="1">
            <a:spLocks/>
          </p:cNvSpPr>
          <p:nvPr userDrawn="1"/>
        </p:nvSpPr>
        <p:spPr>
          <a:xfrm>
            <a:off x="4572000" y="1398811"/>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Key Segments</a:t>
            </a:r>
          </a:p>
        </p:txBody>
      </p:sp>
      <p:sp>
        <p:nvSpPr>
          <p:cNvPr id="32" name="Content Placeholder 5">
            <a:extLst>
              <a:ext uri="{FF2B5EF4-FFF2-40B4-BE49-F238E27FC236}">
                <a16:creationId xmlns:a16="http://schemas.microsoft.com/office/drawing/2014/main" id="{D9F7B7C6-4974-A844-AFC3-5066D40E1840}"/>
              </a:ext>
            </a:extLst>
          </p:cNvPr>
          <p:cNvSpPr txBox="1">
            <a:spLocks/>
          </p:cNvSpPr>
          <p:nvPr userDrawn="1"/>
        </p:nvSpPr>
        <p:spPr>
          <a:xfrm>
            <a:off x="4572000" y="2058537"/>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Summary of data</a:t>
            </a:r>
          </a:p>
        </p:txBody>
      </p:sp>
      <p:sp>
        <p:nvSpPr>
          <p:cNvPr id="33" name="Content Placeholder 5">
            <a:extLst>
              <a:ext uri="{FF2B5EF4-FFF2-40B4-BE49-F238E27FC236}">
                <a16:creationId xmlns:a16="http://schemas.microsoft.com/office/drawing/2014/main" id="{A453B9C7-3A4F-0F44-98F5-79924514580B}"/>
              </a:ext>
            </a:extLst>
          </p:cNvPr>
          <p:cNvSpPr txBox="1">
            <a:spLocks/>
          </p:cNvSpPr>
          <p:nvPr userDrawn="1"/>
        </p:nvSpPr>
        <p:spPr>
          <a:xfrm>
            <a:off x="4572000" y="2718263"/>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Conversation data </a:t>
            </a:r>
          </a:p>
        </p:txBody>
      </p:sp>
      <p:sp>
        <p:nvSpPr>
          <p:cNvPr id="34" name="Content Placeholder 5">
            <a:extLst>
              <a:ext uri="{FF2B5EF4-FFF2-40B4-BE49-F238E27FC236}">
                <a16:creationId xmlns:a16="http://schemas.microsoft.com/office/drawing/2014/main" id="{2F55088B-A2FE-B84A-A63E-6207C922F463}"/>
              </a:ext>
            </a:extLst>
          </p:cNvPr>
          <p:cNvSpPr txBox="1">
            <a:spLocks/>
          </p:cNvSpPr>
          <p:nvPr userDrawn="1"/>
        </p:nvSpPr>
        <p:spPr>
          <a:xfrm>
            <a:off x="4572000" y="3377989"/>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Demographics </a:t>
            </a:r>
          </a:p>
        </p:txBody>
      </p:sp>
      <p:sp>
        <p:nvSpPr>
          <p:cNvPr id="35" name="Content Placeholder 5">
            <a:extLst>
              <a:ext uri="{FF2B5EF4-FFF2-40B4-BE49-F238E27FC236}">
                <a16:creationId xmlns:a16="http://schemas.microsoft.com/office/drawing/2014/main" id="{771F5657-656E-7740-9C09-ACE12BE5E9A3}"/>
              </a:ext>
            </a:extLst>
          </p:cNvPr>
          <p:cNvSpPr txBox="1">
            <a:spLocks/>
          </p:cNvSpPr>
          <p:nvPr userDrawn="1"/>
        </p:nvSpPr>
        <p:spPr>
          <a:xfrm>
            <a:off x="4572000" y="4037714"/>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Appendix</a:t>
            </a:r>
          </a:p>
        </p:txBody>
      </p:sp>
      <p:sp>
        <p:nvSpPr>
          <p:cNvPr id="37" name="Text Placeholder 36">
            <a:extLst>
              <a:ext uri="{FF2B5EF4-FFF2-40B4-BE49-F238E27FC236}">
                <a16:creationId xmlns:a16="http://schemas.microsoft.com/office/drawing/2014/main" id="{75749921-55FB-3B49-A95F-53F4990B4A11}"/>
              </a:ext>
            </a:extLst>
          </p:cNvPr>
          <p:cNvSpPr>
            <a:spLocks noGrp="1"/>
          </p:cNvSpPr>
          <p:nvPr>
            <p:ph type="body" sz="quarter" idx="13" hasCustomPrompt="1"/>
          </p:nvPr>
        </p:nvSpPr>
        <p:spPr>
          <a:xfrm>
            <a:off x="6987540" y="785117"/>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38" name="Text Placeholder 36">
            <a:extLst>
              <a:ext uri="{FF2B5EF4-FFF2-40B4-BE49-F238E27FC236}">
                <a16:creationId xmlns:a16="http://schemas.microsoft.com/office/drawing/2014/main" id="{2B5A01E8-1837-4145-B9C8-630AFBFEC887}"/>
              </a:ext>
            </a:extLst>
          </p:cNvPr>
          <p:cNvSpPr>
            <a:spLocks noGrp="1"/>
          </p:cNvSpPr>
          <p:nvPr>
            <p:ph type="body" sz="quarter" idx="14" hasCustomPrompt="1"/>
          </p:nvPr>
        </p:nvSpPr>
        <p:spPr>
          <a:xfrm>
            <a:off x="6987540" y="1444843"/>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0" name="Text Placeholder 36">
            <a:extLst>
              <a:ext uri="{FF2B5EF4-FFF2-40B4-BE49-F238E27FC236}">
                <a16:creationId xmlns:a16="http://schemas.microsoft.com/office/drawing/2014/main" id="{5C33A9B0-E015-F34C-902C-1214712D7613}"/>
              </a:ext>
            </a:extLst>
          </p:cNvPr>
          <p:cNvSpPr>
            <a:spLocks noGrp="1"/>
          </p:cNvSpPr>
          <p:nvPr>
            <p:ph type="body" sz="quarter" idx="15" hasCustomPrompt="1"/>
          </p:nvPr>
        </p:nvSpPr>
        <p:spPr>
          <a:xfrm>
            <a:off x="6987540" y="2104569"/>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1" name="Text Placeholder 36">
            <a:extLst>
              <a:ext uri="{FF2B5EF4-FFF2-40B4-BE49-F238E27FC236}">
                <a16:creationId xmlns:a16="http://schemas.microsoft.com/office/drawing/2014/main" id="{7A4D33F6-B56D-E447-B9C7-4C8DEC2C6209}"/>
              </a:ext>
            </a:extLst>
          </p:cNvPr>
          <p:cNvSpPr>
            <a:spLocks noGrp="1"/>
          </p:cNvSpPr>
          <p:nvPr>
            <p:ph type="body" sz="quarter" idx="16" hasCustomPrompt="1"/>
          </p:nvPr>
        </p:nvSpPr>
        <p:spPr>
          <a:xfrm>
            <a:off x="6987540" y="2764295"/>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2" name="Text Placeholder 36">
            <a:extLst>
              <a:ext uri="{FF2B5EF4-FFF2-40B4-BE49-F238E27FC236}">
                <a16:creationId xmlns:a16="http://schemas.microsoft.com/office/drawing/2014/main" id="{711BECEF-D65C-7F47-879F-3EB8F9E897A4}"/>
              </a:ext>
            </a:extLst>
          </p:cNvPr>
          <p:cNvSpPr>
            <a:spLocks noGrp="1"/>
          </p:cNvSpPr>
          <p:nvPr>
            <p:ph type="body" sz="quarter" idx="17" hasCustomPrompt="1"/>
          </p:nvPr>
        </p:nvSpPr>
        <p:spPr>
          <a:xfrm>
            <a:off x="6987540" y="3424021"/>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3" name="Text Placeholder 36">
            <a:extLst>
              <a:ext uri="{FF2B5EF4-FFF2-40B4-BE49-F238E27FC236}">
                <a16:creationId xmlns:a16="http://schemas.microsoft.com/office/drawing/2014/main" id="{075BECE5-56B3-964A-9A49-FCFB12B1B09E}"/>
              </a:ext>
            </a:extLst>
          </p:cNvPr>
          <p:cNvSpPr>
            <a:spLocks noGrp="1"/>
          </p:cNvSpPr>
          <p:nvPr>
            <p:ph type="body" sz="quarter" idx="18" hasCustomPrompt="1"/>
          </p:nvPr>
        </p:nvSpPr>
        <p:spPr>
          <a:xfrm>
            <a:off x="6987540" y="4083746"/>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19" name="Slide Number Placeholder 5">
            <a:extLst>
              <a:ext uri="{FF2B5EF4-FFF2-40B4-BE49-F238E27FC236}">
                <a16:creationId xmlns:a16="http://schemas.microsoft.com/office/drawing/2014/main" id="{68262EAC-519B-DE48-9776-F7CA4C6E6802}"/>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4251065153"/>
      </p:ext>
    </p:extLst>
  </p:cSld>
  <p:clrMapOvr>
    <a:masterClrMapping/>
  </p:clrMapOvr>
  <p:extLst>
    <p:ext uri="{DCECCB84-F9BA-43D5-87BE-67443E8EF086}">
      <p15:sldGuideLst xmlns:p15="http://schemas.microsoft.com/office/powerpoint/2012/main">
        <p15:guide id="1" orient="horz" pos="5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AA12-2D9E-274F-853B-378D9F752003}"/>
              </a:ext>
            </a:extLst>
          </p:cNvPr>
          <p:cNvSpPr>
            <a:spLocks noGrp="1"/>
          </p:cNvSpPr>
          <p:nvPr>
            <p:ph type="title" hasCustomPrompt="1"/>
          </p:nvPr>
        </p:nvSpPr>
        <p:spPr>
          <a:xfrm>
            <a:off x="342900" y="2059701"/>
            <a:ext cx="5638800" cy="991145"/>
          </a:xfrm>
        </p:spPr>
        <p:txBody>
          <a:bodyPr anchor="b"/>
          <a:lstStyle>
            <a:lvl1pPr>
              <a:defRPr b="1" i="0">
                <a:solidFill>
                  <a:schemeClr val="tx1"/>
                </a:solidFill>
                <a:latin typeface="Arial" panose="020B0604020202020204" pitchFamily="34" charset="0"/>
                <a:cs typeface="Arial" panose="020B0604020202020204" pitchFamily="34" charset="0"/>
              </a:defRPr>
            </a:lvl1pPr>
          </a:lstStyle>
          <a:p>
            <a:r>
              <a:rPr lang="en-US" dirty="0"/>
              <a:t>Section Title</a:t>
            </a:r>
          </a:p>
        </p:txBody>
      </p:sp>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lvl1pPr>
              <a:defRPr>
                <a:solidFill>
                  <a:schemeClr val="bg2">
                    <a:lumMod val="90000"/>
                  </a:schemeClr>
                </a:solidFill>
              </a:defRPr>
            </a:lvl1pPr>
          </a:lstStyle>
          <a:p>
            <a:fld id="{F5AB9AAA-FCFF-A447-AC57-59F03879B500}" type="datetimeFigureOut">
              <a:rPr lang="en-US" smtClean="0"/>
              <a:pPr/>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lvl1pPr>
              <a:defRPr>
                <a:solidFill>
                  <a:schemeClr val="bg2">
                    <a:lumMod val="90000"/>
                  </a:schemeClr>
                </a:solidFill>
              </a:defRPr>
            </a:lvl1p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lvl1pPr>
              <a:defRPr>
                <a:solidFill>
                  <a:schemeClr val="bg2">
                    <a:lumMod val="90000"/>
                  </a:schemeClr>
                </a:solidFill>
              </a:defRPr>
            </a:lvl1pPr>
          </a:lstStyle>
          <a:p>
            <a:fld id="{9EDAF098-F1AE-5C44-B493-2B7E426D4107}" type="slidenum">
              <a:rPr lang="en-US" smtClean="0"/>
              <a:pPr/>
              <a:t>‹#›</a:t>
            </a:fld>
            <a:endParaRPr lang="en-US"/>
          </a:p>
        </p:txBody>
      </p:sp>
      <p:sp>
        <p:nvSpPr>
          <p:cNvPr id="7" name="Text Placeholder 6">
            <a:extLst>
              <a:ext uri="{FF2B5EF4-FFF2-40B4-BE49-F238E27FC236}">
                <a16:creationId xmlns:a16="http://schemas.microsoft.com/office/drawing/2014/main" id="{D98C6B92-E30D-0840-8C52-3B0377408FC4}"/>
              </a:ext>
            </a:extLst>
          </p:cNvPr>
          <p:cNvSpPr>
            <a:spLocks noGrp="1"/>
          </p:cNvSpPr>
          <p:nvPr>
            <p:ph type="body" sz="quarter" idx="14" hasCustomPrompt="1"/>
          </p:nvPr>
        </p:nvSpPr>
        <p:spPr>
          <a:xfrm>
            <a:off x="342900" y="3194613"/>
            <a:ext cx="5638800" cy="1458350"/>
          </a:xfrm>
        </p:spPr>
        <p:txBody>
          <a:bodyPr/>
          <a:lstStyle>
            <a:lvl1pPr marL="0" indent="0">
              <a:lnSpc>
                <a:spcPct val="100000"/>
              </a:lnSpc>
              <a:buFontTx/>
              <a:buNone/>
              <a:defRPr sz="18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Insert sub title / description</a:t>
            </a:r>
          </a:p>
        </p:txBody>
      </p:sp>
      <p:pic>
        <p:nvPicPr>
          <p:cNvPr id="14" name="Google Shape;77;p9">
            <a:extLst>
              <a:ext uri="{FF2B5EF4-FFF2-40B4-BE49-F238E27FC236}">
                <a16:creationId xmlns:a16="http://schemas.microsoft.com/office/drawing/2014/main" id="{C8337913-819D-7B4B-8BD9-6803FA6C3781}"/>
              </a:ext>
            </a:extLst>
          </p:cNvPr>
          <p:cNvPicPr preferRelativeResize="0"/>
          <p:nvPr userDrawn="1"/>
        </p:nvPicPr>
        <p:blipFill>
          <a:blip r:embed="rId2">
            <a:alphaModFix/>
          </a:blip>
          <a:stretch>
            <a:fillRect/>
          </a:stretch>
        </p:blipFill>
        <p:spPr>
          <a:xfrm>
            <a:off x="6404453" y="-103965"/>
            <a:ext cx="2808000" cy="2866978"/>
          </a:xfrm>
          <a:prstGeom prst="rect">
            <a:avLst/>
          </a:prstGeom>
          <a:noFill/>
          <a:ln>
            <a:noFill/>
          </a:ln>
        </p:spPr>
      </p:pic>
      <p:pic>
        <p:nvPicPr>
          <p:cNvPr id="15" name="Google Shape;83;p10">
            <a:extLst>
              <a:ext uri="{FF2B5EF4-FFF2-40B4-BE49-F238E27FC236}">
                <a16:creationId xmlns:a16="http://schemas.microsoft.com/office/drawing/2014/main" id="{AE008058-CDF3-6F43-8A11-0449F92AE62F}"/>
              </a:ext>
            </a:extLst>
          </p:cNvPr>
          <p:cNvPicPr preferRelativeResize="0"/>
          <p:nvPr userDrawn="1"/>
        </p:nvPicPr>
        <p:blipFill>
          <a:blip r:embed="rId3">
            <a:alphaModFix/>
          </a:blip>
          <a:stretch>
            <a:fillRect/>
          </a:stretch>
        </p:blipFill>
        <p:spPr>
          <a:xfrm>
            <a:off x="3256312" y="4576825"/>
            <a:ext cx="2631375" cy="1256575"/>
          </a:xfrm>
          <a:prstGeom prst="rect">
            <a:avLst/>
          </a:prstGeom>
          <a:noFill/>
          <a:ln>
            <a:noFill/>
          </a:ln>
        </p:spPr>
      </p:pic>
    </p:spTree>
    <p:extLst>
      <p:ext uri="{BB962C8B-B14F-4D97-AF65-F5344CB8AC3E}">
        <p14:creationId xmlns:p14="http://schemas.microsoft.com/office/powerpoint/2010/main" val="2712873427"/>
      </p:ext>
    </p:extLst>
  </p:cSld>
  <p:clrMapOvr>
    <a:masterClrMapping/>
  </p:clrMapOvr>
  <p:extLst>
    <p:ext uri="{DCECCB84-F9BA-43D5-87BE-67443E8EF086}">
      <p15:sldGuideLst xmlns:p15="http://schemas.microsoft.com/office/powerpoint/2012/main">
        <p15:guide id="1" pos="1968" userDrawn="1">
          <p15:clr>
            <a:srgbClr val="FBAE40"/>
          </p15:clr>
        </p15:guide>
        <p15:guide id="2" pos="37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gment 2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3200401"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5981700"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3215641" y="1036666"/>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5990089" y="104505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6062818"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3241351"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3216275"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6006373"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663990"/>
            <a:ext cx="2848702" cy="991145"/>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Tree>
    <p:extLst>
      <p:ext uri="{BB962C8B-B14F-4D97-AF65-F5344CB8AC3E}">
        <p14:creationId xmlns:p14="http://schemas.microsoft.com/office/powerpoint/2010/main" val="30896050"/>
      </p:ext>
    </p:extLst>
  </p:cSld>
  <p:clrMapOvr>
    <a:masterClrMapping/>
  </p:clrMapOvr>
  <p:extLst>
    <p:ext uri="{DCECCB84-F9BA-43D5-87BE-67443E8EF086}">
      <p15:sldGuideLst xmlns:p15="http://schemas.microsoft.com/office/powerpoint/2012/main">
        <p15:guide id="1" pos="2016" userDrawn="1">
          <p15:clr>
            <a:srgbClr val="FBAE40"/>
          </p15:clr>
        </p15:guide>
        <p15:guide id="2" pos="37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gments 3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400051"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3181350"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415291" y="158659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3189739"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3262468"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441001"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415925"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3206023"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
        <p:nvSpPr>
          <p:cNvPr id="15" name="Text Placeholder 9">
            <a:extLst>
              <a:ext uri="{FF2B5EF4-FFF2-40B4-BE49-F238E27FC236}">
                <a16:creationId xmlns:a16="http://schemas.microsoft.com/office/drawing/2014/main" id="{B94321E8-5C2F-084B-96EC-4E5E9D0117F6}"/>
              </a:ext>
            </a:extLst>
          </p:cNvPr>
          <p:cNvSpPr>
            <a:spLocks noGrp="1"/>
          </p:cNvSpPr>
          <p:nvPr>
            <p:ph type="body" sz="quarter" idx="19" hasCustomPrompt="1"/>
          </p:nvPr>
        </p:nvSpPr>
        <p:spPr>
          <a:xfrm>
            <a:off x="5999480" y="955688"/>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C</a:t>
            </a:r>
          </a:p>
        </p:txBody>
      </p:sp>
      <p:cxnSp>
        <p:nvCxnSpPr>
          <p:cNvPr id="16" name="Straight Connector 15">
            <a:extLst>
              <a:ext uri="{FF2B5EF4-FFF2-40B4-BE49-F238E27FC236}">
                <a16:creationId xmlns:a16="http://schemas.microsoft.com/office/drawing/2014/main" id="{D2B1B023-6D4A-AC45-A51F-AF4C9831EC03}"/>
              </a:ext>
            </a:extLst>
          </p:cNvPr>
          <p:cNvCxnSpPr>
            <a:cxnSpLocks/>
          </p:cNvCxnSpPr>
          <p:nvPr userDrawn="1"/>
        </p:nvCxnSpPr>
        <p:spPr>
          <a:xfrm>
            <a:off x="6080598" y="1840782"/>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 Placeholder 22">
            <a:extLst>
              <a:ext uri="{FF2B5EF4-FFF2-40B4-BE49-F238E27FC236}">
                <a16:creationId xmlns:a16="http://schemas.microsoft.com/office/drawing/2014/main" id="{BC62E6DB-C064-8044-B599-77F6782B56E4}"/>
              </a:ext>
            </a:extLst>
          </p:cNvPr>
          <p:cNvSpPr>
            <a:spLocks noGrp="1"/>
          </p:cNvSpPr>
          <p:nvPr>
            <p:ph type="body" sz="quarter" idx="20" hasCustomPrompt="1"/>
          </p:nvPr>
        </p:nvSpPr>
        <p:spPr>
          <a:xfrm>
            <a:off x="6024153" y="1941440"/>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18" name="Text Placeholder 9">
            <a:extLst>
              <a:ext uri="{FF2B5EF4-FFF2-40B4-BE49-F238E27FC236}">
                <a16:creationId xmlns:a16="http://schemas.microsoft.com/office/drawing/2014/main" id="{4A1007F8-F045-C44B-B670-85AF48DE02FE}"/>
              </a:ext>
            </a:extLst>
          </p:cNvPr>
          <p:cNvSpPr>
            <a:spLocks noGrp="1"/>
          </p:cNvSpPr>
          <p:nvPr>
            <p:ph type="body" sz="quarter" idx="21" hasCustomPrompt="1"/>
          </p:nvPr>
        </p:nvSpPr>
        <p:spPr>
          <a:xfrm>
            <a:off x="5992751"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Tree>
    <p:extLst>
      <p:ext uri="{BB962C8B-B14F-4D97-AF65-F5344CB8AC3E}">
        <p14:creationId xmlns:p14="http://schemas.microsoft.com/office/powerpoint/2010/main" val="3418269668"/>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mmary of Data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342900"/>
            <a:ext cx="2788295" cy="1125292"/>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Summary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of data</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1638995"/>
            <a:ext cx="2781300" cy="616672"/>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Last Concept question </a:t>
            </a:r>
          </a:p>
        </p:txBody>
      </p:sp>
      <p:sp>
        <p:nvSpPr>
          <p:cNvPr id="13" name="Chart Placeholder 12">
            <a:extLst>
              <a:ext uri="{FF2B5EF4-FFF2-40B4-BE49-F238E27FC236}">
                <a16:creationId xmlns:a16="http://schemas.microsoft.com/office/drawing/2014/main" id="{00F758A3-1DD7-A144-A720-A573133564D1}"/>
              </a:ext>
            </a:extLst>
          </p:cNvPr>
          <p:cNvSpPr>
            <a:spLocks noGrp="1"/>
          </p:cNvSpPr>
          <p:nvPr>
            <p:ph type="chart" sz="quarter" idx="14" hasCustomPrompt="1"/>
          </p:nvPr>
        </p:nvSpPr>
        <p:spPr>
          <a:xfrm>
            <a:off x="3271838" y="361950"/>
            <a:ext cx="5491162" cy="4313238"/>
          </a:xfrm>
        </p:spPr>
        <p:txBody>
          <a:bodyPr>
            <a:noAutofit/>
          </a:bodyPr>
          <a:lstStyle>
            <a:lvl1pPr>
              <a:defRPr sz="3600"/>
            </a:lvl1pPr>
          </a:lstStyle>
          <a:p>
            <a:r>
              <a:rPr lang="en-US" dirty="0"/>
              <a:t>Insert your chart here</a:t>
            </a:r>
          </a:p>
        </p:txBody>
      </p:sp>
    </p:spTree>
    <p:extLst>
      <p:ext uri="{BB962C8B-B14F-4D97-AF65-F5344CB8AC3E}">
        <p14:creationId xmlns:p14="http://schemas.microsoft.com/office/powerpoint/2010/main" val="3810720484"/>
      </p:ext>
    </p:extLst>
  </p:cSld>
  <p:clrMapOvr>
    <a:masterClrMapping/>
  </p:clrMapOvr>
  <p:extLst>
    <p:ext uri="{DCECCB84-F9BA-43D5-87BE-67443E8EF086}">
      <p15:sldGuideLst xmlns:p15="http://schemas.microsoft.com/office/powerpoint/2012/main">
        <p15:guide id="1" pos="1992" userDrawn="1">
          <p15:clr>
            <a:srgbClr val="FBAE40"/>
          </p15:clr>
        </p15:guide>
        <p15:guide id="2" pos="379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mary of Data Response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380691"/>
            <a:ext cx="2781300" cy="4271520"/>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Insert Last Concept question  </a:t>
            </a:r>
          </a:p>
        </p:txBody>
      </p:sp>
      <p:sp>
        <p:nvSpPr>
          <p:cNvPr id="8" name="Text Placeholder 9">
            <a:extLst>
              <a:ext uri="{FF2B5EF4-FFF2-40B4-BE49-F238E27FC236}">
                <a16:creationId xmlns:a16="http://schemas.microsoft.com/office/drawing/2014/main" id="{1EDA878D-6508-D843-97AD-1F8DFA84DA3C}"/>
              </a:ext>
            </a:extLst>
          </p:cNvPr>
          <p:cNvSpPr>
            <a:spLocks noGrp="1"/>
          </p:cNvSpPr>
          <p:nvPr>
            <p:ph type="body" sz="quarter" idx="14" hasCustomPrompt="1"/>
          </p:nvPr>
        </p:nvSpPr>
        <p:spPr>
          <a:xfrm>
            <a:off x="3200400" y="376940"/>
            <a:ext cx="5562599" cy="274637"/>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All Participants’ Responses </a:t>
            </a:r>
          </a:p>
        </p:txBody>
      </p:sp>
      <p:sp>
        <p:nvSpPr>
          <p:cNvPr id="9" name="Text Placeholder 9">
            <a:extLst>
              <a:ext uri="{FF2B5EF4-FFF2-40B4-BE49-F238E27FC236}">
                <a16:creationId xmlns:a16="http://schemas.microsoft.com/office/drawing/2014/main" id="{0097E292-841A-A44D-9D88-C9FA8C2FB00F}"/>
              </a:ext>
            </a:extLst>
          </p:cNvPr>
          <p:cNvSpPr>
            <a:spLocks noGrp="1"/>
          </p:cNvSpPr>
          <p:nvPr>
            <p:ph type="body" sz="quarter" idx="15" hasCustomPrompt="1"/>
          </p:nvPr>
        </p:nvSpPr>
        <p:spPr>
          <a:xfrm>
            <a:off x="3200400" y="669407"/>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~N=237</a:t>
            </a:r>
          </a:p>
        </p:txBody>
      </p:sp>
      <p:cxnSp>
        <p:nvCxnSpPr>
          <p:cNvPr id="10" name="Straight Connector 9">
            <a:extLst>
              <a:ext uri="{FF2B5EF4-FFF2-40B4-BE49-F238E27FC236}">
                <a16:creationId xmlns:a16="http://schemas.microsoft.com/office/drawing/2014/main" id="{9EC94A1D-1819-024D-AA3F-965F9DD955CE}"/>
              </a:ext>
            </a:extLst>
          </p:cNvPr>
          <p:cNvCxnSpPr>
            <a:cxnSpLocks/>
          </p:cNvCxnSpPr>
          <p:nvPr userDrawn="1"/>
        </p:nvCxnSpPr>
        <p:spPr>
          <a:xfrm>
            <a:off x="3200400" y="924321"/>
            <a:ext cx="5562599"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 Placeholder 22">
            <a:extLst>
              <a:ext uri="{FF2B5EF4-FFF2-40B4-BE49-F238E27FC236}">
                <a16:creationId xmlns:a16="http://schemas.microsoft.com/office/drawing/2014/main" id="{E4423968-CC09-014C-8B3B-748080A1500B}"/>
              </a:ext>
            </a:extLst>
          </p:cNvPr>
          <p:cNvSpPr>
            <a:spLocks noGrp="1"/>
          </p:cNvSpPr>
          <p:nvPr>
            <p:ph type="body" sz="quarter" idx="17" hasCustomPrompt="1"/>
          </p:nvPr>
        </p:nvSpPr>
        <p:spPr>
          <a:xfrm>
            <a:off x="3200400" y="1024979"/>
            <a:ext cx="5562599" cy="3627228"/>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Tree>
    <p:extLst>
      <p:ext uri="{BB962C8B-B14F-4D97-AF65-F5344CB8AC3E}">
        <p14:creationId xmlns:p14="http://schemas.microsoft.com/office/powerpoint/2010/main" val="3809000942"/>
      </p:ext>
    </p:extLst>
  </p:cSld>
  <p:clrMapOvr>
    <a:masterClrMapping/>
  </p:clrMapOvr>
  <p:extLst>
    <p:ext uri="{DCECCB84-F9BA-43D5-87BE-67443E8EF086}">
      <p15:sldGuideLst xmlns:p15="http://schemas.microsoft.com/office/powerpoint/2012/main">
        <p15:guide id="1" pos="1992">
          <p15:clr>
            <a:srgbClr val="FBAE40"/>
          </p15:clr>
        </p15:guide>
        <p15:guide id="2" pos="37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gment Agre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3"/>
                </a:solidFill>
                <a:latin typeface="Arial" panose="020B0604020202020204" pitchFamily="34" charset="0"/>
                <a:cs typeface="Arial" panose="020B0604020202020204" pitchFamily="34" charset="0"/>
              </a:defRPr>
            </a:lvl1pPr>
          </a:lstStyle>
          <a:p>
            <a:pPr lvl="0"/>
            <a:r>
              <a:rPr lang="en-US" dirty="0"/>
              <a:t>HOW  SEGMENTS AGREED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dirty="0"/>
          </a:p>
        </p:txBody>
      </p:sp>
    </p:spTree>
    <p:extLst>
      <p:ext uri="{BB962C8B-B14F-4D97-AF65-F5344CB8AC3E}">
        <p14:creationId xmlns:p14="http://schemas.microsoft.com/office/powerpoint/2010/main" val="3779232411"/>
      </p:ext>
    </p:extLst>
  </p:cSld>
  <p:clrMapOvr>
    <a:masterClrMapping/>
  </p:clrMapOvr>
  <p:extLst>
    <p:ext uri="{DCECCB84-F9BA-43D5-87BE-67443E8EF086}">
      <p15:sldGuideLst xmlns:p15="http://schemas.microsoft.com/office/powerpoint/2012/main">
        <p15:guide id="1" pos="1560" userDrawn="1">
          <p15:clr>
            <a:srgbClr val="FBAE40"/>
          </p15:clr>
        </p15:guide>
        <p15:guide id="2" pos="42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gment Said ">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5"/>
                </a:solidFill>
                <a:latin typeface="Arial" panose="020B0604020202020204" pitchFamily="34" charset="0"/>
                <a:cs typeface="Arial" panose="020B0604020202020204" pitchFamily="34" charset="0"/>
              </a:defRPr>
            </a:lvl1pPr>
          </a:lstStyle>
          <a:p>
            <a:pPr lvl="0"/>
            <a:r>
              <a:rPr lang="en-US" dirty="0"/>
              <a:t>WHAT SEGMENTS SAID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3794605413"/>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97A89-AE66-3C41-894E-1D05DDC1A661}"/>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9A42B6A3-50B9-6545-B95D-9B318414CC59}"/>
              </a:ext>
            </a:extLst>
          </p:cNvPr>
          <p:cNvSpPr>
            <a:spLocks noGrp="1"/>
          </p:cNvSpPr>
          <p:nvPr>
            <p:ph type="body" idx="1"/>
          </p:nvPr>
        </p:nvSpPr>
        <p:spPr>
          <a:xfrm>
            <a:off x="628650" y="1370013"/>
            <a:ext cx="7886700" cy="326231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303D8AB-2E9B-4F44-9554-4029F6DB666E}"/>
              </a:ext>
            </a:extLst>
          </p:cNvPr>
          <p:cNvSpPr>
            <a:spLocks noGrp="1"/>
          </p:cNvSpPr>
          <p:nvPr>
            <p:ph type="dt" sz="half" idx="2"/>
          </p:nvPr>
        </p:nvSpPr>
        <p:spPr>
          <a:xfrm>
            <a:off x="374005" y="4795399"/>
            <a:ext cx="2057400" cy="274637"/>
          </a:xfrm>
          <a:prstGeom prst="rect">
            <a:avLst/>
          </a:prstGeom>
        </p:spPr>
        <p:txBody>
          <a:bodyPr vert="horz" lIns="91440" tIns="45720" rIns="91440" bIns="45720" rtlCol="0" anchor="ctr"/>
          <a:lstStyle>
            <a:lvl1pPr algn="l">
              <a:defRPr sz="900">
                <a:solidFill>
                  <a:schemeClr val="bg1">
                    <a:lumMod val="65000"/>
                  </a:schemeClr>
                </a:solidFill>
              </a:defRPr>
            </a:lvl1pPr>
          </a:lstStyle>
          <a:p>
            <a:fld id="{F5AB9AAA-FCFF-A447-AC57-59F03879B500}" type="datetimeFigureOut">
              <a:rPr lang="en-US" smtClean="0"/>
              <a:pPr/>
              <a:t>8/29/19</a:t>
            </a:fld>
            <a:endParaRPr lang="en-US" dirty="0"/>
          </a:p>
        </p:txBody>
      </p:sp>
      <p:sp>
        <p:nvSpPr>
          <p:cNvPr id="5" name="Footer Placeholder 4">
            <a:extLst>
              <a:ext uri="{FF2B5EF4-FFF2-40B4-BE49-F238E27FC236}">
                <a16:creationId xmlns:a16="http://schemas.microsoft.com/office/drawing/2014/main" id="{ED3EFFBD-D6C1-C949-BCCF-C502AB22FDFB}"/>
              </a:ext>
            </a:extLst>
          </p:cNvPr>
          <p:cNvSpPr>
            <a:spLocks noGrp="1"/>
          </p:cNvSpPr>
          <p:nvPr>
            <p:ph type="ftr" sz="quarter" idx="3"/>
          </p:nvPr>
        </p:nvSpPr>
        <p:spPr>
          <a:xfrm>
            <a:off x="3028950" y="4795399"/>
            <a:ext cx="3086100" cy="27463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483375-8A31-6F41-BC91-EBFE1F455FD8}"/>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3047611942"/>
      </p:ext>
    </p:extLst>
  </p:cSld>
  <p:clrMap bg1="lt1" tx1="dk1" bg2="lt2" tx2="dk2" accent1="accent1" accent2="accent2" accent3="accent3" accent4="accent4" accent5="accent5" accent6="accent6" hlink="hlink" folHlink="folHlink"/>
  <p:sldLayoutIdLst>
    <p:sldLayoutId id="2147483697" r:id="rId1"/>
    <p:sldLayoutId id="2147483700" r:id="rId2"/>
    <p:sldLayoutId id="2147483708" r:id="rId3"/>
    <p:sldLayoutId id="2147483704" r:id="rId4"/>
    <p:sldLayoutId id="2147483709" r:id="rId5"/>
    <p:sldLayoutId id="2147483710" r:id="rId6"/>
    <p:sldLayoutId id="2147483716" r:id="rId7"/>
    <p:sldLayoutId id="2147483711" r:id="rId8"/>
    <p:sldLayoutId id="2147483712" r:id="rId9"/>
    <p:sldLayoutId id="2147483714" r:id="rId10"/>
    <p:sldLayoutId id="2147483713" r:id="rId11"/>
    <p:sldLayoutId id="2147483715" r:id="rId12"/>
    <p:sldLayoutId id="214748371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620" userDrawn="1">
          <p15:clr>
            <a:srgbClr val="F26B43"/>
          </p15:clr>
        </p15:guide>
        <p15:guide id="3" pos="216" userDrawn="1">
          <p15:clr>
            <a:srgbClr val="F26B43"/>
          </p15:clr>
        </p15:guide>
        <p15:guide id="4" pos="5520" userDrawn="1">
          <p15:clr>
            <a:srgbClr val="F26B43"/>
          </p15:clr>
        </p15:guide>
        <p15:guide id="5" orient="horz" pos="3012" userDrawn="1">
          <p15:clr>
            <a:srgbClr val="F26B43"/>
          </p15:clr>
        </p15:guide>
        <p15:guide id="6" orient="horz" pos="2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Democratic Debates Nov 20th</a:t>
            </a:r>
          </a:p>
        </p:txBody>
      </p:sp>
      <p:sp>
        <p:nvSpPr>
          <p:cNvPr id="3" name="Subtitle 2"/>
          <p:cNvSpPr>
            <a:spLocks noGrp="1"/>
          </p:cNvSpPr>
          <p:nvPr>
            <p:ph type="subTitle" idx="1"/>
          </p:nvPr>
        </p:nvSpPr>
        <p:spPr/>
        <p:txBody>
          <a:bodyPr/>
          <a:lstStyle/>
          <a:p>
            <a:r>
              <a:t>Online 150 minute conversation with ~N=101</a:t>
            </a:r>
          </a:p>
          <a:p>
            <a:r>
              <a:t>2019-11-21</a:t>
            </a:r>
          </a:p>
        </p:txBody>
      </p:sp>
      <p:sp>
        <p:nvSpPr>
          <p:cNvPr id="4" name="Text Placeholder 3"/>
          <p:cNvSpPr>
            <a:spLocks noGrp="1"/>
          </p:cNvSpPr>
          <p:nvPr>
            <p:ph type="body" idx="14" sz="quarter"/>
          </p:nvPr>
        </p:nvSpPr>
        <p:spPr/>
        <p:txBody>
          <a:bodyPr/>
          <a:lstStyle/>
          <a:p>
            <a:r>
              <a:t>Topline Report</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Let's try a warm-up question, Please fill in the blank. "If I had control over how my tax dollars were spent, I would allocate more to ______"</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(n=88)</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Education, health care and climate change.</a:t>
                      </a:r>
                      <a:endParaRPr sz="1000" b="0" i="0">
                        <a:latin typeface="Arial"/>
                      </a:endParaRPr>
                    </a:p>
                  </a:txBody>
                  <a:tcPr anchor="ctr">
                    <a:solidFill>
                      <a:srgbClr val="DCECFB"/>
                    </a:solidFill>
                  </a:tcPr>
                </a:tc>
                <a:tc>
                  <a:txBody>
                    <a:bodyPr/>
                    <a:lstStyle/>
                    <a:p>
                      <a:r>
                        <a:rPr sz="1000" b="0" i="0">
                          <a:latin typeface="Arial"/>
                        </a:rPr>
                        <a:t>Education, health care and climate change.</a:t>
                      </a:r>
                      <a:endParaRPr sz="1000" b="0" i="0">
                        <a:latin typeface="Arial"/>
                      </a:endParaRPr>
                    </a:p>
                  </a:txBody>
                  <a:tcPr anchor="ctr">
                    <a:solidFill>
                      <a:srgbClr val="DCECFB"/>
                    </a:solidFill>
                  </a:tcPr>
                </a:tc>
                <a:tc>
                  <a:txBody>
                    <a:bodyPr/>
                    <a:lstStyle/>
                    <a:p>
                      <a:r>
                        <a:rPr sz="1000" b="0" i="0">
                          <a:latin typeface="Arial"/>
                        </a:rPr>
                        <a:t>Healthcare and education.</a:t>
                      </a:r>
                      <a:endParaRPr sz="1000" b="0" i="0">
                        <a:latin typeface="Arial"/>
                      </a:endParaRPr>
                    </a:p>
                  </a:txBody>
                  <a:tcPr anchor="ctr">
                    <a:solidFill>
                      <a:srgbClr val="DCECFB"/>
                    </a:solidFill>
                  </a:tcPr>
                </a:tc>
              </a:tr>
              <a:tr h="370840">
                <a:tc>
                  <a:txBody>
                    <a:bodyPr/>
                    <a:lstStyle/>
                    <a:p>
                      <a:r>
                        <a:rPr sz="1000" b="0" i="0">
                          <a:latin typeface="Arial"/>
                        </a:rPr>
                        <a:t>Healthcare and education.</a:t>
                      </a:r>
                      <a:endParaRPr sz="1000" b="0" i="0">
                        <a:latin typeface="Arial"/>
                      </a:endParaRPr>
                    </a:p>
                  </a:txBody>
                  <a:tcPr anchor="ctr">
                    <a:solidFill>
                      <a:srgbClr val="DCECFB"/>
                    </a:solidFill>
                  </a:tcPr>
                </a:tc>
                <a:tc>
                  <a:txBody>
                    <a:bodyPr/>
                    <a:lstStyle/>
                    <a:p>
                      <a:r>
                        <a:rPr sz="1000" b="0" i="0">
                          <a:latin typeface="Arial"/>
                        </a:rPr>
                        <a:t>Universal healthcare, free secondary education.</a:t>
                      </a:r>
                      <a:endParaRPr sz="1000" b="0" i="0">
                        <a:latin typeface="Arial"/>
                      </a:endParaRPr>
                    </a:p>
                  </a:txBody>
                  <a:tcPr anchor="ctr">
                    <a:solidFill>
                      <a:srgbClr val="DCECFB"/>
                    </a:solidFill>
                  </a:tcPr>
                </a:tc>
                <a:tc>
                  <a:txBody>
                    <a:bodyPr/>
                    <a:lstStyle/>
                    <a:p>
                      <a:r>
                        <a:rPr sz="1000" b="0" i="0">
                          <a:latin typeface="Arial"/>
                        </a:rPr>
                        <a:t>Healthcare and less on military</a:t>
                      </a:r>
                      <a:endParaRPr sz="1000" b="0" i="0">
                        <a:latin typeface="Arial"/>
                      </a:endParaRPr>
                    </a:p>
                  </a:txBody>
                  <a:tcPr anchor="ctr">
                    <a:solidFill>
                      <a:srgbClr val="DCECFB"/>
                    </a:solidFill>
                  </a:tcPr>
                </a:tc>
              </a:tr>
              <a:tr h="370840">
                <a:tc>
                  <a:txBody>
                    <a:bodyPr/>
                    <a:lstStyle/>
                    <a:p>
                      <a:r>
                        <a:rPr sz="1000" b="0" i="0">
                          <a:latin typeface="Arial"/>
                        </a:rPr>
                        <a:t>healthcare</a:t>
                      </a:r>
                      <a:endParaRPr sz="1000" b="0" i="0">
                        <a:latin typeface="Arial"/>
                      </a:endParaRPr>
                    </a:p>
                  </a:txBody>
                  <a:tcPr anchor="ctr">
                    <a:solidFill>
                      <a:srgbClr val="DCECFB"/>
                    </a:solidFill>
                  </a:tcPr>
                </a:tc>
                <a:tc>
                  <a:txBody>
                    <a:bodyPr/>
                    <a:lstStyle/>
                    <a:p>
                      <a:r>
                        <a:rPr sz="1000" b="0" i="0">
                          <a:latin typeface="Arial"/>
                        </a:rPr>
                        <a:t>To healthcare</a:t>
                      </a:r>
                      <a:endParaRPr sz="1000" b="0" i="0">
                        <a:latin typeface="Arial"/>
                      </a:endParaRPr>
                    </a:p>
                  </a:txBody>
                  <a:tcPr anchor="ctr">
                    <a:solidFill>
                      <a:srgbClr val="DCECFB"/>
                    </a:solidFill>
                  </a:tcPr>
                </a:tc>
                <a:tc>
                  <a:txBody>
                    <a:bodyPr/>
                    <a:lstStyle/>
                    <a:p>
                      <a:r>
                        <a:rPr sz="1000" b="0" i="0">
                          <a:latin typeface="Arial"/>
                        </a:rPr>
                        <a:t>student debt</a:t>
                      </a:r>
                      <a:endParaRPr sz="1000" b="0" i="0">
                        <a:latin typeface="Arial"/>
                      </a:endParaRPr>
                    </a:p>
                  </a:txBody>
                  <a:tcPr anchor="ctr">
                    <a:solidFill>
                      <a:srgbClr val="DCECFB"/>
                    </a:solidFill>
                  </a:tcPr>
                </a:tc>
              </a:tr>
              <a:tr h="370840">
                <a:tc>
                  <a:txBody>
                    <a:bodyPr/>
                    <a:lstStyle/>
                    <a:p>
                      <a:r>
                        <a:rPr sz="1000" b="0" i="0">
                          <a:latin typeface="Arial"/>
                        </a:rPr>
                        <a:t>education</a:t>
                      </a:r>
                      <a:endParaRPr sz="1000" b="0" i="0">
                        <a:latin typeface="Arial"/>
                      </a:endParaRPr>
                    </a:p>
                  </a:txBody>
                  <a:tcPr anchor="ctr">
                    <a:solidFill>
                      <a:srgbClr val="DCECFB"/>
                    </a:solidFill>
                  </a:tcPr>
                </a:tc>
                <a:tc>
                  <a:txBody>
                    <a:bodyPr/>
                    <a:lstStyle/>
                    <a:p>
                      <a:r>
                        <a:rPr sz="1000" b="0" i="0">
                          <a:latin typeface="Arial"/>
                        </a:rPr>
                        <a:t>Education, health care, infrastructure, &amp; conservation.</a:t>
                      </a:r>
                      <a:endParaRPr sz="1000" b="0" i="0">
                        <a:latin typeface="Arial"/>
                      </a:endParaRPr>
                    </a:p>
                  </a:txBody>
                  <a:tcPr anchor="ctr">
                    <a:solidFill>
                      <a:srgbClr val="DCECFB"/>
                    </a:solidFill>
                  </a:tcPr>
                </a:tc>
                <a:tc>
                  <a:txBody>
                    <a:bodyPr/>
                    <a:lstStyle/>
                    <a:p>
                      <a:r>
                        <a:rPr sz="1000" b="0" i="0">
                          <a:latin typeface="Arial"/>
                        </a:rPr>
                        <a:t>education</a:t>
                      </a:r>
                      <a:endParaRPr sz="1000" b="0" i="0">
                        <a:latin typeface="Arial"/>
                      </a:endParaRPr>
                    </a:p>
                  </a:txBody>
                  <a:tcPr anchor="ctr">
                    <a:solidFill>
                      <a:srgbClr val="DCECFB"/>
                    </a:solidFill>
                  </a:tcPr>
                </a:tc>
              </a:tr>
              <a:tr h="370840">
                <a:tc>
                  <a:txBody>
                    <a:bodyPr/>
                    <a:lstStyle/>
                    <a:p>
                      <a:r>
                        <a:rPr sz="1000" b="0" i="0">
                          <a:latin typeface="Arial"/>
                        </a:rPr>
                        <a:t>climate change and environmental clean up</a:t>
                      </a:r>
                      <a:endParaRPr sz="1000" b="0" i="0">
                        <a:latin typeface="Arial"/>
                      </a:endParaRPr>
                    </a:p>
                  </a:txBody>
                  <a:tcPr anchor="ctr">
                    <a:solidFill>
                      <a:srgbClr val="DCECFB"/>
                    </a:solidFill>
                  </a:tcPr>
                </a:tc>
                <a:tc>
                  <a:txBody>
                    <a:bodyPr/>
                    <a:lstStyle/>
                    <a:p>
                      <a:r>
                        <a:rPr sz="1000" b="0" i="0">
                          <a:latin typeface="Arial"/>
                        </a:rPr>
                        <a:t>Health Care</a:t>
                      </a:r>
                      <a:endParaRPr sz="1000" b="0" i="0">
                        <a:latin typeface="Arial"/>
                      </a:endParaRPr>
                    </a:p>
                  </a:txBody>
                  <a:tcPr anchor="ctr">
                    <a:solidFill>
                      <a:srgbClr val="DCECFB"/>
                    </a:solidFill>
                  </a:tcPr>
                </a:tc>
                <a:tc>
                  <a:txBody>
                    <a:bodyPr/>
                    <a:lstStyle/>
                    <a:p>
                      <a:r>
                        <a:rPr sz="1000" b="0" i="0">
                          <a:latin typeface="Arial"/>
                        </a:rPr>
                        <a:t>people in need</a:t>
                      </a:r>
                      <a:endParaRPr sz="1000" b="0" i="0">
                        <a:latin typeface="Arial"/>
                      </a:endParaRPr>
                    </a:p>
                  </a:txBody>
                  <a:tcPr anchor="ctr">
                    <a:solidFill>
                      <a:srgbClr val="DCECFB"/>
                    </a:solidFill>
                  </a:tcPr>
                </a:tc>
              </a:tr>
              <a:tr h="370840">
                <a:tc>
                  <a:txBody>
                    <a:bodyPr/>
                    <a:lstStyle/>
                    <a:p>
                      <a:r>
                        <a:rPr sz="1000" b="0" i="0">
                          <a:latin typeface="Arial"/>
                        </a:rPr>
                        <a:t>Climate change</a:t>
                      </a:r>
                      <a:endParaRPr sz="1000" b="0" i="0">
                        <a:latin typeface="Arial"/>
                      </a:endParaRPr>
                    </a:p>
                  </a:txBody>
                  <a:tcPr anchor="ctr">
                    <a:solidFill>
                      <a:srgbClr val="DCECFB"/>
                    </a:solidFill>
                  </a:tcPr>
                </a:tc>
                <a:tc>
                  <a:txBody>
                    <a:bodyPr/>
                    <a:lstStyle/>
                    <a:p>
                      <a:r>
                        <a:rPr sz="1000" b="0" i="0">
                          <a:latin typeface="Arial"/>
                        </a:rPr>
                        <a:t>healthcare</a:t>
                      </a:r>
                      <a:endParaRPr sz="1000" b="0" i="0">
                        <a:latin typeface="Arial"/>
                      </a:endParaRPr>
                    </a:p>
                  </a:txBody>
                  <a:tcPr anchor="ctr">
                    <a:solidFill>
                      <a:srgbClr val="DCECFB"/>
                    </a:solidFill>
                  </a:tcPr>
                </a:tc>
                <a:tc>
                  <a:txBody>
                    <a:bodyPr/>
                    <a:lstStyle/>
                    <a:p>
                      <a:r>
                        <a:rPr sz="1000" b="0" i="0">
                          <a:latin typeface="Arial"/>
                        </a:rPr>
                        <a:t>Climate change</a:t>
                      </a:r>
                      <a:endParaRPr sz="1000" b="0" i="0">
                        <a:latin typeface="Arial"/>
                      </a:endParaRPr>
                    </a:p>
                  </a:txBody>
                  <a:tcPr anchor="ctr">
                    <a:solidFill>
                      <a:srgbClr val="DCECFB"/>
                    </a:solidFill>
                  </a:tcPr>
                </a:tc>
              </a:tr>
              <a:tr h="370840">
                <a:tc>
                  <a:txBody>
                    <a:bodyPr/>
                    <a:lstStyle/>
                    <a:p>
                      <a:r>
                        <a:rPr sz="1000" b="0" i="0">
                          <a:latin typeface="Arial"/>
                        </a:rPr>
                        <a:t>student loan forgiveness</a:t>
                      </a:r>
                      <a:endParaRPr sz="1000" b="0" i="0">
                        <a:latin typeface="Arial"/>
                      </a:endParaRPr>
                    </a:p>
                  </a:txBody>
                  <a:tcPr anchor="ctr">
                    <a:solidFill>
                      <a:srgbClr val="DCECFB"/>
                    </a:solidFill>
                  </a:tcPr>
                </a:tc>
                <a:tc>
                  <a:txBody>
                    <a:bodyPr/>
                    <a:lstStyle/>
                    <a:p>
                      <a:r>
                        <a:rPr sz="1000" b="0" i="0">
                          <a:latin typeface="Arial"/>
                        </a:rPr>
                        <a:t>a cleaner enviornment</a:t>
                      </a:r>
                      <a:endParaRPr sz="1000" b="0" i="0">
                        <a:latin typeface="Arial"/>
                      </a:endParaRPr>
                    </a:p>
                  </a:txBody>
                  <a:tcPr anchor="ctr">
                    <a:solidFill>
                      <a:srgbClr val="DCECFB"/>
                    </a:solidFill>
                  </a:tcPr>
                </a:tc>
                <a:tc>
                  <a:txBody>
                    <a:bodyPr/>
                    <a:lstStyle/>
                    <a:p>
                      <a:r>
                        <a:rPr sz="1000" b="0" i="0">
                          <a:latin typeface="Arial"/>
                        </a:rPr>
                        <a:t>Mental Health</a:t>
                      </a:r>
                      <a:endParaRPr sz="1000" b="0" i="0">
                        <a:latin typeface="Arial"/>
                      </a:endParaRPr>
                    </a:p>
                  </a:txBody>
                  <a:tcPr anchor="ctr">
                    <a:solidFill>
                      <a:srgbClr val="DCECFB"/>
                    </a:solidFill>
                  </a:tcPr>
                </a:tc>
              </a:tr>
              <a:tr h="370840">
                <a:tc>
                  <a:txBody>
                    <a:bodyPr/>
                    <a:lstStyle/>
                    <a:p>
                      <a:r>
                        <a:rPr sz="1000" b="0" i="0">
                          <a:latin typeface="Arial"/>
                        </a:rPr>
                        <a:t>Mental Health</a:t>
                      </a:r>
                      <a:endParaRPr sz="1000" b="0" i="0">
                        <a:latin typeface="Arial"/>
                      </a:endParaRPr>
                    </a:p>
                  </a:txBody>
                  <a:tcPr anchor="ctr">
                    <a:solidFill>
                      <a:srgbClr val="DCECFB"/>
                    </a:solidFill>
                  </a:tcPr>
                </a:tc>
                <a:tc>
                  <a:txBody>
                    <a:bodyPr/>
                    <a:lstStyle/>
                    <a:p>
                      <a:r>
                        <a:rPr sz="1000" b="0" i="0">
                          <a:latin typeface="Arial"/>
                        </a:rPr>
                        <a:t>climate change and environmental clean up</a:t>
                      </a:r>
                      <a:endParaRPr sz="1000" b="0" i="0">
                        <a:latin typeface="Arial"/>
                      </a:endParaRPr>
                    </a:p>
                  </a:txBody>
                  <a:tcPr anchor="ctr">
                    <a:solidFill>
                      <a:srgbClr val="DCECFB"/>
                    </a:solidFill>
                  </a:tcPr>
                </a:tc>
                <a:tc>
                  <a:txBody>
                    <a:bodyPr/>
                    <a:lstStyle/>
                    <a:p>
                      <a:r>
                        <a:rPr sz="1000" b="0" i="0">
                          <a:latin typeface="Arial"/>
                        </a:rPr>
                        <a:t>IMMIGRAtion</a:t>
                      </a:r>
                      <a:endParaRPr sz="1000" b="0" i="0">
                        <a:latin typeface="Arial"/>
                      </a:endParaRPr>
                    </a:p>
                  </a:txBody>
                  <a:tcPr anchor="ctr">
                    <a:solidFill>
                      <a:srgbClr val="DCECFB"/>
                    </a:solidFill>
                  </a:tcPr>
                </a:tc>
              </a:tr>
              <a:tr h="370840">
                <a:tc>
                  <a:txBody>
                    <a:bodyPr/>
                    <a:lstStyle/>
                    <a:p>
                      <a:r>
                        <a:rPr sz="1000" b="0" i="0">
                          <a:latin typeface="Arial"/>
                        </a:rPr>
                        <a:t>IMMIGRAtion</a:t>
                      </a:r>
                      <a:endParaRPr sz="1000" b="0" i="0">
                        <a:latin typeface="Arial"/>
                      </a:endParaRPr>
                    </a:p>
                  </a:txBody>
                  <a:tcPr anchor="ctr">
                    <a:solidFill>
                      <a:srgbClr val="DCECFB"/>
                    </a:solidFill>
                  </a:tcPr>
                </a:tc>
                <a:tc>
                  <a:txBody>
                    <a:bodyPr/>
                    <a:lstStyle/>
                    <a:p>
                      <a:r>
                        <a:rPr sz="1000" b="0" i="0">
                          <a:latin typeface="Arial"/>
                        </a:rPr>
                        <a:t>student loan forgiveness</a:t>
                      </a:r>
                      <a:endParaRPr sz="1000" b="0" i="0">
                        <a:latin typeface="Arial"/>
                      </a:endParaRPr>
                    </a:p>
                  </a:txBody>
                  <a:tcPr anchor="ctr">
                    <a:solidFill>
                      <a:srgbClr val="DCECFB"/>
                    </a:solidFill>
                  </a:tcPr>
                </a:tc>
                <a:tc>
                  <a:txBody>
                    <a:bodyPr/>
                    <a:lstStyle/>
                    <a:p>
                      <a:r>
                        <a:rPr sz="1000" b="0" i="0">
                          <a:latin typeface="Arial"/>
                        </a:rPr>
                        <a:t>save it</a:t>
                      </a:r>
                      <a:endParaRPr sz="1000" b="0" i="0">
                        <a:latin typeface="Arial"/>
                      </a:endParaRPr>
                    </a:p>
                  </a:txBody>
                  <a:tcPr anchor="ctr">
                    <a:solidFill>
                      <a:srgbClr val="DCECFB"/>
                    </a:solidFill>
                  </a:tcPr>
                </a:tc>
              </a:tr>
              <a:tr h="370840">
                <a:tc>
                  <a:txBody>
                    <a:bodyPr/>
                    <a:lstStyle/>
                    <a:p>
                      <a:r>
                        <a:rPr sz="1000" b="0" i="0">
                          <a:latin typeface="Arial"/>
                        </a:rPr>
                        <a:t>save it</a:t>
                      </a:r>
                      <a:endParaRPr sz="1000" b="0" i="0">
                        <a:latin typeface="Arial"/>
                      </a:endParaRPr>
                    </a:p>
                  </a:txBody>
                  <a:tcPr anchor="ctr">
                    <a:solidFill>
                      <a:srgbClr val="DCECFB"/>
                    </a:solidFill>
                  </a:tcPr>
                </a:tc>
                <a:tc>
                  <a:txBody>
                    <a:bodyPr/>
                    <a:lstStyle/>
                    <a:p>
                      <a:r>
                        <a:rPr sz="1000" b="0" i="0">
                          <a:latin typeface="Arial"/>
                        </a:rPr>
                        <a:t>Federal tax</a:t>
                      </a:r>
                      <a:endParaRPr sz="1000" b="0" i="0">
                        <a:latin typeface="Arial"/>
                      </a:endParaRPr>
                    </a:p>
                  </a:txBody>
                  <a:tcPr anchor="ctr">
                    <a:solidFill>
                      <a:srgbClr val="DCECFB"/>
                    </a:solidFill>
                  </a:tcPr>
                </a:tc>
                <a:tc>
                  <a:txBody>
                    <a:bodyPr/>
                    <a:lstStyle/>
                    <a:p/>
                  </a:txBody>
                  <a:tcPr/>
                </a:tc>
              </a:tr>
            </a:tbl>
          </a:graphicData>
        </a:graphic>
      </p:graphicFrame>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is an important issue no one is talking about?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(n=90)</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mental health</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r>
              <a:tr h="370840">
                <a:tc>
                  <a:txBody>
                    <a:bodyPr/>
                    <a:lstStyle/>
                    <a:p>
                      <a:r>
                        <a:rPr sz="1000" b="0" i="0">
                          <a:latin typeface="Arial"/>
                        </a:rPr>
                        <a:t>The need for more mental health services</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r>
              <a:tr h="370840">
                <a:tc>
                  <a:txBody>
                    <a:bodyPr/>
                    <a:lstStyle/>
                    <a:p>
                      <a:r>
                        <a:rPr sz="1000" b="0" i="0">
                          <a:latin typeface="Arial"/>
                        </a:rPr>
                        <a:t>healthcare</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r>
              <a:tr h="370840">
                <a:tc>
                  <a:txBody>
                    <a:bodyPr/>
                    <a:lstStyle/>
                    <a:p>
                      <a:r>
                        <a:rPr sz="1000" b="0" i="0">
                          <a:latin typeface="Arial"/>
                        </a:rPr>
                        <a:t>the stripping of the EPA, the removal of net neutrality</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r>
              <a:tr h="370840">
                <a:tc>
                  <a:txBody>
                    <a:bodyPr/>
                    <a:lstStyle/>
                    <a:p>
                      <a:r>
                        <a:rPr sz="1000" b="0" i="0">
                          <a:latin typeface="Arial"/>
                        </a:rPr>
                        <a:t>jobs</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r h="370840">
                <a:tc>
                  <a:txBody>
                    <a:bodyPr/>
                    <a:lstStyle/>
                    <a:p>
                      <a:r>
                        <a:rPr sz="1000" b="0" i="0">
                          <a:latin typeface="Arial"/>
                        </a:rPr>
                        <a:t>Infrastructure improvements</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r>
              <a:tr h="370840">
                <a:tc>
                  <a:txBody>
                    <a:bodyPr/>
                    <a:lstStyle/>
                    <a:p>
                      <a:r>
                        <a:rPr sz="1000" b="0" i="0">
                          <a:latin typeface="Arial"/>
                        </a:rPr>
                        <a:t>Reparations</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Homeless</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r h="370840">
                <a:tc>
                  <a:txBody>
                    <a:bodyPr/>
                    <a:lstStyle/>
                    <a:p>
                      <a:r>
                        <a:rPr sz="1000" b="0" i="0">
                          <a:latin typeface="Arial"/>
                        </a:rPr>
                        <a:t>Gun control. It hasn't been brought up very much. Same with climate change and how we can solve it.</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r>
              <a:tr h="370840">
                <a:tc>
                  <a:txBody>
                    <a:bodyPr/>
                    <a:lstStyle/>
                    <a:p>
                      <a:r>
                        <a:rPr sz="1000" b="0" i="0">
                          <a:latin typeface="Arial"/>
                        </a:rPr>
                        <a:t>none</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c>
                  <a:txBody>
                    <a:bodyPr/>
                    <a:lstStyle/>
                    <a:p>
                      <a:r>
                        <a:rPr sz="1000" b="0" i="0">
                          <a:latin typeface="Arial"/>
                        </a:rPr>
                        <a:t>41%</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r>
            </a:tbl>
          </a:graphicData>
        </a:graphic>
      </p:graphicFrame>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is an important issue no one is talking about?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(n=90)</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mental health</a:t>
                      </a:r>
                      <a:endParaRPr sz="1000" b="0" i="0">
                        <a:latin typeface="Arial"/>
                      </a:endParaRPr>
                    </a:p>
                  </a:txBody>
                  <a:tcPr anchor="ctr">
                    <a:solidFill>
                      <a:srgbClr val="DCECFB"/>
                    </a:solidFill>
                  </a:tcPr>
                </a:tc>
                <a:tc>
                  <a:txBody>
                    <a:bodyPr/>
                    <a:lstStyle/>
                    <a:p>
                      <a:r>
                        <a:rPr sz="1000" b="0" i="0">
                          <a:latin typeface="Arial"/>
                        </a:rPr>
                        <a:t>mental health</a:t>
                      </a:r>
                      <a:endParaRPr sz="1000" b="0" i="0">
                        <a:latin typeface="Arial"/>
                      </a:endParaRPr>
                    </a:p>
                  </a:txBody>
                  <a:tcPr anchor="ctr">
                    <a:solidFill>
                      <a:srgbClr val="DCECFB"/>
                    </a:solidFill>
                  </a:tcPr>
                </a:tc>
                <a:tc>
                  <a:txBody>
                    <a:bodyPr/>
                    <a:lstStyle/>
                    <a:p>
                      <a:r>
                        <a:rPr sz="1000" b="0" i="0">
                          <a:latin typeface="Arial"/>
                        </a:rPr>
                        <a:t>mental health/drug control</a:t>
                      </a:r>
                      <a:endParaRPr sz="1000" b="0" i="0">
                        <a:latin typeface="Arial"/>
                      </a:endParaRPr>
                    </a:p>
                  </a:txBody>
                  <a:tcPr anchor="ctr">
                    <a:solidFill>
                      <a:srgbClr val="DCECFB"/>
                    </a:solidFill>
                  </a:tcPr>
                </a:tc>
              </a:tr>
              <a:tr h="370840">
                <a:tc>
                  <a:txBody>
                    <a:bodyPr/>
                    <a:lstStyle/>
                    <a:p>
                      <a:r>
                        <a:rPr sz="1000" b="0" i="0">
                          <a:latin typeface="Arial"/>
                        </a:rPr>
                        <a:t>The need for more mental health services</a:t>
                      </a:r>
                      <a:endParaRPr sz="1000" b="0" i="0">
                        <a:latin typeface="Arial"/>
                      </a:endParaRPr>
                    </a:p>
                  </a:txBody>
                  <a:tcPr anchor="ctr">
                    <a:solidFill>
                      <a:srgbClr val="DCECFB"/>
                    </a:solidFill>
                  </a:tcPr>
                </a:tc>
                <a:tc>
                  <a:txBody>
                    <a:bodyPr/>
                    <a:lstStyle/>
                    <a:p>
                      <a:r>
                        <a:rPr sz="1000" b="0" i="0">
                          <a:latin typeface="Arial"/>
                        </a:rPr>
                        <a:t>the stripping of the EPA, the removal of net neutrality</a:t>
                      </a:r>
                      <a:endParaRPr sz="1000" b="0" i="0">
                        <a:latin typeface="Arial"/>
                      </a:endParaRPr>
                    </a:p>
                  </a:txBody>
                  <a:tcPr anchor="ctr">
                    <a:solidFill>
                      <a:srgbClr val="DCECFB"/>
                    </a:solidFill>
                  </a:tcPr>
                </a:tc>
                <a:tc>
                  <a:txBody>
                    <a:bodyPr/>
                    <a:lstStyle/>
                    <a:p>
                      <a:r>
                        <a:rPr sz="1000" b="0" i="0">
                          <a:latin typeface="Arial"/>
                        </a:rPr>
                        <a:t>The need for more mental health services</a:t>
                      </a:r>
                      <a:endParaRPr sz="1000" b="0" i="0">
                        <a:latin typeface="Arial"/>
                      </a:endParaRPr>
                    </a:p>
                  </a:txBody>
                  <a:tcPr anchor="ctr">
                    <a:solidFill>
                      <a:srgbClr val="DCECFB"/>
                    </a:solidFill>
                  </a:tcPr>
                </a:tc>
              </a:tr>
              <a:tr h="370840">
                <a:tc>
                  <a:txBody>
                    <a:bodyPr/>
                    <a:lstStyle/>
                    <a:p>
                      <a:r>
                        <a:rPr sz="1000" b="0" i="0">
                          <a:latin typeface="Arial"/>
                        </a:rPr>
                        <a:t>healthcare</a:t>
                      </a:r>
                      <a:endParaRPr sz="1000" b="0" i="0">
                        <a:latin typeface="Arial"/>
                      </a:endParaRPr>
                    </a:p>
                  </a:txBody>
                  <a:tcPr anchor="ctr">
                    <a:solidFill>
                      <a:srgbClr val="DCECFB"/>
                    </a:solidFill>
                  </a:tcPr>
                </a:tc>
                <a:tc>
                  <a:txBody>
                    <a:bodyPr/>
                    <a:lstStyle/>
                    <a:p>
                      <a:r>
                        <a:rPr sz="1000" b="0" i="0">
                          <a:latin typeface="Arial"/>
                        </a:rPr>
                        <a:t>jobs</a:t>
                      </a:r>
                      <a:endParaRPr sz="1000" b="0" i="0">
                        <a:latin typeface="Arial"/>
                      </a:endParaRPr>
                    </a:p>
                  </a:txBody>
                  <a:tcPr anchor="ctr">
                    <a:solidFill>
                      <a:srgbClr val="DCECFB"/>
                    </a:solidFill>
                  </a:tcPr>
                </a:tc>
                <a:tc>
                  <a:txBody>
                    <a:bodyPr/>
                    <a:lstStyle/>
                    <a:p>
                      <a:r>
                        <a:rPr sz="1000" b="0" i="0">
                          <a:latin typeface="Arial"/>
                        </a:rPr>
                        <a:t>environmental issues</a:t>
                      </a:r>
                      <a:endParaRPr sz="1000" b="0" i="0">
                        <a:latin typeface="Arial"/>
                      </a:endParaRPr>
                    </a:p>
                  </a:txBody>
                  <a:tcPr anchor="ctr">
                    <a:solidFill>
                      <a:srgbClr val="DCECFB"/>
                    </a:solidFill>
                  </a:tcPr>
                </a:tc>
              </a:tr>
              <a:tr h="370840">
                <a:tc>
                  <a:txBody>
                    <a:bodyPr/>
                    <a:lstStyle/>
                    <a:p>
                      <a:r>
                        <a:rPr sz="1000" b="0" i="0">
                          <a:latin typeface="Arial"/>
                        </a:rPr>
                        <a:t>the stripping of the EPA, the removal of net neutrality</a:t>
                      </a:r>
                      <a:endParaRPr sz="1000" b="0" i="0">
                        <a:latin typeface="Arial"/>
                      </a:endParaRPr>
                    </a:p>
                  </a:txBody>
                  <a:tcPr anchor="ctr">
                    <a:solidFill>
                      <a:srgbClr val="DCECFB"/>
                    </a:solidFill>
                  </a:tcPr>
                </a:tc>
                <a:tc>
                  <a:txBody>
                    <a:bodyPr/>
                    <a:lstStyle/>
                    <a:p>
                      <a:r>
                        <a:rPr sz="1000" b="0" i="0">
                          <a:latin typeface="Arial"/>
                        </a:rPr>
                        <a:t>Infrastructure improvements</a:t>
                      </a:r>
                      <a:endParaRPr sz="1000" b="0" i="0">
                        <a:latin typeface="Arial"/>
                      </a:endParaRPr>
                    </a:p>
                  </a:txBody>
                  <a:tcPr anchor="ctr">
                    <a:solidFill>
                      <a:srgbClr val="DCECFB"/>
                    </a:solidFill>
                  </a:tcPr>
                </a:tc>
                <a:tc>
                  <a:txBody>
                    <a:bodyPr/>
                    <a:lstStyle/>
                    <a:p>
                      <a:r>
                        <a:rPr sz="1000" b="0" i="0">
                          <a:latin typeface="Arial"/>
                        </a:rPr>
                        <a:t>women's health and reproductive rights, very underdiscussed.</a:t>
                      </a:r>
                      <a:endParaRPr sz="1000" b="0" i="0">
                        <a:latin typeface="Arial"/>
                      </a:endParaRPr>
                    </a:p>
                  </a:txBody>
                  <a:tcPr anchor="ctr">
                    <a:solidFill>
                      <a:srgbClr val="DCECFB"/>
                    </a:solidFill>
                  </a:tcPr>
                </a:tc>
              </a:tr>
              <a:tr h="370840">
                <a:tc>
                  <a:txBody>
                    <a:bodyPr/>
                    <a:lstStyle/>
                    <a:p>
                      <a:r>
                        <a:rPr sz="1000" b="0" i="0">
                          <a:latin typeface="Arial"/>
                        </a:rPr>
                        <a:t>jobs</a:t>
                      </a:r>
                      <a:endParaRPr sz="1000" b="0" i="0">
                        <a:latin typeface="Arial"/>
                      </a:endParaRPr>
                    </a:p>
                  </a:txBody>
                  <a:tcPr anchor="ctr">
                    <a:solidFill>
                      <a:srgbClr val="DCECFB"/>
                    </a:solidFill>
                  </a:tcPr>
                </a:tc>
                <a:tc>
                  <a:txBody>
                    <a:bodyPr/>
                    <a:lstStyle/>
                    <a:p>
                      <a:r>
                        <a:rPr sz="1000" b="0" i="0">
                          <a:latin typeface="Arial"/>
                        </a:rPr>
                        <a:t>student debt</a:t>
                      </a:r>
                      <a:endParaRPr sz="1000" b="0" i="0">
                        <a:latin typeface="Arial"/>
                      </a:endParaRPr>
                    </a:p>
                  </a:txBody>
                  <a:tcPr anchor="ctr">
                    <a:solidFill>
                      <a:srgbClr val="DCECFB"/>
                    </a:solidFill>
                  </a:tcPr>
                </a:tc>
                <a:tc>
                  <a:txBody>
                    <a:bodyPr/>
                    <a:lstStyle/>
                    <a:p>
                      <a:r>
                        <a:rPr sz="1000" b="0" i="0">
                          <a:latin typeface="Arial"/>
                        </a:rPr>
                        <a:t>cyber security</a:t>
                      </a:r>
                      <a:endParaRPr sz="1000" b="0" i="0">
                        <a:latin typeface="Arial"/>
                      </a:endParaRPr>
                    </a:p>
                  </a:txBody>
                  <a:tcPr anchor="ctr">
                    <a:solidFill>
                      <a:srgbClr val="DCECFB"/>
                    </a:solidFill>
                  </a:tcPr>
                </a:tc>
              </a:tr>
              <a:tr h="370840">
                <a:tc>
                  <a:txBody>
                    <a:bodyPr/>
                    <a:lstStyle/>
                    <a:p>
                      <a:r>
                        <a:rPr sz="1000" b="0" i="0">
                          <a:latin typeface="Arial"/>
                        </a:rPr>
                        <a:t>Infrastructure improvements</a:t>
                      </a:r>
                      <a:endParaRPr sz="1000" b="0" i="0">
                        <a:latin typeface="Arial"/>
                      </a:endParaRPr>
                    </a:p>
                  </a:txBody>
                  <a:tcPr anchor="ctr">
                    <a:solidFill>
                      <a:srgbClr val="DCECFB"/>
                    </a:solidFill>
                  </a:tcPr>
                </a:tc>
                <a:tc>
                  <a:txBody>
                    <a:bodyPr/>
                    <a:lstStyle/>
                    <a:p>
                      <a:r>
                        <a:rPr sz="1000" b="0" i="0">
                          <a:latin typeface="Arial"/>
                        </a:rPr>
                        <a:t>Infrastructure repairs</a:t>
                      </a:r>
                      <a:endParaRPr sz="1000" b="0" i="0">
                        <a:latin typeface="Arial"/>
                      </a:endParaRPr>
                    </a:p>
                  </a:txBody>
                  <a:tcPr anchor="ctr">
                    <a:solidFill>
                      <a:srgbClr val="DCECFB"/>
                    </a:solidFill>
                  </a:tcPr>
                </a:tc>
                <a:tc>
                  <a:txBody>
                    <a:bodyPr/>
                    <a:lstStyle/>
                    <a:p>
                      <a:r>
                        <a:rPr sz="1000" b="0" i="0">
                          <a:latin typeface="Arial"/>
                        </a:rPr>
                        <a:t>healthcare</a:t>
                      </a:r>
                      <a:endParaRPr sz="1000" b="0" i="0">
                        <a:latin typeface="Arial"/>
                      </a:endParaRPr>
                    </a:p>
                  </a:txBody>
                  <a:tcPr anchor="ctr">
                    <a:solidFill>
                      <a:srgbClr val="DCECFB"/>
                    </a:solidFill>
                  </a:tcPr>
                </a:tc>
              </a:tr>
              <a:tr h="370840">
                <a:tc>
                  <a:txBody>
                    <a:bodyPr/>
                    <a:lstStyle/>
                    <a:p>
                      <a:r>
                        <a:rPr sz="1000" b="0" i="0">
                          <a:latin typeface="Arial"/>
                        </a:rPr>
                        <a:t>Reparations</a:t>
                      </a:r>
                      <a:endParaRPr sz="1000" b="0" i="0">
                        <a:latin typeface="Arial"/>
                      </a:endParaRPr>
                    </a:p>
                  </a:txBody>
                  <a:tcPr anchor="ctr">
                    <a:solidFill>
                      <a:srgbClr val="DCECFB"/>
                    </a:solidFill>
                  </a:tcPr>
                </a:tc>
                <a:tc>
                  <a:txBody>
                    <a:bodyPr/>
                    <a:lstStyle/>
                    <a:p>
                      <a:r>
                        <a:rPr sz="1000" b="0" i="0">
                          <a:latin typeface="Arial"/>
                        </a:rPr>
                        <a:t>reestablishing foreign alliances and trust hurt by Trump.</a:t>
                      </a:r>
                      <a:endParaRPr sz="1000" b="0" i="0">
                        <a:latin typeface="Arial"/>
                      </a:endParaRPr>
                    </a:p>
                  </a:txBody>
                  <a:tcPr anchor="ctr">
                    <a:solidFill>
                      <a:srgbClr val="DCECFB"/>
                    </a:solidFill>
                  </a:tcPr>
                </a:tc>
                <a:tc>
                  <a:txBody>
                    <a:bodyPr/>
                    <a:lstStyle/>
                    <a:p>
                      <a:r>
                        <a:rPr sz="1000" b="0" i="0">
                          <a:latin typeface="Arial"/>
                        </a:rPr>
                        <a:t>affordable housing, gun control reforms</a:t>
                      </a:r>
                      <a:endParaRPr sz="1000" b="0" i="0">
                        <a:latin typeface="Arial"/>
                      </a:endParaRPr>
                    </a:p>
                  </a:txBody>
                  <a:tcPr anchor="ctr">
                    <a:solidFill>
                      <a:srgbClr val="DCECFB"/>
                    </a:solidFill>
                  </a:tcPr>
                </a:tc>
              </a:tr>
              <a:tr h="370840">
                <a:tc>
                  <a:txBody>
                    <a:bodyPr/>
                    <a:lstStyle/>
                    <a:p>
                      <a:r>
                        <a:rPr sz="1000" b="0" i="0">
                          <a:latin typeface="Arial"/>
                        </a:rPr>
                        <a:t>Homeless</a:t>
                      </a:r>
                      <a:endParaRPr sz="1000" b="0" i="0">
                        <a:latin typeface="Arial"/>
                      </a:endParaRPr>
                    </a:p>
                  </a:txBody>
                  <a:tcPr anchor="ctr">
                    <a:solidFill>
                      <a:srgbClr val="DCECFB"/>
                    </a:solidFill>
                  </a:tcPr>
                </a:tc>
                <a:tc>
                  <a:txBody>
                    <a:bodyPr/>
                    <a:lstStyle/>
                    <a:p>
                      <a:r>
                        <a:rPr sz="1000" b="0" i="0">
                          <a:latin typeface="Arial"/>
                        </a:rPr>
                        <a:t>Homeless</a:t>
                      </a:r>
                      <a:endParaRPr sz="1000" b="0" i="0">
                        <a:latin typeface="Arial"/>
                      </a:endParaRPr>
                    </a:p>
                  </a:txBody>
                  <a:tcPr anchor="ctr">
                    <a:solidFill>
                      <a:srgbClr val="DCECFB"/>
                    </a:solidFill>
                  </a:tcPr>
                </a:tc>
                <a:tc>
                  <a:txBody>
                    <a:bodyPr/>
                    <a:lstStyle/>
                    <a:p>
                      <a:r>
                        <a:rPr sz="1000" b="0" i="0">
                          <a:latin typeface="Arial"/>
                        </a:rPr>
                        <a:t>Reparations</a:t>
                      </a:r>
                      <a:endParaRPr sz="1000" b="0" i="0">
                        <a:latin typeface="Arial"/>
                      </a:endParaRPr>
                    </a:p>
                  </a:txBody>
                  <a:tcPr anchor="ctr">
                    <a:solidFill>
                      <a:srgbClr val="DCECFB"/>
                    </a:solidFill>
                  </a:tcPr>
                </a:tc>
              </a:tr>
              <a:tr h="370840">
                <a:tc>
                  <a:txBody>
                    <a:bodyPr/>
                    <a:lstStyle/>
                    <a:p>
                      <a:r>
                        <a:rPr sz="1000" b="0" i="0">
                          <a:latin typeface="Arial"/>
                        </a:rPr>
                        <a:t>Gun control. It hasn't been brought up very much. Same with climate change and how we can solve it.</a:t>
                      </a:r>
                      <a:endParaRPr sz="1000" b="0" i="0">
                        <a:latin typeface="Arial"/>
                      </a:endParaRPr>
                    </a:p>
                  </a:txBody>
                  <a:tcPr anchor="ctr">
                    <a:solidFill>
                      <a:srgbClr val="DCECFB"/>
                    </a:solidFill>
                  </a:tcPr>
                </a:tc>
                <a:tc>
                  <a:txBody>
                    <a:bodyPr/>
                    <a:lstStyle/>
                    <a:p>
                      <a:r>
                        <a:rPr sz="1000" b="0" i="0">
                          <a:latin typeface="Arial"/>
                        </a:rPr>
                        <a:t>Climate change</a:t>
                      </a:r>
                      <a:endParaRPr sz="1000" b="0" i="0">
                        <a:latin typeface="Arial"/>
                      </a:endParaRPr>
                    </a:p>
                  </a:txBody>
                  <a:tcPr anchor="ctr">
                    <a:solidFill>
                      <a:srgbClr val="DCECFB"/>
                    </a:solidFill>
                  </a:tcPr>
                </a:tc>
                <a:tc>
                  <a:txBody>
                    <a:bodyPr/>
                    <a:lstStyle/>
                    <a:p>
                      <a:r>
                        <a:rPr sz="1000" b="0" i="0">
                          <a:latin typeface="Arial"/>
                        </a:rPr>
                        <a:t>Gun control. It hasn't been brought up very much. Same with climate change and how we can solve it.</a:t>
                      </a:r>
                      <a:endParaRPr sz="1000" b="0" i="0">
                        <a:latin typeface="Arial"/>
                      </a:endParaRPr>
                    </a:p>
                  </a:txBody>
                  <a:tcPr anchor="ctr">
                    <a:solidFill>
                      <a:srgbClr val="DCECFB"/>
                    </a:solidFill>
                  </a:tcPr>
                </a:tc>
              </a:tr>
              <a:tr h="370840">
                <a:tc>
                  <a:txBody>
                    <a:bodyPr/>
                    <a:lstStyle/>
                    <a:p>
                      <a:r>
                        <a:rPr sz="1000" b="0" i="0">
                          <a:latin typeface="Arial"/>
                        </a:rPr>
                        <a:t>none</a:t>
                      </a:r>
                      <a:endParaRPr sz="1000" b="0" i="0">
                        <a:latin typeface="Arial"/>
                      </a:endParaRPr>
                    </a:p>
                  </a:txBody>
                  <a:tcPr anchor="ctr">
                    <a:solidFill>
                      <a:srgbClr val="DCECFB"/>
                    </a:solidFill>
                  </a:tcPr>
                </a:tc>
                <a:tc>
                  <a:txBody>
                    <a:bodyPr/>
                    <a:lstStyle/>
                    <a:p>
                      <a:r>
                        <a:rPr sz="1000" b="0" i="0">
                          <a:latin typeface="Arial"/>
                        </a:rPr>
                        <a:t>Unequality</a:t>
                      </a:r>
                      <a:endParaRPr sz="1000" b="0" i="0">
                        <a:latin typeface="Arial"/>
                      </a:endParaRPr>
                    </a:p>
                  </a:txBody>
                  <a:tcPr anchor="ctr">
                    <a:solidFill>
                      <a:srgbClr val="DCECFB"/>
                    </a:solidFill>
                  </a:tcPr>
                </a:tc>
                <a:tc>
                  <a:txBody>
                    <a:bodyPr/>
                    <a:lstStyle/>
                    <a:p>
                      <a:r>
                        <a:rPr sz="1000" b="0" i="0">
                          <a:latin typeface="Arial"/>
                        </a:rPr>
                        <a:t>none</a:t>
                      </a:r>
                      <a:endParaRPr sz="1000" b="0" i="0">
                        <a:latin typeface="Arial"/>
                      </a:endParaRPr>
                    </a:p>
                  </a:txBody>
                  <a:tcPr anchor="ctr">
                    <a:solidFill>
                      <a:srgbClr val="DCECFB"/>
                    </a:solidFill>
                  </a:tcPr>
                </a:tc>
              </a:tr>
            </a:tbl>
          </a:graphicData>
        </a:graphic>
      </p:graphicFrame>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of the set? </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(n=91)</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(n=47)</a:t>
                      </a:r>
                      <a:endParaRPr sz="1000" b="1" i="0">
                        <a:latin typeface="Arial"/>
                      </a:endParaRPr>
                    </a:p>
                  </a:txBody>
                  <a:tcPr anchor="ctr"/>
                </a:tc>
              </a:tr>
              <a:tr h="370840">
                <a:tc>
                  <a:txBody>
                    <a:bodyPr/>
                    <a:lstStyle/>
                    <a:p>
                      <a:r>
                        <a:rPr sz="1000" b="0" i="0">
                          <a:latin typeface="Arial"/>
                        </a:rPr>
                        <a:t>Fine</a:t>
                      </a:r>
                      <a:endParaRPr sz="1000" b="0" i="0">
                        <a:latin typeface="Arial"/>
                      </a:endParaRPr>
                    </a:p>
                  </a:txBody>
                  <a:tcPr anchor="ctr">
                    <a:solidFill>
                      <a:srgbClr val="DCECFB"/>
                    </a:solidFill>
                  </a:tcPr>
                </a:tc>
                <a:tc>
                  <a:txBody>
                    <a:bodyPr/>
                    <a:lstStyle/>
                    <a:p>
                      <a:r>
                        <a:rPr sz="1000" b="0" i="0">
                          <a:latin typeface="Arial"/>
                        </a:rPr>
                        <a:t>87%</a:t>
                      </a:r>
                      <a:endParaRPr sz="1000" b="0" i="0">
                        <a:latin typeface="Arial"/>
                      </a:endParaRPr>
                    </a:p>
                  </a:txBody>
                  <a:tcPr anchor="ctr">
                    <a:solidFill>
                      <a:srgbClr val="DCECFB"/>
                    </a:solidFill>
                  </a:tcPr>
                </a:tc>
                <a:tc>
                  <a:txBody>
                    <a:bodyPr/>
                    <a:lstStyle/>
                    <a:p>
                      <a:r>
                        <a:rPr sz="1000" b="0" i="0">
                          <a:latin typeface="Arial"/>
                        </a:rPr>
                        <a:t>86%</a:t>
                      </a:r>
                      <a:endParaRPr sz="1000" b="0" i="0">
                        <a:latin typeface="Arial"/>
                      </a:endParaRPr>
                    </a:p>
                  </a:txBody>
                  <a:tcPr anchor="ctr">
                    <a:solidFill>
                      <a:srgbClr val="DCECFB"/>
                    </a:solidFill>
                  </a:tcPr>
                </a:tc>
                <a:tc>
                  <a:txBody>
                    <a:bodyPr/>
                    <a:lstStyle/>
                    <a:p>
                      <a:r>
                        <a:rPr sz="1000" b="0" i="0">
                          <a:latin typeface="Arial"/>
                        </a:rPr>
                        <a:t>88%</a:t>
                      </a:r>
                      <a:endParaRPr sz="1000" b="0" i="0">
                        <a:latin typeface="Arial"/>
                      </a:endParaRPr>
                    </a:p>
                  </a:txBody>
                  <a:tcPr anchor="ctr">
                    <a:solidFill>
                      <a:srgbClr val="DCECFB"/>
                    </a:solidFill>
                  </a:tcPr>
                </a:tc>
              </a:tr>
              <a:tr h="370840">
                <a:tc>
                  <a:txBody>
                    <a:bodyPr/>
                    <a:lstStyle/>
                    <a:p>
                      <a:r>
                        <a:rPr sz="1000" b="0" i="0">
                          <a:latin typeface="Arial"/>
                        </a:rPr>
                        <a:t>visually pleasing</a:t>
                      </a:r>
                      <a:endParaRPr sz="1000" b="0" i="0">
                        <a:latin typeface="Arial"/>
                      </a:endParaRPr>
                    </a:p>
                  </a:txBody>
                  <a:tcPr anchor="ctr">
                    <a:solidFill>
                      <a:srgbClr val="DCECFB"/>
                    </a:solidFill>
                  </a:tcPr>
                </a:tc>
                <a:tc>
                  <a:txBody>
                    <a:bodyPr/>
                    <a:lstStyle/>
                    <a:p>
                      <a:r>
                        <a:rPr sz="1000" b="0" i="0">
                          <a:latin typeface="Arial"/>
                        </a:rPr>
                        <a:t>86%</a:t>
                      </a:r>
                      <a:endParaRPr sz="1000" b="0" i="0">
                        <a:latin typeface="Arial"/>
                      </a:endParaRPr>
                    </a:p>
                  </a:txBody>
                  <a:tcPr anchor="ctr">
                    <a:solidFill>
                      <a:srgbClr val="DCECFB"/>
                    </a:solidFill>
                  </a:tcPr>
                </a:tc>
                <a:tc>
                  <a:txBody>
                    <a:bodyPr/>
                    <a:lstStyle/>
                    <a:p>
                      <a:r>
                        <a:rPr sz="1000" b="0" i="0">
                          <a:latin typeface="Arial"/>
                        </a:rPr>
                        <a:t>88%</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r>
              <a:tr h="370840">
                <a:tc>
                  <a:txBody>
                    <a:bodyPr/>
                    <a:lstStyle/>
                    <a:p>
                      <a:r>
                        <a:rPr sz="1000" b="0" i="0">
                          <a:latin typeface="Arial"/>
                        </a:rPr>
                        <a:t>Good so far</a:t>
                      </a:r>
                      <a:endParaRPr sz="1000" b="0" i="0">
                        <a:latin typeface="Arial"/>
                      </a:endParaRPr>
                    </a:p>
                  </a:txBody>
                  <a:tcPr anchor="ctr">
                    <a:solidFill>
                      <a:srgbClr val="DCECFB"/>
                    </a:solidFill>
                  </a:tcPr>
                </a:tc>
                <a:tc>
                  <a:txBody>
                    <a:bodyPr/>
                    <a:lstStyle/>
                    <a:p>
                      <a:r>
                        <a:rPr sz="1000" b="0" i="0">
                          <a:latin typeface="Arial"/>
                        </a:rPr>
                        <a:t>84%</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c>
                  <a:txBody>
                    <a:bodyPr/>
                    <a:lstStyle/>
                    <a:p>
                      <a:r>
                        <a:rPr sz="1000" b="0" i="0">
                          <a:latin typeface="Arial"/>
                        </a:rPr>
                        <a:t>85%</a:t>
                      </a:r>
                      <a:endParaRPr sz="1000" b="0" i="0">
                        <a:latin typeface="Arial"/>
                      </a:endParaRPr>
                    </a:p>
                  </a:txBody>
                  <a:tcPr anchor="ctr">
                    <a:solidFill>
                      <a:srgbClr val="DCECFB"/>
                    </a:solidFill>
                  </a:tcPr>
                </a:tc>
              </a:tr>
              <a:tr h="370840">
                <a:tc>
                  <a:txBody>
                    <a:bodyPr/>
                    <a:lstStyle/>
                    <a:p>
                      <a:r>
                        <a:rPr sz="1000" b="0" i="0">
                          <a:latin typeface="Arial"/>
                        </a:rPr>
                        <a:t>very patriotic</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r>
              <a:tr h="370840">
                <a:tc>
                  <a:txBody>
                    <a:bodyPr/>
                    <a:lstStyle/>
                    <a:p>
                      <a:r>
                        <a:rPr sz="1000" b="0" i="0">
                          <a:latin typeface="Arial"/>
                        </a:rPr>
                        <a:t>I like it. Keep narrowing those candidates down!</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r>
              <a:tr h="370840">
                <a:tc>
                  <a:txBody>
                    <a:bodyPr/>
                    <a:lstStyle/>
                    <a:p>
                      <a:r>
                        <a:rPr sz="1000" b="0" i="0">
                          <a:latin typeface="Arial"/>
                        </a:rPr>
                        <a:t>I don't know what to think</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r>
              <a:tr h="370840">
                <a:tc>
                  <a:txBody>
                    <a:bodyPr/>
                    <a:lstStyle/>
                    <a:p>
                      <a:r>
                        <a:rPr sz="1000" b="0" i="0">
                          <a:latin typeface="Arial"/>
                        </a:rPr>
                        <a:t>too many candidates</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Honestly could care less.</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r>
              <a:tr h="370840">
                <a:tc>
                  <a:txBody>
                    <a:bodyPr/>
                    <a:lstStyle/>
                    <a:p>
                      <a:r>
                        <a:rPr sz="1000" b="0" i="0">
                          <a:latin typeface="Arial"/>
                        </a:rPr>
                        <a:t>Looks staged</a:t>
                      </a:r>
                      <a:endParaRPr sz="1000" b="0" i="0">
                        <a:latin typeface="Arial"/>
                      </a:endParaRPr>
                    </a:p>
                  </a:txBody>
                  <a:tcPr anchor="ctr">
                    <a:solidFill>
                      <a:srgbClr val="DCECFB"/>
                    </a:solidFill>
                  </a:tcPr>
                </a:tc>
                <a:tc>
                  <a:txBody>
                    <a:bodyPr/>
                    <a:lstStyle/>
                    <a:p>
                      <a:r>
                        <a:rPr sz="1000" b="0" i="0">
                          <a:latin typeface="Arial"/>
                        </a:rPr>
                        <a:t>27%</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c>
                  <a:txBody>
                    <a:bodyPr/>
                    <a:lstStyle/>
                    <a:p>
                      <a:r>
                        <a:rPr sz="1000" b="0" i="0">
                          <a:latin typeface="Arial"/>
                        </a:rPr>
                        <a:t>25%</a:t>
                      </a:r>
                      <a:endParaRPr sz="1000" b="0" i="0">
                        <a:latin typeface="Arial"/>
                      </a:endParaRPr>
                    </a:p>
                  </a:txBody>
                  <a:tcPr anchor="ctr">
                    <a:solidFill>
                      <a:srgbClr val="DCECFB"/>
                    </a:solidFill>
                  </a:tcPr>
                </a:tc>
              </a:tr>
              <a:tr h="370840">
                <a:tc>
                  <a:txBody>
                    <a:bodyPr/>
                    <a:lstStyle/>
                    <a:p>
                      <a:r>
                        <a:rPr sz="1000" b="0" i="0">
                          <a:latin typeface="Arial"/>
                        </a:rPr>
                        <a:t>Set?</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c>
                  <a:txBody>
                    <a:bodyPr/>
                    <a:lstStyle/>
                    <a:p>
                      <a:r>
                        <a:rPr sz="1000" b="0" i="0">
                          <a:latin typeface="Arial"/>
                        </a:rPr>
                        <a:t>21%</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r>
            </a:tbl>
          </a:graphicData>
        </a:graphic>
      </p:graphicFrame>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of the set? </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(n=91)</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(n=47)</a:t>
                      </a:r>
                      <a:endParaRPr sz="1000" b="1" i="0">
                        <a:latin typeface="Arial"/>
                      </a:endParaRPr>
                    </a:p>
                  </a:txBody>
                  <a:tcPr anchor="ctr"/>
                </a:tc>
              </a:tr>
              <a:tr h="370840">
                <a:tc>
                  <a:txBody>
                    <a:bodyPr/>
                    <a:lstStyle/>
                    <a:p>
                      <a:r>
                        <a:rPr sz="1000" b="0" i="0">
                          <a:latin typeface="Arial"/>
                        </a:rPr>
                        <a:t>Fine</a:t>
                      </a:r>
                      <a:endParaRPr sz="1000" b="0" i="0">
                        <a:latin typeface="Arial"/>
                      </a:endParaRPr>
                    </a:p>
                  </a:txBody>
                  <a:tcPr anchor="ctr">
                    <a:solidFill>
                      <a:srgbClr val="DCECFB"/>
                    </a:solidFill>
                  </a:tcPr>
                </a:tc>
                <a:tc>
                  <a:txBody>
                    <a:bodyPr/>
                    <a:lstStyle/>
                    <a:p>
                      <a:r>
                        <a:rPr sz="1000" b="0" i="0">
                          <a:latin typeface="Arial"/>
                        </a:rPr>
                        <a:t>Fine</a:t>
                      </a:r>
                      <a:endParaRPr sz="1000" b="0" i="0">
                        <a:latin typeface="Arial"/>
                      </a:endParaRPr>
                    </a:p>
                  </a:txBody>
                  <a:tcPr anchor="ctr">
                    <a:solidFill>
                      <a:srgbClr val="DCECFB"/>
                    </a:solidFill>
                  </a:tcPr>
                </a:tc>
                <a:tc>
                  <a:txBody>
                    <a:bodyPr/>
                    <a:lstStyle/>
                    <a:p>
                      <a:r>
                        <a:rPr sz="1000" b="0" i="0">
                          <a:latin typeface="Arial"/>
                        </a:rPr>
                        <a:t>It looks like I expected it to.</a:t>
                      </a:r>
                      <a:endParaRPr sz="1000" b="0" i="0">
                        <a:latin typeface="Arial"/>
                      </a:endParaRPr>
                    </a:p>
                  </a:txBody>
                  <a:tcPr anchor="ctr">
                    <a:solidFill>
                      <a:srgbClr val="DCECFB"/>
                    </a:solidFill>
                  </a:tcPr>
                </a:tc>
              </a:tr>
              <a:tr h="370840">
                <a:tc>
                  <a:txBody>
                    <a:bodyPr/>
                    <a:lstStyle/>
                    <a:p>
                      <a:r>
                        <a:rPr sz="1000" b="0" i="0">
                          <a:latin typeface="Arial"/>
                        </a:rPr>
                        <a:t>visually pleasing</a:t>
                      </a:r>
                      <a:endParaRPr sz="1000" b="0" i="0">
                        <a:latin typeface="Arial"/>
                      </a:endParaRPr>
                    </a:p>
                  </a:txBody>
                  <a:tcPr anchor="ctr">
                    <a:solidFill>
                      <a:srgbClr val="DCECFB"/>
                    </a:solidFill>
                  </a:tcPr>
                </a:tc>
                <a:tc>
                  <a:txBody>
                    <a:bodyPr/>
                    <a:lstStyle/>
                    <a:p>
                      <a:r>
                        <a:rPr sz="1000" b="0" i="0">
                          <a:latin typeface="Arial"/>
                        </a:rPr>
                        <a:t>I think it's great</a:t>
                      </a:r>
                      <a:endParaRPr sz="1000" b="0" i="0">
                        <a:latin typeface="Arial"/>
                      </a:endParaRPr>
                    </a:p>
                  </a:txBody>
                  <a:tcPr anchor="ctr">
                    <a:solidFill>
                      <a:srgbClr val="DCECFB"/>
                    </a:solidFill>
                  </a:tcPr>
                </a:tc>
                <a:tc>
                  <a:txBody>
                    <a:bodyPr/>
                    <a:lstStyle/>
                    <a:p>
                      <a:r>
                        <a:rPr sz="1000" b="0" i="0">
                          <a:latin typeface="Arial"/>
                        </a:rPr>
                        <a:t>it was pretty good. very organized</a:t>
                      </a:r>
                      <a:endParaRPr sz="1000" b="0" i="0">
                        <a:latin typeface="Arial"/>
                      </a:endParaRPr>
                    </a:p>
                  </a:txBody>
                  <a:tcPr anchor="ctr">
                    <a:solidFill>
                      <a:srgbClr val="DCECFB"/>
                    </a:solidFill>
                  </a:tcPr>
                </a:tc>
              </a:tr>
              <a:tr h="370840">
                <a:tc>
                  <a:txBody>
                    <a:bodyPr/>
                    <a:lstStyle/>
                    <a:p>
                      <a:r>
                        <a:rPr sz="1000" b="0" i="0">
                          <a:latin typeface="Arial"/>
                        </a:rPr>
                        <a:t>Good so far</a:t>
                      </a:r>
                      <a:endParaRPr sz="1000" b="0" i="0">
                        <a:latin typeface="Arial"/>
                      </a:endParaRPr>
                    </a:p>
                  </a:txBody>
                  <a:tcPr anchor="ctr">
                    <a:solidFill>
                      <a:srgbClr val="DCECFB"/>
                    </a:solidFill>
                  </a:tcPr>
                </a:tc>
                <a:tc>
                  <a:txBody>
                    <a:bodyPr/>
                    <a:lstStyle/>
                    <a:p>
                      <a:r>
                        <a:rPr sz="1000" b="0" i="0">
                          <a:latin typeface="Arial"/>
                        </a:rPr>
                        <a:t>interesting</a:t>
                      </a:r>
                      <a:endParaRPr sz="1000" b="0" i="0">
                        <a:latin typeface="Arial"/>
                      </a:endParaRPr>
                    </a:p>
                  </a:txBody>
                  <a:tcPr anchor="ctr">
                    <a:solidFill>
                      <a:srgbClr val="DCECFB"/>
                    </a:solidFill>
                  </a:tcPr>
                </a:tc>
                <a:tc>
                  <a:txBody>
                    <a:bodyPr/>
                    <a:lstStyle/>
                    <a:p>
                      <a:r>
                        <a:rPr sz="1000" b="0" i="0">
                          <a:latin typeface="Arial"/>
                        </a:rPr>
                        <a:t>visually pleasing</a:t>
                      </a:r>
                      <a:endParaRPr sz="1000" b="0" i="0">
                        <a:latin typeface="Arial"/>
                      </a:endParaRPr>
                    </a:p>
                  </a:txBody>
                  <a:tcPr anchor="ctr">
                    <a:solidFill>
                      <a:srgbClr val="DCECFB"/>
                    </a:solidFill>
                  </a:tcPr>
                </a:tc>
              </a:tr>
              <a:tr h="370840">
                <a:tc>
                  <a:txBody>
                    <a:bodyPr/>
                    <a:lstStyle/>
                    <a:p>
                      <a:r>
                        <a:rPr sz="1000" b="0" i="0">
                          <a:latin typeface="Arial"/>
                        </a:rPr>
                        <a:t>very patriotic</a:t>
                      </a:r>
                      <a:endParaRPr sz="1000" b="0" i="0">
                        <a:latin typeface="Arial"/>
                      </a:endParaRPr>
                    </a:p>
                  </a:txBody>
                  <a:tcPr anchor="ctr">
                    <a:solidFill>
                      <a:srgbClr val="DCECFB"/>
                    </a:solidFill>
                  </a:tcPr>
                </a:tc>
                <a:tc>
                  <a:txBody>
                    <a:bodyPr/>
                    <a:lstStyle/>
                    <a:p>
                      <a:r>
                        <a:rPr sz="1000" b="0" i="0">
                          <a:latin typeface="Arial"/>
                        </a:rPr>
                        <a:t>Not bad</a:t>
                      </a:r>
                      <a:endParaRPr sz="1000" b="0" i="0">
                        <a:latin typeface="Arial"/>
                      </a:endParaRPr>
                    </a:p>
                  </a:txBody>
                  <a:tcPr anchor="ctr">
                    <a:solidFill>
                      <a:srgbClr val="DCECFB"/>
                    </a:solidFill>
                  </a:tcPr>
                </a:tc>
                <a:tc>
                  <a:txBody>
                    <a:bodyPr/>
                    <a:lstStyle/>
                    <a:p>
                      <a:r>
                        <a:rPr sz="1000" b="0" i="0">
                          <a:latin typeface="Arial"/>
                        </a:rPr>
                        <a:t>Good so far</a:t>
                      </a:r>
                      <a:endParaRPr sz="1000" b="0" i="0">
                        <a:latin typeface="Arial"/>
                      </a:endParaRPr>
                    </a:p>
                  </a:txBody>
                  <a:tcPr anchor="ctr">
                    <a:solidFill>
                      <a:srgbClr val="DCECFB"/>
                    </a:solidFill>
                  </a:tcPr>
                </a:tc>
              </a:tr>
              <a:tr h="370840">
                <a:tc>
                  <a:txBody>
                    <a:bodyPr/>
                    <a:lstStyle/>
                    <a:p>
                      <a:r>
                        <a:rPr sz="1000" b="0" i="0">
                          <a:latin typeface="Arial"/>
                        </a:rPr>
                        <a:t>I like it. Keep narrowing those candidates down!</a:t>
                      </a:r>
                      <a:endParaRPr sz="1000" b="0" i="0">
                        <a:latin typeface="Arial"/>
                      </a:endParaRPr>
                    </a:p>
                  </a:txBody>
                  <a:tcPr anchor="ctr">
                    <a:solidFill>
                      <a:srgbClr val="DCECFB"/>
                    </a:solidFill>
                  </a:tcPr>
                </a:tc>
                <a:tc>
                  <a:txBody>
                    <a:bodyPr/>
                    <a:lstStyle/>
                    <a:p>
                      <a:r>
                        <a:rPr sz="1000" b="0" i="0">
                          <a:latin typeface="Arial"/>
                        </a:rPr>
                        <a:t>very patriotic</a:t>
                      </a:r>
                      <a:endParaRPr sz="1000" b="0" i="0">
                        <a:latin typeface="Arial"/>
                      </a:endParaRPr>
                    </a:p>
                  </a:txBody>
                  <a:tcPr anchor="ctr">
                    <a:solidFill>
                      <a:srgbClr val="DCECFB"/>
                    </a:solidFill>
                  </a:tcPr>
                </a:tc>
                <a:tc>
                  <a:txBody>
                    <a:bodyPr/>
                    <a:lstStyle/>
                    <a:p>
                      <a:r>
                        <a:rPr sz="1000" b="0" i="0">
                          <a:latin typeface="Arial"/>
                        </a:rPr>
                        <a:t>At the Tyler Perry Studios is cool</a:t>
                      </a:r>
                      <a:endParaRPr sz="1000" b="0" i="0">
                        <a:latin typeface="Arial"/>
                      </a:endParaRPr>
                    </a:p>
                  </a:txBody>
                  <a:tcPr anchor="ctr">
                    <a:solidFill>
                      <a:srgbClr val="DCECFB"/>
                    </a:solidFill>
                  </a:tcPr>
                </a:tc>
              </a:tr>
              <a:tr h="370840">
                <a:tc>
                  <a:txBody>
                    <a:bodyPr/>
                    <a:lstStyle/>
                    <a:p>
                      <a:r>
                        <a:rPr sz="1000" b="0" i="0">
                          <a:latin typeface="Arial"/>
                        </a:rPr>
                        <a:t>I don't know what to think</a:t>
                      </a:r>
                      <a:endParaRPr sz="1000" b="0" i="0">
                        <a:latin typeface="Arial"/>
                      </a:endParaRPr>
                    </a:p>
                  </a:txBody>
                  <a:tcPr anchor="ctr">
                    <a:solidFill>
                      <a:srgbClr val="DCECFB"/>
                    </a:solidFill>
                  </a:tcPr>
                </a:tc>
                <a:tc>
                  <a:txBody>
                    <a:bodyPr/>
                    <a:lstStyle/>
                    <a:p>
                      <a:r>
                        <a:rPr sz="1000" b="0" i="0">
                          <a:latin typeface="Arial"/>
                        </a:rPr>
                        <a:t>I don't know what to think</a:t>
                      </a:r>
                      <a:endParaRPr sz="1000" b="0" i="0">
                        <a:latin typeface="Arial"/>
                      </a:endParaRPr>
                    </a:p>
                  </a:txBody>
                  <a:tcPr anchor="ctr">
                    <a:solidFill>
                      <a:srgbClr val="DCECFB"/>
                    </a:solidFill>
                  </a:tcPr>
                </a:tc>
                <a:tc>
                  <a:txBody>
                    <a:bodyPr/>
                    <a:lstStyle/>
                    <a:p>
                      <a:r>
                        <a:rPr sz="1000" b="0" i="0">
                          <a:latin typeface="Arial"/>
                        </a:rPr>
                        <a:t>Very nice!</a:t>
                      </a:r>
                      <a:endParaRPr sz="1000" b="0" i="0">
                        <a:latin typeface="Arial"/>
                      </a:endParaRPr>
                    </a:p>
                  </a:txBody>
                  <a:tcPr anchor="ctr">
                    <a:solidFill>
                      <a:srgbClr val="DCECFB"/>
                    </a:solidFill>
                  </a:tcPr>
                </a:tc>
              </a:tr>
              <a:tr h="370840">
                <a:tc>
                  <a:txBody>
                    <a:bodyPr/>
                    <a:lstStyle/>
                    <a:p>
                      <a:r>
                        <a:rPr sz="1000" b="0" i="0">
                          <a:latin typeface="Arial"/>
                        </a:rPr>
                        <a:t>too many candidates</a:t>
                      </a:r>
                      <a:endParaRPr sz="1000" b="0" i="0">
                        <a:latin typeface="Arial"/>
                      </a:endParaRPr>
                    </a:p>
                  </a:txBody>
                  <a:tcPr anchor="ctr">
                    <a:solidFill>
                      <a:srgbClr val="DCECFB"/>
                    </a:solidFill>
                  </a:tcPr>
                </a:tc>
                <a:tc>
                  <a:txBody>
                    <a:bodyPr/>
                    <a:lstStyle/>
                    <a:p>
                      <a:r>
                        <a:rPr sz="1000" b="0" i="0">
                          <a:latin typeface="Arial"/>
                        </a:rPr>
                        <a:t>too many candidates</a:t>
                      </a:r>
                      <a:endParaRPr sz="1000" b="0" i="0">
                        <a:latin typeface="Arial"/>
                      </a:endParaRPr>
                    </a:p>
                  </a:txBody>
                  <a:tcPr anchor="ctr">
                    <a:solidFill>
                      <a:srgbClr val="DCECFB"/>
                    </a:solidFill>
                  </a:tcPr>
                </a:tc>
                <a:tc>
                  <a:txBody>
                    <a:bodyPr/>
                    <a:lstStyle/>
                    <a:p>
                      <a:r>
                        <a:rPr sz="1000" b="0" i="0">
                          <a:latin typeface="Arial"/>
                        </a:rPr>
                        <a:t>I like it. Keep narrowing those candidates down!</a:t>
                      </a:r>
                      <a:endParaRPr sz="1000" b="0" i="0">
                        <a:latin typeface="Arial"/>
                      </a:endParaRPr>
                    </a:p>
                  </a:txBody>
                  <a:tcPr anchor="ctr">
                    <a:solidFill>
                      <a:srgbClr val="DCECFB"/>
                    </a:solidFill>
                  </a:tcPr>
                </a:tc>
              </a:tr>
              <a:tr h="370840">
                <a:tc>
                  <a:txBody>
                    <a:bodyPr/>
                    <a:lstStyle/>
                    <a:p>
                      <a:r>
                        <a:rPr sz="1000" b="0" i="0">
                          <a:latin typeface="Arial"/>
                        </a:rPr>
                        <a:t>Honestly could care less.</a:t>
                      </a:r>
                      <a:endParaRPr sz="1000" b="0" i="0">
                        <a:latin typeface="Arial"/>
                      </a:endParaRPr>
                    </a:p>
                  </a:txBody>
                  <a:tcPr anchor="ctr">
                    <a:solidFill>
                      <a:srgbClr val="DCECFB"/>
                    </a:solidFill>
                  </a:tcPr>
                </a:tc>
                <a:tc>
                  <a:txBody>
                    <a:bodyPr/>
                    <a:lstStyle/>
                    <a:p>
                      <a:r>
                        <a:rPr sz="1000" b="0" i="0">
                          <a:latin typeface="Arial"/>
                        </a:rPr>
                        <a:t>Basic and Generic</a:t>
                      </a:r>
                      <a:endParaRPr sz="1000" b="0" i="0">
                        <a:latin typeface="Arial"/>
                      </a:endParaRPr>
                    </a:p>
                  </a:txBody>
                  <a:tcPr anchor="ctr">
                    <a:solidFill>
                      <a:srgbClr val="DCECFB"/>
                    </a:solidFill>
                  </a:tcPr>
                </a:tc>
                <a:tc>
                  <a:txBody>
                    <a:bodyPr/>
                    <a:lstStyle/>
                    <a:p>
                      <a:r>
                        <a:rPr sz="1000" b="0" i="0">
                          <a:latin typeface="Arial"/>
                        </a:rPr>
                        <a:t>great</a:t>
                      </a:r>
                      <a:endParaRPr sz="1000" b="0" i="0">
                        <a:latin typeface="Arial"/>
                      </a:endParaRPr>
                    </a:p>
                  </a:txBody>
                  <a:tcPr anchor="ctr">
                    <a:solidFill>
                      <a:srgbClr val="DCECFB"/>
                    </a:solidFill>
                  </a:tcPr>
                </a:tc>
              </a:tr>
              <a:tr h="370840">
                <a:tc>
                  <a:txBody>
                    <a:bodyPr/>
                    <a:lstStyle/>
                    <a:p>
                      <a:r>
                        <a:rPr sz="1000" b="0" i="0">
                          <a:latin typeface="Arial"/>
                        </a:rPr>
                        <a:t>Looks staged</a:t>
                      </a:r>
                      <a:endParaRPr sz="1000" b="0" i="0">
                        <a:latin typeface="Arial"/>
                      </a:endParaRPr>
                    </a:p>
                  </a:txBody>
                  <a:tcPr anchor="ctr">
                    <a:solidFill>
                      <a:srgbClr val="DCECFB"/>
                    </a:solidFill>
                  </a:tcPr>
                </a:tc>
                <a:tc>
                  <a:txBody>
                    <a:bodyPr/>
                    <a:lstStyle/>
                    <a:p>
                      <a:r>
                        <a:rPr sz="1000" b="0" i="0">
                          <a:latin typeface="Arial"/>
                        </a:rPr>
                        <a:t>Honestly could care less.</a:t>
                      </a:r>
                      <a:endParaRPr sz="1000" b="0" i="0">
                        <a:latin typeface="Arial"/>
                      </a:endParaRPr>
                    </a:p>
                  </a:txBody>
                  <a:tcPr anchor="ctr">
                    <a:solidFill>
                      <a:srgbClr val="DCECFB"/>
                    </a:solidFill>
                  </a:tcPr>
                </a:tc>
                <a:tc>
                  <a:txBody>
                    <a:bodyPr/>
                    <a:lstStyle/>
                    <a:p>
                      <a:r>
                        <a:rPr sz="1000" b="0" i="0">
                          <a:latin typeface="Arial"/>
                        </a:rPr>
                        <a:t>Nothing much</a:t>
                      </a:r>
                      <a:endParaRPr sz="1000" b="0" i="0">
                        <a:latin typeface="Arial"/>
                      </a:endParaRPr>
                    </a:p>
                  </a:txBody>
                  <a:tcPr anchor="ctr">
                    <a:solidFill>
                      <a:srgbClr val="DCECFB"/>
                    </a:solidFill>
                  </a:tcPr>
                </a:tc>
              </a:tr>
              <a:tr h="370840">
                <a:tc>
                  <a:txBody>
                    <a:bodyPr/>
                    <a:lstStyle/>
                    <a:p>
                      <a:r>
                        <a:rPr sz="1000" b="0" i="0">
                          <a:latin typeface="Arial"/>
                        </a:rPr>
                        <a:t>Set?</a:t>
                      </a:r>
                      <a:endParaRPr sz="1000" b="0" i="0">
                        <a:latin typeface="Arial"/>
                      </a:endParaRPr>
                    </a:p>
                  </a:txBody>
                  <a:tcPr anchor="ctr">
                    <a:solidFill>
                      <a:srgbClr val="DCECFB"/>
                    </a:solidFill>
                  </a:tcPr>
                </a:tc>
                <a:tc>
                  <a:txBody>
                    <a:bodyPr/>
                    <a:lstStyle/>
                    <a:p>
                      <a:r>
                        <a:rPr sz="1000" b="0" i="0">
                          <a:latin typeface="Arial"/>
                        </a:rPr>
                        <a:t>Set?</a:t>
                      </a:r>
                      <a:endParaRPr sz="1000" b="0" i="0">
                        <a:latin typeface="Arial"/>
                      </a:endParaRPr>
                    </a:p>
                  </a:txBody>
                  <a:tcPr anchor="ctr">
                    <a:solidFill>
                      <a:srgbClr val="DCECFB"/>
                    </a:solidFill>
                  </a:tcPr>
                </a:tc>
                <a:tc>
                  <a:txBody>
                    <a:bodyPr/>
                    <a:lstStyle/>
                    <a:p>
                      <a:r>
                        <a:rPr sz="1000" b="0" i="0">
                          <a:latin typeface="Arial"/>
                        </a:rPr>
                        <a:t>Looks staged</a:t>
                      </a:r>
                      <a:endParaRPr sz="1000" b="0" i="0">
                        <a:latin typeface="Arial"/>
                      </a:endParaRPr>
                    </a:p>
                  </a:txBody>
                  <a:tcPr anchor="ctr">
                    <a:solidFill>
                      <a:srgbClr val="DCECFB"/>
                    </a:solidFill>
                  </a:tcPr>
                </a:tc>
              </a:tr>
            </a:tbl>
          </a:graphicData>
        </a:graphic>
      </p:graphicFrame>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one important thing you think Americans can agree on?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(n=88)</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Trump has got to go.</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r>
              <a:tr h="370840">
                <a:tc>
                  <a:txBody>
                    <a:bodyPr/>
                    <a:lstStyle/>
                    <a:p>
                      <a:r>
                        <a:rPr sz="1000" b="0" i="0">
                          <a:latin typeface="Arial"/>
                        </a:rPr>
                        <a:t>Gun violence</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r>
              <a:tr h="370840">
                <a:tc>
                  <a:txBody>
                    <a:bodyPr/>
                    <a:lstStyle/>
                    <a:p>
                      <a:r>
                        <a:rPr sz="1000" b="0" i="0">
                          <a:latin typeface="Arial"/>
                        </a:rPr>
                        <a:t>We need to tax the rich</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r>
              <a:tr h="370840">
                <a:tc>
                  <a:txBody>
                    <a:bodyPr/>
                    <a:lstStyle/>
                    <a:p>
                      <a:r>
                        <a:rPr sz="1000" b="0" i="0">
                          <a:latin typeface="Arial"/>
                        </a:rPr>
                        <a:t>Fewer shootings</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r>
              <a:tr h="370840">
                <a:tc>
                  <a:txBody>
                    <a:bodyPr/>
                    <a:lstStyle/>
                    <a:p>
                      <a:r>
                        <a:rPr sz="1000" b="0" i="0">
                          <a:latin typeface="Arial"/>
                        </a:rPr>
                        <a:t>Equal representation</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r>
              <a:tr h="370840">
                <a:tc>
                  <a:txBody>
                    <a:bodyPr/>
                    <a:lstStyle/>
                    <a:p>
                      <a:r>
                        <a:rPr sz="1000" b="0" i="0">
                          <a:latin typeface="Arial"/>
                        </a:rPr>
                        <a:t>making the country great again</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r h="370840">
                <a:tc>
                  <a:txBody>
                    <a:bodyPr/>
                    <a:lstStyle/>
                    <a:p>
                      <a:r>
                        <a:rPr sz="1000" b="0" i="0">
                          <a:latin typeface="Arial"/>
                        </a:rPr>
                        <a:t>a need for change</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r>
              <a:tr h="370840">
                <a:tc>
                  <a:txBody>
                    <a:bodyPr/>
                    <a:lstStyle/>
                    <a:p>
                      <a:r>
                        <a:rPr sz="1000" b="0" i="0">
                          <a:latin typeface="Arial"/>
                        </a:rPr>
                        <a:t>America</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r>
              <a:tr h="370840">
                <a:tc>
                  <a:txBody>
                    <a:bodyPr/>
                    <a:lstStyle/>
                    <a:p>
                      <a:r>
                        <a:rPr sz="1000" b="0" i="0">
                          <a:latin typeface="Arial"/>
                        </a:rPr>
                        <a:t>We need to love each other more</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26%</a:t>
                      </a:r>
                      <a:endParaRPr sz="1000" b="0" i="0">
                        <a:latin typeface="Arial"/>
                      </a:endParaRPr>
                    </a:p>
                  </a:txBody>
                  <a:tcPr anchor="ctr">
                    <a:solidFill>
                      <a:srgbClr val="DCECFB"/>
                    </a:solidFill>
                  </a:tcPr>
                </a:tc>
              </a:tr>
              <a:tr h="370840">
                <a:tc>
                  <a:txBody>
                    <a:bodyPr/>
                    <a:lstStyle/>
                    <a:p>
                      <a:r>
                        <a:rPr sz="1000" b="0" i="0">
                          <a:latin typeface="Arial"/>
                        </a:rPr>
                        <a:t>eductaion</a:t>
                      </a:r>
                      <a:endParaRPr sz="1000" b="0" i="0">
                        <a:latin typeface="Arial"/>
                      </a:endParaRPr>
                    </a:p>
                  </a:txBody>
                  <a:tcPr anchor="ctr">
                    <a:solidFill>
                      <a:srgbClr val="DCECFB"/>
                    </a:solidFill>
                  </a:tcPr>
                </a:tc>
                <a:tc>
                  <a:txBody>
                    <a:bodyPr/>
                    <a:lstStyle/>
                    <a:p>
                      <a:r>
                        <a:rPr sz="1000" b="0" i="0">
                          <a:latin typeface="Arial"/>
                        </a:rPr>
                        <a:t>29%</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c>
                  <a:txBody>
                    <a:bodyPr/>
                    <a:lstStyle/>
                    <a:p>
                      <a:r>
                        <a:rPr sz="1000" b="0" i="0">
                          <a:latin typeface="Arial"/>
                        </a:rPr>
                        <a:t>21%</a:t>
                      </a:r>
                      <a:endParaRPr sz="1000" b="0" i="0">
                        <a:latin typeface="Arial"/>
                      </a:endParaRPr>
                    </a:p>
                  </a:txBody>
                  <a:tcPr anchor="ctr">
                    <a:solidFill>
                      <a:srgbClr val="DCECFB"/>
                    </a:solidFill>
                  </a:tcPr>
                </a:tc>
              </a:tr>
            </a:tbl>
          </a:graphicData>
        </a:graphic>
      </p:graphicFrame>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one important thing you think Americans can agree on?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(n=88)</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Trump has got to go.</a:t>
                      </a:r>
                      <a:endParaRPr sz="1000" b="0" i="0">
                        <a:latin typeface="Arial"/>
                      </a:endParaRPr>
                    </a:p>
                  </a:txBody>
                  <a:tcPr anchor="ctr">
                    <a:solidFill>
                      <a:srgbClr val="DCECFB"/>
                    </a:solidFill>
                  </a:tcPr>
                </a:tc>
                <a:tc>
                  <a:txBody>
                    <a:bodyPr/>
                    <a:lstStyle/>
                    <a:p>
                      <a:r>
                        <a:rPr sz="1000" b="0" i="0">
                          <a:latin typeface="Arial"/>
                        </a:rPr>
                        <a:t>Trump has got to go.</a:t>
                      </a:r>
                      <a:endParaRPr sz="1000" b="0" i="0">
                        <a:latin typeface="Arial"/>
                      </a:endParaRPr>
                    </a:p>
                  </a:txBody>
                  <a:tcPr anchor="ctr">
                    <a:solidFill>
                      <a:srgbClr val="DCECFB"/>
                    </a:solidFill>
                  </a:tcPr>
                </a:tc>
                <a:tc>
                  <a:txBody>
                    <a:bodyPr/>
                    <a:lstStyle/>
                    <a:p>
                      <a:r>
                        <a:rPr sz="1000" b="0" i="0">
                          <a:latin typeface="Arial"/>
                        </a:rPr>
                        <a:t>Healthcare</a:t>
                      </a:r>
                      <a:endParaRPr sz="1000" b="0" i="0">
                        <a:latin typeface="Arial"/>
                      </a:endParaRPr>
                    </a:p>
                  </a:txBody>
                  <a:tcPr anchor="ctr">
                    <a:solidFill>
                      <a:srgbClr val="DCECFB"/>
                    </a:solidFill>
                  </a:tcPr>
                </a:tc>
              </a:tr>
              <a:tr h="370840">
                <a:tc>
                  <a:txBody>
                    <a:bodyPr/>
                    <a:lstStyle/>
                    <a:p>
                      <a:r>
                        <a:rPr sz="1000" b="0" i="0">
                          <a:latin typeface="Arial"/>
                        </a:rPr>
                        <a:t>Gun violence</a:t>
                      </a:r>
                      <a:endParaRPr sz="1000" b="0" i="0">
                        <a:latin typeface="Arial"/>
                      </a:endParaRPr>
                    </a:p>
                  </a:txBody>
                  <a:tcPr anchor="ctr">
                    <a:solidFill>
                      <a:srgbClr val="DCECFB"/>
                    </a:solidFill>
                  </a:tcPr>
                </a:tc>
                <a:tc>
                  <a:txBody>
                    <a:bodyPr/>
                    <a:lstStyle/>
                    <a:p>
                      <a:r>
                        <a:rPr sz="1000" b="0" i="0">
                          <a:latin typeface="Arial"/>
                        </a:rPr>
                        <a:t>Trump is CORRUPT and the Republicans should be ashamed of themselves for supporting him.</a:t>
                      </a:r>
                      <a:endParaRPr sz="1000" b="0" i="0">
                        <a:latin typeface="Arial"/>
                      </a:endParaRPr>
                    </a:p>
                  </a:txBody>
                  <a:tcPr anchor="ctr">
                    <a:solidFill>
                      <a:srgbClr val="DCECFB"/>
                    </a:solidFill>
                  </a:tcPr>
                </a:tc>
                <a:tc>
                  <a:txBody>
                    <a:bodyPr/>
                    <a:lstStyle/>
                    <a:p>
                      <a:r>
                        <a:rPr sz="1000" b="0" i="0">
                          <a:latin typeface="Arial"/>
                        </a:rPr>
                        <a:t>Trump is corrupt</a:t>
                      </a:r>
                      <a:endParaRPr sz="1000" b="0" i="0">
                        <a:latin typeface="Arial"/>
                      </a:endParaRPr>
                    </a:p>
                  </a:txBody>
                  <a:tcPr anchor="ctr">
                    <a:solidFill>
                      <a:srgbClr val="DCECFB"/>
                    </a:solidFill>
                  </a:tcPr>
                </a:tc>
              </a:tr>
              <a:tr h="370840">
                <a:tc>
                  <a:txBody>
                    <a:bodyPr/>
                    <a:lstStyle/>
                    <a:p>
                      <a:r>
                        <a:rPr sz="1000" b="0" i="0">
                          <a:latin typeface="Arial"/>
                        </a:rPr>
                        <a:t>We need to tax the rich</a:t>
                      </a:r>
                      <a:endParaRPr sz="1000" b="0" i="0">
                        <a:latin typeface="Arial"/>
                      </a:endParaRPr>
                    </a:p>
                  </a:txBody>
                  <a:tcPr anchor="ctr">
                    <a:solidFill>
                      <a:srgbClr val="DCECFB"/>
                    </a:solidFill>
                  </a:tcPr>
                </a:tc>
                <a:tc>
                  <a:txBody>
                    <a:bodyPr/>
                    <a:lstStyle/>
                    <a:p>
                      <a:r>
                        <a:rPr sz="1000" b="0" i="0">
                          <a:latin typeface="Arial"/>
                        </a:rPr>
                        <a:t>school shootings need to end</a:t>
                      </a:r>
                      <a:endParaRPr sz="1000" b="0" i="0">
                        <a:latin typeface="Arial"/>
                      </a:endParaRPr>
                    </a:p>
                  </a:txBody>
                  <a:tcPr anchor="ctr">
                    <a:solidFill>
                      <a:srgbClr val="DCECFB"/>
                    </a:solidFill>
                  </a:tcPr>
                </a:tc>
                <a:tc>
                  <a:txBody>
                    <a:bodyPr/>
                    <a:lstStyle/>
                    <a:p>
                      <a:r>
                        <a:rPr sz="1000" b="0" i="0">
                          <a:latin typeface="Arial"/>
                        </a:rPr>
                        <a:t>climate change</a:t>
                      </a:r>
                      <a:endParaRPr sz="1000" b="0" i="0">
                        <a:latin typeface="Arial"/>
                      </a:endParaRPr>
                    </a:p>
                  </a:txBody>
                  <a:tcPr anchor="ctr">
                    <a:solidFill>
                      <a:srgbClr val="DCECFB"/>
                    </a:solidFill>
                  </a:tcPr>
                </a:tc>
              </a:tr>
              <a:tr h="370840">
                <a:tc>
                  <a:txBody>
                    <a:bodyPr/>
                    <a:lstStyle/>
                    <a:p>
                      <a:r>
                        <a:rPr sz="1000" b="0" i="0">
                          <a:latin typeface="Arial"/>
                        </a:rPr>
                        <a:t>Fewer shootings</a:t>
                      </a:r>
                      <a:endParaRPr sz="1000" b="0" i="0">
                        <a:latin typeface="Arial"/>
                      </a:endParaRPr>
                    </a:p>
                  </a:txBody>
                  <a:tcPr anchor="ctr">
                    <a:solidFill>
                      <a:srgbClr val="DCECFB"/>
                    </a:solidFill>
                  </a:tcPr>
                </a:tc>
                <a:tc>
                  <a:txBody>
                    <a:bodyPr/>
                    <a:lstStyle/>
                    <a:p>
                      <a:r>
                        <a:rPr sz="1000" b="0" i="0">
                          <a:latin typeface="Arial"/>
                        </a:rPr>
                        <a:t>We are a divided country</a:t>
                      </a:r>
                      <a:endParaRPr sz="1000" b="0" i="0">
                        <a:latin typeface="Arial"/>
                      </a:endParaRPr>
                    </a:p>
                  </a:txBody>
                  <a:tcPr anchor="ctr">
                    <a:solidFill>
                      <a:srgbClr val="DCECFB"/>
                    </a:solidFill>
                  </a:tcPr>
                </a:tc>
                <a:tc>
                  <a:txBody>
                    <a:bodyPr/>
                    <a:lstStyle/>
                    <a:p>
                      <a:r>
                        <a:rPr sz="1000" b="0" i="0">
                          <a:latin typeface="Arial"/>
                        </a:rPr>
                        <a:t>Gun violence</a:t>
                      </a:r>
                      <a:endParaRPr sz="1000" b="0" i="0">
                        <a:latin typeface="Arial"/>
                      </a:endParaRPr>
                    </a:p>
                  </a:txBody>
                  <a:tcPr anchor="ctr">
                    <a:solidFill>
                      <a:srgbClr val="DCECFB"/>
                    </a:solidFill>
                  </a:tcPr>
                </a:tc>
              </a:tr>
              <a:tr h="370840">
                <a:tc>
                  <a:txBody>
                    <a:bodyPr/>
                    <a:lstStyle/>
                    <a:p>
                      <a:r>
                        <a:rPr sz="1000" b="0" i="0">
                          <a:latin typeface="Arial"/>
                        </a:rPr>
                        <a:t>Equal representation</a:t>
                      </a:r>
                      <a:endParaRPr sz="1000" b="0" i="0">
                        <a:latin typeface="Arial"/>
                      </a:endParaRPr>
                    </a:p>
                  </a:txBody>
                  <a:tcPr anchor="ctr">
                    <a:solidFill>
                      <a:srgbClr val="DCECFB"/>
                    </a:solidFill>
                  </a:tcPr>
                </a:tc>
                <a:tc>
                  <a:txBody>
                    <a:bodyPr/>
                    <a:lstStyle/>
                    <a:p>
                      <a:r>
                        <a:rPr sz="1000" b="0" i="0">
                          <a:latin typeface="Arial"/>
                        </a:rPr>
                        <a:t>Gotta solve this school shooting</a:t>
                      </a:r>
                      <a:endParaRPr sz="1000" b="0" i="0">
                        <a:latin typeface="Arial"/>
                      </a:endParaRPr>
                    </a:p>
                  </a:txBody>
                  <a:tcPr anchor="ctr">
                    <a:solidFill>
                      <a:srgbClr val="DCECFB"/>
                    </a:solidFill>
                  </a:tcPr>
                </a:tc>
                <a:tc>
                  <a:txBody>
                    <a:bodyPr/>
                    <a:lstStyle/>
                    <a:p>
                      <a:r>
                        <a:rPr sz="1000" b="0" i="0">
                          <a:latin typeface="Arial"/>
                        </a:rPr>
                        <a:t>lower taxes, and reforming the health care system</a:t>
                      </a:r>
                      <a:endParaRPr sz="1000" b="0" i="0">
                        <a:latin typeface="Arial"/>
                      </a:endParaRPr>
                    </a:p>
                  </a:txBody>
                  <a:tcPr anchor="ctr">
                    <a:solidFill>
                      <a:srgbClr val="DCECFB"/>
                    </a:solidFill>
                  </a:tcPr>
                </a:tc>
              </a:tr>
              <a:tr h="370840">
                <a:tc>
                  <a:txBody>
                    <a:bodyPr/>
                    <a:lstStyle/>
                    <a:p>
                      <a:r>
                        <a:rPr sz="1000" b="0" i="0">
                          <a:latin typeface="Arial"/>
                        </a:rPr>
                        <a:t>making the country great again</a:t>
                      </a:r>
                      <a:endParaRPr sz="1000" b="0" i="0">
                        <a:latin typeface="Arial"/>
                      </a:endParaRPr>
                    </a:p>
                  </a:txBody>
                  <a:tcPr anchor="ctr">
                    <a:solidFill>
                      <a:srgbClr val="DCECFB"/>
                    </a:solidFill>
                  </a:tcPr>
                </a:tc>
                <a:tc>
                  <a:txBody>
                    <a:bodyPr/>
                    <a:lstStyle/>
                    <a:p>
                      <a:r>
                        <a:rPr sz="1000" b="0" i="0">
                          <a:latin typeface="Arial"/>
                        </a:rPr>
                        <a:t>Equal representation</a:t>
                      </a:r>
                      <a:endParaRPr sz="1000" b="0" i="0">
                        <a:latin typeface="Arial"/>
                      </a:endParaRPr>
                    </a:p>
                  </a:txBody>
                  <a:tcPr anchor="ctr">
                    <a:solidFill>
                      <a:srgbClr val="DCECFB"/>
                    </a:solidFill>
                  </a:tcPr>
                </a:tc>
                <a:tc>
                  <a:txBody>
                    <a:bodyPr/>
                    <a:lstStyle/>
                    <a:p>
                      <a:r>
                        <a:rPr sz="1000" b="0" i="0">
                          <a:latin typeface="Arial"/>
                        </a:rPr>
                        <a:t>We need to tax the rich</a:t>
                      </a:r>
                      <a:endParaRPr sz="1000" b="0" i="0">
                        <a:latin typeface="Arial"/>
                      </a:endParaRPr>
                    </a:p>
                  </a:txBody>
                  <a:tcPr anchor="ctr">
                    <a:solidFill>
                      <a:srgbClr val="DCECFB"/>
                    </a:solidFill>
                  </a:tcPr>
                </a:tc>
              </a:tr>
              <a:tr h="370840">
                <a:tc>
                  <a:txBody>
                    <a:bodyPr/>
                    <a:lstStyle/>
                    <a:p>
                      <a:r>
                        <a:rPr sz="1000" b="0" i="0">
                          <a:latin typeface="Arial"/>
                        </a:rPr>
                        <a:t>a need for change</a:t>
                      </a:r>
                      <a:endParaRPr sz="1000" b="0" i="0">
                        <a:latin typeface="Arial"/>
                      </a:endParaRPr>
                    </a:p>
                  </a:txBody>
                  <a:tcPr anchor="ctr">
                    <a:solidFill>
                      <a:srgbClr val="DCECFB"/>
                    </a:solidFill>
                  </a:tcPr>
                </a:tc>
                <a:tc>
                  <a:txBody>
                    <a:bodyPr/>
                    <a:lstStyle/>
                    <a:p>
                      <a:r>
                        <a:rPr sz="1000" b="0" i="0">
                          <a:latin typeface="Arial"/>
                        </a:rPr>
                        <a:t>America</a:t>
                      </a:r>
                      <a:endParaRPr sz="1000" b="0" i="0">
                        <a:latin typeface="Arial"/>
                      </a:endParaRPr>
                    </a:p>
                  </a:txBody>
                  <a:tcPr anchor="ctr">
                    <a:solidFill>
                      <a:srgbClr val="DCECFB"/>
                    </a:solidFill>
                  </a:tcPr>
                </a:tc>
                <a:tc>
                  <a:txBody>
                    <a:bodyPr/>
                    <a:lstStyle/>
                    <a:p>
                      <a:r>
                        <a:rPr sz="1000" b="0" i="0">
                          <a:latin typeface="Arial"/>
                        </a:rPr>
                        <a:t>Fewer shootings</a:t>
                      </a:r>
                      <a:endParaRPr sz="1000" b="0" i="0">
                        <a:latin typeface="Arial"/>
                      </a:endParaRPr>
                    </a:p>
                  </a:txBody>
                  <a:tcPr anchor="ctr">
                    <a:solidFill>
                      <a:srgbClr val="DCECFB"/>
                    </a:solidFill>
                  </a:tcPr>
                </a:tc>
              </a:tr>
              <a:tr h="370840">
                <a:tc>
                  <a:txBody>
                    <a:bodyPr/>
                    <a:lstStyle/>
                    <a:p>
                      <a:r>
                        <a:rPr sz="1000" b="0" i="0">
                          <a:latin typeface="Arial"/>
                        </a:rPr>
                        <a:t>America</a:t>
                      </a:r>
                      <a:endParaRPr sz="1000" b="0" i="0">
                        <a:latin typeface="Arial"/>
                      </a:endParaRPr>
                    </a:p>
                  </a:txBody>
                  <a:tcPr anchor="ctr">
                    <a:solidFill>
                      <a:srgbClr val="DCECFB"/>
                    </a:solidFill>
                  </a:tcPr>
                </a:tc>
                <a:tc>
                  <a:txBody>
                    <a:bodyPr/>
                    <a:lstStyle/>
                    <a:p>
                      <a:r>
                        <a:rPr sz="1000" b="0" i="0">
                          <a:latin typeface="Arial"/>
                        </a:rPr>
                        <a:t>We need to love each other more</a:t>
                      </a:r>
                      <a:endParaRPr sz="1000" b="0" i="0">
                        <a:latin typeface="Arial"/>
                      </a:endParaRPr>
                    </a:p>
                  </a:txBody>
                  <a:tcPr anchor="ctr">
                    <a:solidFill>
                      <a:srgbClr val="DCECFB"/>
                    </a:solidFill>
                  </a:tcPr>
                </a:tc>
                <a:tc>
                  <a:txBody>
                    <a:bodyPr/>
                    <a:lstStyle/>
                    <a:p>
                      <a:r>
                        <a:rPr sz="1000" b="0" i="0">
                          <a:latin typeface="Arial"/>
                        </a:rPr>
                        <a:t>impeachment</a:t>
                      </a:r>
                      <a:endParaRPr sz="1000" b="0" i="0">
                        <a:latin typeface="Arial"/>
                      </a:endParaRPr>
                    </a:p>
                  </a:txBody>
                  <a:tcPr anchor="ctr">
                    <a:solidFill>
                      <a:srgbClr val="DCECFB"/>
                    </a:solidFill>
                  </a:tcPr>
                </a:tc>
              </a:tr>
              <a:tr h="370840">
                <a:tc>
                  <a:txBody>
                    <a:bodyPr/>
                    <a:lstStyle/>
                    <a:p>
                      <a:r>
                        <a:rPr sz="1000" b="0" i="0">
                          <a:latin typeface="Arial"/>
                        </a:rPr>
                        <a:t>We need to love each other more</a:t>
                      </a:r>
                      <a:endParaRPr sz="1000" b="0" i="0">
                        <a:latin typeface="Arial"/>
                      </a:endParaRPr>
                    </a:p>
                  </a:txBody>
                  <a:tcPr anchor="ctr">
                    <a:solidFill>
                      <a:srgbClr val="DCECFB"/>
                    </a:solidFill>
                  </a:tcPr>
                </a:tc>
                <a:tc>
                  <a:txBody>
                    <a:bodyPr/>
                    <a:lstStyle/>
                    <a:p>
                      <a:r>
                        <a:rPr sz="1000" b="0" i="0">
                          <a:latin typeface="Arial"/>
                        </a:rPr>
                        <a:t>eductaion</a:t>
                      </a:r>
                      <a:endParaRPr sz="1000" b="0" i="0">
                        <a:latin typeface="Arial"/>
                      </a:endParaRPr>
                    </a:p>
                  </a:txBody>
                  <a:tcPr anchor="ctr">
                    <a:solidFill>
                      <a:srgbClr val="DCECFB"/>
                    </a:solidFill>
                  </a:tcPr>
                </a:tc>
                <a:tc>
                  <a:txBody>
                    <a:bodyPr/>
                    <a:lstStyle/>
                    <a:p>
                      <a:r>
                        <a:rPr sz="1000" b="0" i="0">
                          <a:latin typeface="Arial"/>
                        </a:rPr>
                        <a:t>making the country great again</a:t>
                      </a:r>
                      <a:endParaRPr sz="1000" b="0" i="0">
                        <a:latin typeface="Arial"/>
                      </a:endParaRPr>
                    </a:p>
                  </a:txBody>
                  <a:tcPr anchor="ctr">
                    <a:solidFill>
                      <a:srgbClr val="DCECFB"/>
                    </a:solidFill>
                  </a:tcPr>
                </a:tc>
              </a:tr>
              <a:tr h="370840">
                <a:tc>
                  <a:txBody>
                    <a:bodyPr/>
                    <a:lstStyle/>
                    <a:p>
                      <a:r>
                        <a:rPr sz="1000" b="0" i="0">
                          <a:latin typeface="Arial"/>
                        </a:rPr>
                        <a:t>eductaion</a:t>
                      </a:r>
                      <a:endParaRPr sz="1000" b="0" i="0">
                        <a:latin typeface="Arial"/>
                      </a:endParaRPr>
                    </a:p>
                  </a:txBody>
                  <a:tcPr anchor="ctr">
                    <a:solidFill>
                      <a:srgbClr val="DCECFB"/>
                    </a:solidFill>
                  </a:tcPr>
                </a:tc>
                <a:tc>
                  <a:txBody>
                    <a:bodyPr/>
                    <a:lstStyle/>
                    <a:p>
                      <a:r>
                        <a:rPr sz="1000" b="0" i="0">
                          <a:latin typeface="Arial"/>
                        </a:rPr>
                        <a:t>Lower taxes</a:t>
                      </a:r>
                      <a:endParaRPr sz="1000" b="0" i="0">
                        <a:latin typeface="Arial"/>
                      </a:endParaRPr>
                    </a:p>
                  </a:txBody>
                  <a:tcPr anchor="ctr">
                    <a:solidFill>
                      <a:srgbClr val="DCECFB"/>
                    </a:solidFill>
                  </a:tcPr>
                </a:tc>
                <a:tc>
                  <a:txBody>
                    <a:bodyPr/>
                    <a:lstStyle/>
                    <a:p>
                      <a:r>
                        <a:rPr sz="1000" b="0" i="0">
                          <a:latin typeface="Arial"/>
                        </a:rPr>
                        <a:t>a need for change</a:t>
                      </a:r>
                      <a:endParaRPr sz="1000" b="0" i="0">
                        <a:latin typeface="Arial"/>
                      </a:endParaRPr>
                    </a:p>
                  </a:txBody>
                  <a:tcPr anchor="ctr">
                    <a:solidFill>
                      <a:srgbClr val="DCECFB"/>
                    </a:solidFill>
                  </a:tcPr>
                </a:tc>
              </a:tr>
            </a:tbl>
          </a:graphicData>
        </a:graphic>
      </p:graphicFrame>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Just to clarify, do you think "Trump has got to go" is something MOST Americans, democrats and republicans can agree on?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(n=91)</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Nope. We are divided</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no</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r>
              <a:tr h="370840">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I would say 65%</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r h="370840">
                <a:tc>
                  <a:txBody>
                    <a:bodyPr/>
                    <a:lstStyle/>
                    <a:p>
                      <a:r>
                        <a:rPr sz="1000" b="0" i="0">
                          <a:latin typeface="Arial"/>
                        </a:rPr>
                        <a:t>I definitely agree.</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r>
              <a:tr h="370840">
                <a:tc>
                  <a:txBody>
                    <a:bodyPr/>
                    <a:lstStyle/>
                    <a:p>
                      <a:r>
                        <a:rPr sz="1000" b="0" i="0">
                          <a:latin typeface="Arial"/>
                        </a:rPr>
                        <a:t>Absolutely</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r h="370840">
                <a:tc>
                  <a:txBody>
                    <a:bodyPr/>
                    <a:lstStyle/>
                    <a:p>
                      <a:r>
                        <a:rPr sz="1000" b="0" i="0">
                          <a:latin typeface="Arial"/>
                        </a:rPr>
                        <a:t>yes!</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r>
              <a:tr h="370840">
                <a:tc>
                  <a:txBody>
                    <a:bodyPr/>
                    <a:lstStyle/>
                    <a:p>
                      <a:r>
                        <a:rPr sz="1000" b="0" i="0">
                          <a:latin typeface="Arial"/>
                        </a:rPr>
                        <a:t>Yes, absolutely</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r>
              <a:tr h="370840">
                <a:tc>
                  <a:txBody>
                    <a:bodyPr/>
                    <a:lstStyle/>
                    <a:p>
                      <a:r>
                        <a:rPr sz="1000" b="0" i="0">
                          <a:latin typeface="Arial"/>
                        </a:rPr>
                        <a:t>All Democrats, and competent Republicans, can agree that he's a thug and a criminal who deserves to be in prison.</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r>
              <a:tr h="370840">
                <a:tc>
                  <a:txBody>
                    <a:bodyPr/>
                    <a:lstStyle/>
                    <a:p>
                      <a:r>
                        <a:rPr sz="1000" b="0" i="0">
                          <a:latin typeface="Arial"/>
                        </a:rPr>
                        <a:t>Most Americans can agree on that</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r>
            </a:tbl>
          </a:graphicData>
        </a:graphic>
      </p:graphicFrame>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Just to clarify, do you think "Trump has got to go" is something MOST Americans, democrats and republicans can agree on?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(n=91)</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Nope. We are divided</a:t>
                      </a:r>
                      <a:endParaRPr sz="1000" b="0" i="0">
                        <a:latin typeface="Arial"/>
                      </a:endParaRPr>
                    </a:p>
                  </a:txBody>
                  <a:tcPr anchor="ctr">
                    <a:solidFill>
                      <a:srgbClr val="DCECFB"/>
                    </a:solidFill>
                  </a:tcPr>
                </a:tc>
                <a:tc>
                  <a:txBody>
                    <a:bodyPr/>
                    <a:lstStyle/>
                    <a:p>
                      <a:r>
                        <a:rPr sz="1000" b="0" i="0">
                          <a:latin typeface="Arial"/>
                        </a:rPr>
                        <a:t>no</a:t>
                      </a:r>
                      <a:endParaRPr sz="1000" b="0" i="0">
                        <a:latin typeface="Arial"/>
                      </a:endParaRPr>
                    </a:p>
                  </a:txBody>
                  <a:tcPr anchor="ctr">
                    <a:solidFill>
                      <a:srgbClr val="DCECFB"/>
                    </a:solidFill>
                  </a:tcPr>
                </a:tc>
                <a:tc>
                  <a:txBody>
                    <a:bodyPr/>
                    <a:lstStyle/>
                    <a:p>
                      <a:r>
                        <a:rPr sz="1000" b="0" i="0">
                          <a:latin typeface="Arial"/>
                        </a:rPr>
                        <a:t>something Democrats agree on</a:t>
                      </a:r>
                      <a:endParaRPr sz="1000" b="0" i="0">
                        <a:latin typeface="Arial"/>
                      </a:endParaRPr>
                    </a:p>
                  </a:txBody>
                  <a:tcPr anchor="ctr">
                    <a:solidFill>
                      <a:srgbClr val="DCECFB"/>
                    </a:solidFill>
                  </a:tcPr>
                </a:tc>
              </a:tr>
              <a:tr h="370840">
                <a:tc>
                  <a:txBody>
                    <a:bodyPr/>
                    <a:lstStyle/>
                    <a:p>
                      <a:r>
                        <a:rPr sz="1000" b="0" i="0">
                          <a:latin typeface="Arial"/>
                        </a:rPr>
                        <a:t>no</a:t>
                      </a:r>
                      <a:endParaRPr sz="1000" b="0" i="0">
                        <a:latin typeface="Arial"/>
                      </a:endParaRPr>
                    </a:p>
                  </a:txBody>
                  <a:tcPr anchor="ctr">
                    <a:solidFill>
                      <a:srgbClr val="DCECFB"/>
                    </a:solidFill>
                  </a:tcPr>
                </a:tc>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Not for Republicans, no.</a:t>
                      </a:r>
                      <a:endParaRPr sz="1000" b="0" i="0">
                        <a:latin typeface="Arial"/>
                      </a:endParaRPr>
                    </a:p>
                  </a:txBody>
                  <a:tcPr anchor="ctr">
                    <a:solidFill>
                      <a:srgbClr val="DCECFB"/>
                    </a:solidFill>
                  </a:tcPr>
                </a:tc>
              </a:tr>
              <a:tr h="370840">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I would say 65%</a:t>
                      </a:r>
                      <a:endParaRPr sz="1000" b="0" i="0">
                        <a:latin typeface="Arial"/>
                      </a:endParaRPr>
                    </a:p>
                  </a:txBody>
                  <a:tcPr anchor="ctr">
                    <a:solidFill>
                      <a:srgbClr val="DCECFB"/>
                    </a:solidFill>
                  </a:tcPr>
                </a:tc>
                <a:tc>
                  <a:txBody>
                    <a:bodyPr/>
                    <a:lstStyle/>
                    <a:p>
                      <a:r>
                        <a:rPr sz="1000" b="0" i="0">
                          <a:latin typeface="Arial"/>
                        </a:rPr>
                        <a:t>Nope. We are divided</a:t>
                      </a:r>
                      <a:endParaRPr sz="1000" b="0" i="0">
                        <a:latin typeface="Arial"/>
                      </a:endParaRPr>
                    </a:p>
                  </a:txBody>
                  <a:tcPr anchor="ctr">
                    <a:solidFill>
                      <a:srgbClr val="DCECFB"/>
                    </a:solidFill>
                  </a:tcPr>
                </a:tc>
              </a:tr>
              <a:tr h="370840">
                <a:tc>
                  <a:txBody>
                    <a:bodyPr/>
                    <a:lstStyle/>
                    <a:p>
                      <a:r>
                        <a:rPr sz="1000" b="0" i="0">
                          <a:latin typeface="Arial"/>
                        </a:rPr>
                        <a:t>I would say 65%</a:t>
                      </a:r>
                      <a:endParaRPr sz="1000" b="0" i="0">
                        <a:latin typeface="Arial"/>
                      </a:endParaRPr>
                    </a:p>
                  </a:txBody>
                  <a:tcPr anchor="ctr">
                    <a:solidFill>
                      <a:srgbClr val="DCECFB"/>
                    </a:solidFill>
                  </a:tcPr>
                </a:tc>
                <a:tc>
                  <a:txBody>
                    <a:bodyPr/>
                    <a:lstStyle/>
                    <a:p>
                      <a:r>
                        <a:rPr sz="1000" b="0" i="0">
                          <a:latin typeface="Arial"/>
                        </a:rPr>
                        <a:t>Yessss! He has caused division...too many issues...problems.</a:t>
                      </a:r>
                      <a:endParaRPr sz="1000" b="0" i="0">
                        <a:latin typeface="Arial"/>
                      </a:endParaRPr>
                    </a:p>
                  </a:txBody>
                  <a:tcPr anchor="ctr">
                    <a:solidFill>
                      <a:srgbClr val="DCECFB"/>
                    </a:solidFill>
                  </a:tcPr>
                </a:tc>
                <a:tc>
                  <a:txBody>
                    <a:bodyPr/>
                    <a:lstStyle/>
                    <a:p>
                      <a:r>
                        <a:rPr sz="1000" b="0" i="0">
                          <a:latin typeface="Arial"/>
                        </a:rPr>
                        <a:t>No. I dont believe the majority of Republicans believe that at this moment. I think we're close to the majority of Americans feeling that way, but we're not quite there.</a:t>
                      </a:r>
                      <a:endParaRPr sz="1000" b="0" i="0">
                        <a:latin typeface="Arial"/>
                      </a:endParaRPr>
                    </a:p>
                  </a:txBody>
                  <a:tcPr anchor="ctr">
                    <a:solidFill>
                      <a:srgbClr val="DCECFB"/>
                    </a:solidFill>
                  </a:tcPr>
                </a:tc>
              </a:tr>
              <a:tr h="370840">
                <a:tc>
                  <a:txBody>
                    <a:bodyPr/>
                    <a:lstStyle/>
                    <a:p>
                      <a:r>
                        <a:rPr sz="1000" b="0" i="0">
                          <a:latin typeface="Arial"/>
                        </a:rPr>
                        <a:t>I definitely agree.</a:t>
                      </a:r>
                      <a:endParaRPr sz="1000" b="0" i="0">
                        <a:latin typeface="Arial"/>
                      </a:endParaRPr>
                    </a:p>
                  </a:txBody>
                  <a:tcPr anchor="ctr">
                    <a:solidFill>
                      <a:srgbClr val="DCECFB"/>
                    </a:solidFill>
                  </a:tcPr>
                </a:tc>
                <a:tc>
                  <a:txBody>
                    <a:bodyPr/>
                    <a:lstStyle/>
                    <a:p>
                      <a:r>
                        <a:rPr sz="1000" b="0" i="0">
                          <a:latin typeface="Arial"/>
                        </a:rPr>
                        <a:t>I definitely agree.</a:t>
                      </a:r>
                      <a:endParaRPr sz="1000" b="0" i="0">
                        <a:latin typeface="Arial"/>
                      </a:endParaRPr>
                    </a:p>
                  </a:txBody>
                  <a:tcPr anchor="ctr">
                    <a:solidFill>
                      <a:srgbClr val="DCECFB"/>
                    </a:solidFill>
                  </a:tcPr>
                </a:tc>
                <a:tc>
                  <a:txBody>
                    <a:bodyPr/>
                    <a:lstStyle/>
                    <a:p>
                      <a:r>
                        <a:rPr sz="1000" b="0" i="0">
                          <a:latin typeface="Arial"/>
                        </a:rPr>
                        <a:t>I dont think everyone agrees on that</a:t>
                      </a:r>
                      <a:endParaRPr sz="1000" b="0" i="0">
                        <a:latin typeface="Arial"/>
                      </a:endParaRPr>
                    </a:p>
                  </a:txBody>
                  <a:tcPr anchor="ctr">
                    <a:solidFill>
                      <a:srgbClr val="DCECFB"/>
                    </a:solidFill>
                  </a:tcPr>
                </a:tc>
              </a:tr>
              <a:tr h="370840">
                <a:tc>
                  <a:txBody>
                    <a:bodyPr/>
                    <a:lstStyle/>
                    <a:p>
                      <a:r>
                        <a:rPr sz="1000" b="0" i="0">
                          <a:latin typeface="Arial"/>
                        </a:rPr>
                        <a:t>Absolutely</a:t>
                      </a:r>
                      <a:endParaRPr sz="1000" b="0" i="0">
                        <a:latin typeface="Arial"/>
                      </a:endParaRPr>
                    </a:p>
                  </a:txBody>
                  <a:tcPr anchor="ctr">
                    <a:solidFill>
                      <a:srgbClr val="DCECFB"/>
                    </a:solidFill>
                  </a:tcPr>
                </a:tc>
                <a:tc>
                  <a:txBody>
                    <a:bodyPr/>
                    <a:lstStyle/>
                    <a:p>
                      <a:r>
                        <a:rPr sz="1000" b="0" i="0">
                          <a:latin typeface="Arial"/>
                        </a:rPr>
                        <a:t>Absolutely</a:t>
                      </a:r>
                      <a:endParaRPr sz="1000" b="0" i="0">
                        <a:latin typeface="Arial"/>
                      </a:endParaRPr>
                    </a:p>
                  </a:txBody>
                  <a:tcPr anchor="ctr">
                    <a:solidFill>
                      <a:srgbClr val="DCECFB"/>
                    </a:solidFill>
                  </a:tcPr>
                </a:tc>
                <a:tc>
                  <a:txBody>
                    <a:bodyPr/>
                    <a:lstStyle/>
                    <a:p>
                      <a:r>
                        <a:rPr sz="1000" b="0" i="0">
                          <a:latin typeface="Arial"/>
                        </a:rPr>
                        <a:t>Most Americans, as in Democrats and middle road people/Independents</a:t>
                      </a:r>
                      <a:endParaRPr sz="1000" b="0" i="0">
                        <a:latin typeface="Arial"/>
                      </a:endParaRPr>
                    </a:p>
                  </a:txBody>
                  <a:tcPr anchor="ctr">
                    <a:solidFill>
                      <a:srgbClr val="DCECFB"/>
                    </a:solidFill>
                  </a:tcPr>
                </a:tc>
              </a:tr>
              <a:tr h="370840">
                <a:tc>
                  <a:txBody>
                    <a:bodyPr/>
                    <a:lstStyle/>
                    <a:p>
                      <a:r>
                        <a:rPr sz="1000" b="0" i="0">
                          <a:latin typeface="Arial"/>
                        </a:rPr>
                        <a:t>yes!</a:t>
                      </a:r>
                      <a:endParaRPr sz="1000" b="0" i="0">
                        <a:latin typeface="Arial"/>
                      </a:endParaRPr>
                    </a:p>
                  </a:txBody>
                  <a:tcPr anchor="ctr">
                    <a:solidFill>
                      <a:srgbClr val="DCECFB"/>
                    </a:solidFill>
                  </a:tcPr>
                </a:tc>
                <a:tc>
                  <a:txBody>
                    <a:bodyPr/>
                    <a:lstStyle/>
                    <a:p>
                      <a:r>
                        <a:rPr sz="1000" b="0" i="0">
                          <a:latin typeface="Arial"/>
                        </a:rPr>
                        <a:t>Yes, absolutely</a:t>
                      </a:r>
                      <a:endParaRPr sz="1000" b="0" i="0">
                        <a:latin typeface="Arial"/>
                      </a:endParaRPr>
                    </a:p>
                  </a:txBody>
                  <a:tcPr anchor="ctr">
                    <a:solidFill>
                      <a:srgbClr val="DCECFB"/>
                    </a:solidFill>
                  </a:tcPr>
                </a:tc>
                <a:tc>
                  <a:txBody>
                    <a:bodyPr/>
                    <a:lstStyle/>
                    <a:p>
                      <a:r>
                        <a:rPr sz="1000" b="0" i="0">
                          <a:latin typeface="Arial"/>
                        </a:rPr>
                        <a:t>Yes</a:t>
                      </a:r>
                      <a:endParaRPr sz="1000" b="0" i="0">
                        <a:latin typeface="Arial"/>
                      </a:endParaRPr>
                    </a:p>
                  </a:txBody>
                  <a:tcPr anchor="ctr">
                    <a:solidFill>
                      <a:srgbClr val="DCECFB"/>
                    </a:solidFill>
                  </a:tcPr>
                </a:tc>
              </a:tr>
              <a:tr h="370840">
                <a:tc>
                  <a:txBody>
                    <a:bodyPr/>
                    <a:lstStyle/>
                    <a:p>
                      <a:r>
                        <a:rPr sz="1000" b="0" i="0">
                          <a:latin typeface="Arial"/>
                        </a:rPr>
                        <a:t>Yes, absolutely</a:t>
                      </a:r>
                      <a:endParaRPr sz="1000" b="0" i="0">
                        <a:latin typeface="Arial"/>
                      </a:endParaRPr>
                    </a:p>
                  </a:txBody>
                  <a:tcPr anchor="ctr">
                    <a:solidFill>
                      <a:srgbClr val="DCECFB"/>
                    </a:solidFill>
                  </a:tcPr>
                </a:tc>
                <a:tc>
                  <a:txBody>
                    <a:bodyPr/>
                    <a:lstStyle/>
                    <a:p>
                      <a:r>
                        <a:rPr sz="1000" b="0" i="0">
                          <a:latin typeface="Arial"/>
                        </a:rPr>
                        <a:t>All Democrats, and competent Republicans, can agree that he's a thug and a criminal who deserves to be in prison.</a:t>
                      </a:r>
                      <a:endParaRPr sz="1000" b="0" i="0">
                        <a:latin typeface="Arial"/>
                      </a:endParaRPr>
                    </a:p>
                  </a:txBody>
                  <a:tcPr anchor="ctr">
                    <a:solidFill>
                      <a:srgbClr val="DCECFB"/>
                    </a:solidFill>
                  </a:tcPr>
                </a:tc>
                <a:tc>
                  <a:txBody>
                    <a:bodyPr/>
                    <a:lstStyle/>
                    <a:p>
                      <a:r>
                        <a:rPr sz="1000" b="0" i="0">
                          <a:latin typeface="Arial"/>
                        </a:rPr>
                        <a:t>yes!</a:t>
                      </a:r>
                      <a:endParaRPr sz="1000" b="0" i="0">
                        <a:latin typeface="Arial"/>
                      </a:endParaRPr>
                    </a:p>
                  </a:txBody>
                  <a:tcPr anchor="ctr">
                    <a:solidFill>
                      <a:srgbClr val="DCECFB"/>
                    </a:solidFill>
                  </a:tcPr>
                </a:tc>
              </a:tr>
              <a:tr h="370840">
                <a:tc>
                  <a:txBody>
                    <a:bodyPr/>
                    <a:lstStyle/>
                    <a:p>
                      <a:r>
                        <a:rPr sz="1000" b="0" i="0">
                          <a:latin typeface="Arial"/>
                        </a:rPr>
                        <a:t>All Democrats, and competent Republicans, can agree that he's a thug and a criminal who deserves to be in prison.</a:t>
                      </a:r>
                      <a:endParaRPr sz="1000" b="0" i="0">
                        <a:latin typeface="Arial"/>
                      </a:endParaRPr>
                    </a:p>
                  </a:txBody>
                  <a:tcPr anchor="ctr">
                    <a:solidFill>
                      <a:srgbClr val="DCECFB"/>
                    </a:solidFill>
                  </a:tcPr>
                </a:tc>
                <a:tc>
                  <a:txBody>
                    <a:bodyPr/>
                    <a:lstStyle/>
                    <a:p>
                      <a:r>
                        <a:rPr sz="1000" b="0" i="0">
                          <a:latin typeface="Arial"/>
                        </a:rPr>
                        <a:t>I believe so "MOST"</a:t>
                      </a:r>
                      <a:endParaRPr sz="1000" b="0" i="0">
                        <a:latin typeface="Arial"/>
                      </a:endParaRPr>
                    </a:p>
                  </a:txBody>
                  <a:tcPr anchor="ctr">
                    <a:solidFill>
                      <a:srgbClr val="DCECFB"/>
                    </a:solidFill>
                  </a:tcPr>
                </a:tc>
                <a:tc>
                  <a:txBody>
                    <a:bodyPr/>
                    <a:lstStyle/>
                    <a:p>
                      <a:r>
                        <a:rPr sz="1000" b="0" i="0">
                          <a:latin typeface="Arial"/>
                        </a:rPr>
                        <a:t>republicans wont agree on it but democrat will agree</a:t>
                      </a:r>
                      <a:endParaRPr sz="1000" b="0" i="0">
                        <a:latin typeface="Arial"/>
                      </a:endParaRPr>
                    </a:p>
                  </a:txBody>
                  <a:tcPr anchor="ctr">
                    <a:solidFill>
                      <a:srgbClr val="DCECFB"/>
                    </a:solidFill>
                  </a:tcPr>
                </a:tc>
              </a:tr>
              <a:tr h="370840">
                <a:tc>
                  <a:txBody>
                    <a:bodyPr/>
                    <a:lstStyle/>
                    <a:p>
                      <a:r>
                        <a:rPr sz="1000" b="0" i="0">
                          <a:latin typeface="Arial"/>
                        </a:rPr>
                        <a:t>Most Americans can agree on that</a:t>
                      </a:r>
                      <a:endParaRPr sz="1000" b="0" i="0">
                        <a:latin typeface="Arial"/>
                      </a:endParaRPr>
                    </a:p>
                  </a:txBody>
                  <a:tcPr anchor="ctr">
                    <a:solidFill>
                      <a:srgbClr val="DCECFB"/>
                    </a:solidFill>
                  </a:tcPr>
                </a:tc>
                <a:tc>
                  <a:txBody>
                    <a:bodyPr/>
                    <a:lstStyle/>
                    <a:p/>
                  </a:txBody>
                  <a:tcPr/>
                </a:tc>
                <a:tc>
                  <a:txBody>
                    <a:bodyPr/>
                    <a:lstStyle/>
                    <a:p>
                      <a:r>
                        <a:rPr sz="1000" b="0" i="0">
                          <a:latin typeface="Arial"/>
                        </a:rPr>
                        <a:t>Most Americans can agree on that</a:t>
                      </a:r>
                      <a:endParaRPr sz="1000" b="0" i="0">
                        <a:latin typeface="Arial"/>
                      </a:endParaRPr>
                    </a:p>
                  </a:txBody>
                  <a:tcPr anchor="ctr">
                    <a:solidFill>
                      <a:srgbClr val="DCECFB"/>
                    </a:solidFill>
                  </a:tcPr>
                </a:tc>
              </a:tr>
            </a:tbl>
          </a:graphicData>
        </a:graphic>
      </p:graphicFrame>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the biggest difference between the parties?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(n=88)</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republicans are  brainwashed by trump</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democrats invest in people and the republicans invest in corporations</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r>
              <a:tr h="370840">
                <a:tc>
                  <a:txBody>
                    <a:bodyPr/>
                    <a:lstStyle/>
                    <a:p>
                      <a:r>
                        <a:rPr sz="1000" b="0" i="0">
                          <a:latin typeface="Arial"/>
                        </a:rPr>
                        <a:t>Taxing the rich</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r>
              <a:tr h="370840">
                <a:tc>
                  <a:txBody>
                    <a:bodyPr/>
                    <a:lstStyle/>
                    <a:p>
                      <a:r>
                        <a:rPr sz="1000" b="0" i="0">
                          <a:latin typeface="Arial"/>
                        </a:rPr>
                        <a:t>Ideology</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r>
              <a:tr h="370840">
                <a:tc>
                  <a:txBody>
                    <a:bodyPr/>
                    <a:lstStyle/>
                    <a:p>
                      <a:r>
                        <a:rPr sz="1000" b="0" i="0">
                          <a:latin typeface="Arial"/>
                        </a:rPr>
                        <a:t>Fair social programs for the middle class instead of a plutocracy</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r>
              <a:tr h="370840">
                <a:tc>
                  <a:txBody>
                    <a:bodyPr/>
                    <a:lstStyle/>
                    <a:p>
                      <a:r>
                        <a:rPr sz="1000" b="0" i="0">
                          <a:latin typeface="Arial"/>
                        </a:rPr>
                        <a:t>how to solve the problem</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Common sense</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r>
              <a:tr h="370840">
                <a:tc>
                  <a:txBody>
                    <a:bodyPr/>
                    <a:lstStyle/>
                    <a:p>
                      <a:r>
                        <a:rPr sz="1000" b="0" i="0">
                          <a:latin typeface="Arial"/>
                        </a:rPr>
                        <a:t>They seem quite alike</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r h="370840">
                <a:tc>
                  <a:txBody>
                    <a:bodyPr/>
                    <a:lstStyle/>
                    <a:p>
                      <a:r>
                        <a:rPr sz="1000" b="0" i="0">
                          <a:latin typeface="Arial"/>
                        </a:rPr>
                        <a:t>Support for Trump</a:t>
                      </a:r>
                      <a:endParaRPr sz="1000" b="0" i="0">
                        <a:latin typeface="Arial"/>
                      </a:endParaRPr>
                    </a:p>
                  </a:txBody>
                  <a:tcPr anchor="ctr">
                    <a:solidFill>
                      <a:srgbClr val="DCECFB"/>
                    </a:solidFill>
                  </a:tcPr>
                </a:tc>
                <a:tc>
                  <a:txBody>
                    <a:bodyPr/>
                    <a:lstStyle/>
                    <a:p>
                      <a:r>
                        <a:rPr sz="1000" b="0" i="0">
                          <a:latin typeface="Arial"/>
                        </a:rPr>
                        <a:t>29%</a:t>
                      </a:r>
                      <a:endParaRPr sz="1000" b="0" i="0">
                        <a:latin typeface="Arial"/>
                      </a:endParaRPr>
                    </a:p>
                  </a:txBody>
                  <a:tcPr anchor="ctr">
                    <a:solidFill>
                      <a:srgbClr val="DCECFB"/>
                    </a:solidFill>
                  </a:tcPr>
                </a:tc>
                <a:tc>
                  <a:txBody>
                    <a:bodyPr/>
                    <a:lstStyle/>
                    <a:p>
                      <a:r>
                        <a:rPr sz="1000" b="0" i="0">
                          <a:latin typeface="Arial"/>
                        </a:rPr>
                        <a:t>29%</a:t>
                      </a:r>
                      <a:endParaRPr sz="1000" b="0" i="0">
                        <a:latin typeface="Arial"/>
                      </a:endParaRPr>
                    </a:p>
                  </a:txBody>
                  <a:tcPr anchor="ctr">
                    <a:solidFill>
                      <a:srgbClr val="DCECFB"/>
                    </a:solidFill>
                  </a:tcPr>
                </a:tc>
                <a:tc>
                  <a:txBody>
                    <a:bodyPr/>
                    <a:lstStyle/>
                    <a:p>
                      <a:r>
                        <a:rPr sz="1000" b="0" i="0">
                          <a:latin typeface="Arial"/>
                        </a:rPr>
                        <a:t>29%</a:t>
                      </a:r>
                      <a:endParaRPr sz="1000" b="0" i="0">
                        <a:latin typeface="Arial"/>
                      </a:endParaRPr>
                    </a:p>
                  </a:txBody>
                  <a:tcPr anchor="ctr">
                    <a:solidFill>
                      <a:srgbClr val="DCECFB"/>
                    </a:solidFill>
                  </a:tcPr>
                </a:tc>
              </a:tr>
            </a:tbl>
          </a:graphicData>
        </a:graphic>
      </p:graphicFrame>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Male </a:t>
            </a:r>
          </a:p>
        </p:txBody>
      </p:sp>
      <p:sp>
        <p:nvSpPr>
          <p:cNvPr id="3" name="Text Placeholder 2"/>
          <p:cNvSpPr>
            <a:spLocks noGrp="1"/>
          </p:cNvSpPr>
          <p:nvPr>
            <p:ph type="body" idx="14" sz="quarter"/>
          </p:nvPr>
        </p:nvSpPr>
        <p:spPr/>
        <p:txBody>
          <a:bodyPr/>
          <a:lstStyle/>
          <a:p>
            <a:r>
              <a:t>Female</a:t>
            </a:r>
          </a:p>
        </p:txBody>
      </p:sp>
      <p:sp>
        <p:nvSpPr>
          <p:cNvPr id="4" name="Text Placeholder 3"/>
          <p:cNvSpPr>
            <a:spLocks noGrp="1"/>
          </p:cNvSpPr>
          <p:nvPr>
            <p:ph type="body" idx="15" sz="quarter"/>
          </p:nvPr>
        </p:nvSpPr>
        <p:spPr/>
        <p:txBody>
          <a:bodyPr/>
          <a:lstStyle/>
          <a:p>
            <a:r>
              <a:t>n = 52</a:t>
            </a:r>
          </a:p>
        </p:txBody>
      </p:sp>
      <p:sp>
        <p:nvSpPr>
          <p:cNvPr id="5" name="Text Placeholder 4"/>
          <p:cNvSpPr>
            <a:spLocks noGrp="1"/>
          </p:cNvSpPr>
          <p:nvPr>
            <p:ph type="body" idx="16" sz="quarter"/>
          </p:nvPr>
        </p:nvSpPr>
        <p:spPr/>
        <p:txBody>
          <a:bodyPr/>
          <a:lstStyle/>
          <a:p>
            <a:r>
              <a:t>n = 55</a:t>
            </a:r>
          </a:p>
        </p:txBody>
      </p:sp>
      <p:sp>
        <p:nvSpPr>
          <p:cNvPr id="6" name="Text Placeholder 5"/>
          <p:cNvSpPr>
            <a:spLocks noGrp="1"/>
          </p:cNvSpPr>
          <p:nvPr>
            <p:ph type="body" idx="17" sz="quarter"/>
          </p:nvPr>
        </p:nvSpPr>
        <p:spPr/>
        <p:txBody>
          <a:bodyPr/>
          <a:lstStyle/>
          <a:p>
            <a:pPr/>
            <a:r>
              <a:rPr sz="1000" b="0" i="0">
                <a:latin typeface="Arial"/>
              </a:rPr>
              <a:t>What is your age range?</a:t>
            </a:r>
            <a:endParaRPr sz="1000" b="0" i="0">
              <a:latin typeface="Arial"/>
            </a:endParaRPr>
          </a:p>
          <a:p>
            <a:pPr lvl="1"/>
            <a:r>
              <a:rPr sz="1000" b="0" i="0">
                <a:latin typeface="Arial"/>
              </a:rPr>
              <a:t>80+</a:t>
            </a:r>
            <a:endParaRPr sz="1000" b="0" i="0">
              <a:latin typeface="Arial"/>
            </a:endParaRPr>
          </a:p>
          <a:p>
            <a:pPr/>
            <a:r>
              <a:rPr sz="1000" b="0" i="0">
                <a:latin typeface="Arial"/>
              </a:rPr>
              <a:t>What is your age range?</a:t>
            </a:r>
            <a:endParaRPr sz="1000" b="0" i="0">
              <a:latin typeface="Arial"/>
            </a:endParaRPr>
          </a:p>
          <a:p>
            <a:pPr lvl="1"/>
            <a:r>
              <a:rPr sz="1000" b="0" i="0">
                <a:latin typeface="Arial"/>
              </a:rPr>
              <a:t>70-79</a:t>
            </a:r>
            <a:endParaRPr sz="1000" b="0" i="0">
              <a:latin typeface="Arial"/>
            </a:endParaRPr>
          </a:p>
          <a:p>
            <a:pPr/>
            <a:r>
              <a:rPr sz="1000" b="0" i="0">
                <a:latin typeface="Arial"/>
              </a:rPr>
              <a:t>What is your age range?</a:t>
            </a:r>
            <a:endParaRPr sz="1000" b="0" i="0">
              <a:latin typeface="Arial"/>
            </a:endParaRPr>
          </a:p>
          <a:p>
            <a:pPr lvl="1"/>
            <a:r>
              <a:rPr sz="1000" b="0" i="0">
                <a:latin typeface="Arial"/>
              </a:rPr>
              <a:t>60-69</a:t>
            </a:r>
            <a:endParaRPr sz="1000" b="0" i="0">
              <a:latin typeface="Arial"/>
            </a:endParaRPr>
          </a:p>
          <a:p>
            <a:pPr/>
            <a:r>
              <a:rPr sz="1000" b="0" i="0">
                <a:latin typeface="Arial"/>
              </a:rPr>
              <a:t>What is your age range?</a:t>
            </a:r>
            <a:endParaRPr sz="1000" b="0" i="0">
              <a:latin typeface="Arial"/>
            </a:endParaRPr>
          </a:p>
          <a:p>
            <a:pPr lvl="1"/>
            <a:r>
              <a:rPr sz="1000" b="0" i="0">
                <a:latin typeface="Arial"/>
              </a:rPr>
              <a:t>50-59</a:t>
            </a:r>
            <a:endParaRPr sz="1000" b="0" i="0">
              <a:latin typeface="Arial"/>
            </a:endParaRPr>
          </a:p>
          <a:p>
            <a:pPr/>
            <a:r>
              <a:rPr sz="1000" b="0" i="0">
                <a:latin typeface="Arial"/>
              </a:rPr>
              <a:t>What is your age range?</a:t>
            </a:r>
            <a:endParaRPr sz="1000" b="0" i="0">
              <a:latin typeface="Arial"/>
            </a:endParaRPr>
          </a:p>
          <a:p>
            <a:pPr lvl="1"/>
            <a:r>
              <a:rPr sz="1000" b="0" i="0">
                <a:latin typeface="Arial"/>
              </a:rPr>
              <a:t>40-49</a:t>
            </a:r>
            <a:endParaRPr sz="1000" b="0" i="0">
              <a:latin typeface="Arial"/>
            </a:endParaRPr>
          </a:p>
          <a:p>
            <a:pPr/>
            <a:r>
              <a:rPr sz="1000" b="0" i="0">
                <a:latin typeface="Arial"/>
              </a:rPr>
              <a:t>What is your age range?</a:t>
            </a:r>
            <a:endParaRPr sz="1000" b="0" i="0">
              <a:latin typeface="Arial"/>
            </a:endParaRPr>
          </a:p>
          <a:p>
            <a:pPr lvl="1"/>
            <a:r>
              <a:rPr sz="1000" b="0" i="0">
                <a:latin typeface="Arial"/>
              </a:rPr>
              <a:t>31-39</a:t>
            </a:r>
            <a:endParaRPr sz="1000" b="0" i="0">
              <a:latin typeface="Arial"/>
            </a:endParaRPr>
          </a:p>
          <a:p>
            <a:pPr/>
            <a:r>
              <a:rPr sz="1000" b="0" i="0">
                <a:latin typeface="Arial"/>
              </a:rPr>
              <a:t>What is your age range?</a:t>
            </a:r>
            <a:endParaRPr sz="1000" b="0" i="0">
              <a:latin typeface="Arial"/>
            </a:endParaRPr>
          </a:p>
          <a:p>
            <a:pPr lvl="1"/>
            <a:r>
              <a:rPr sz="1000" b="0" i="0">
                <a:latin typeface="Arial"/>
              </a:rPr>
              <a:t>24-30</a:t>
            </a:r>
            <a:endParaRPr sz="1000" b="0" i="0">
              <a:latin typeface="Arial"/>
            </a:endParaRPr>
          </a:p>
          <a:p>
            <a:pPr/>
            <a:r>
              <a:rPr sz="1000" b="0" i="0">
                <a:latin typeface="Arial"/>
              </a:rPr>
              <a:t>What is your age range?</a:t>
            </a:r>
            <a:endParaRPr sz="1000" b="0" i="0">
              <a:latin typeface="Arial"/>
            </a:endParaRPr>
          </a:p>
          <a:p>
            <a:pPr lvl="1"/>
            <a:r>
              <a:rPr sz="1000" b="0" i="0">
                <a:latin typeface="Arial"/>
              </a:rPr>
              <a:t>18-23</a:t>
            </a:r>
            <a:endParaRPr sz="1000" b="0" i="0">
              <a:latin typeface="Arial"/>
            </a:endParaRPr>
          </a:p>
          <a:p>
            <a:pPr/>
            <a:r>
              <a:rPr sz="1000" b="0" i="0">
                <a:latin typeface="Arial"/>
              </a:rPr>
              <a:t>With which gender do you most identify?</a:t>
            </a:r>
            <a:endParaRPr sz="1000" b="0" i="0">
              <a:latin typeface="Arial"/>
            </a:endParaRPr>
          </a:p>
          <a:p>
            <a:pPr lvl="1"/>
            <a:r>
              <a:rPr sz="1000" b="0" i="0">
                <a:latin typeface="Arial"/>
              </a:rPr>
              <a:t>Male</a:t>
            </a:r>
            <a:endParaRPr sz="1000" b="0" i="0">
              <a:latin typeface="Arial"/>
            </a:endParaRPr>
          </a:p>
          <a:p>
            <a:endParaRPr sz="1000" b="0" i="0">
              <a:latin typeface="Arial"/>
            </a:endParaRPr>
          </a:p>
        </p:txBody>
      </p:sp>
      <p:sp>
        <p:nvSpPr>
          <p:cNvPr id="7" name="Text Placeholder 6"/>
          <p:cNvSpPr>
            <a:spLocks noGrp="1"/>
          </p:cNvSpPr>
          <p:nvPr>
            <p:ph type="body" idx="18" sz="quarter"/>
          </p:nvPr>
        </p:nvSpPr>
        <p:spPr/>
        <p:txBody>
          <a:bodyPr/>
          <a:lstStyle/>
          <a:p>
            <a:pPr/>
            <a:r>
              <a:rPr sz="1000" b="0" i="0">
                <a:latin typeface="Arial"/>
              </a:rPr>
              <a:t>With which gender do you most identify?</a:t>
            </a:r>
            <a:endParaRPr sz="1000" b="0" i="0">
              <a:latin typeface="Arial"/>
            </a:endParaRPr>
          </a:p>
          <a:p>
            <a:pPr lvl="1"/>
            <a:r>
              <a:rPr sz="1000" b="0" i="0">
                <a:latin typeface="Arial"/>
              </a:rPr>
              <a:t>Female</a:t>
            </a:r>
            <a:endParaRPr sz="1000" b="0" i="0">
              <a:latin typeface="Arial"/>
            </a:endParaRPr>
          </a:p>
          <a:p>
            <a:endParaRPr sz="1000" b="0" i="0">
              <a:latin typeface="Arial"/>
            </a:endParaRPr>
          </a:p>
        </p:txBody>
      </p:sp>
      <p:sp>
        <p:nvSpPr>
          <p:cNvPr id="8" name="Title 7"/>
          <p:cNvSpPr>
            <a:spLocks noGrp="1"/>
          </p:cNvSpPr>
          <p:nvPr>
            <p:ph type="title"/>
          </p:nvPr>
        </p:nvSpPr>
        <p:spPr/>
        <p:txBody>
          <a:bodyPr/>
          <a:lstStyle/>
          <a:p>
            <a:r>
              <a:t>Key Segments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the biggest difference between the parties?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(n=88)</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republicans are  brainwashed by trump</a:t>
                      </a:r>
                      <a:endParaRPr sz="1000" b="0" i="0">
                        <a:latin typeface="Arial"/>
                      </a:endParaRPr>
                    </a:p>
                  </a:txBody>
                  <a:tcPr anchor="ctr">
                    <a:solidFill>
                      <a:srgbClr val="DCECFB"/>
                    </a:solidFill>
                  </a:tcPr>
                </a:tc>
                <a:tc>
                  <a:txBody>
                    <a:bodyPr/>
                    <a:lstStyle/>
                    <a:p>
                      <a:r>
                        <a:rPr sz="1000" b="0" i="0">
                          <a:latin typeface="Arial"/>
                        </a:rPr>
                        <a:t>Democrats want to help everyone, Republicans only care about the 1%.</a:t>
                      </a:r>
                      <a:endParaRPr sz="1000" b="0" i="0">
                        <a:latin typeface="Arial"/>
                      </a:endParaRPr>
                    </a:p>
                  </a:txBody>
                  <a:tcPr anchor="ctr">
                    <a:solidFill>
                      <a:srgbClr val="DCECFB"/>
                    </a:solidFill>
                  </a:tcPr>
                </a:tc>
                <a:tc>
                  <a:txBody>
                    <a:bodyPr/>
                    <a:lstStyle/>
                    <a:p>
                      <a:r>
                        <a:rPr sz="1000" b="0" i="0">
                          <a:latin typeface="Arial"/>
                        </a:rPr>
                        <a:t>income range</a:t>
                      </a:r>
                      <a:endParaRPr sz="1000" b="0" i="0">
                        <a:latin typeface="Arial"/>
                      </a:endParaRPr>
                    </a:p>
                  </a:txBody>
                  <a:tcPr anchor="ctr">
                    <a:solidFill>
                      <a:srgbClr val="DCECFB"/>
                    </a:solidFill>
                  </a:tcPr>
                </a:tc>
              </a:tr>
              <a:tr h="370840">
                <a:tc>
                  <a:txBody>
                    <a:bodyPr/>
                    <a:lstStyle/>
                    <a:p>
                      <a:r>
                        <a:rPr sz="1000" b="0" i="0">
                          <a:latin typeface="Arial"/>
                        </a:rPr>
                        <a:t>democrats invest in people and the republicans invest in corporations</a:t>
                      </a:r>
                      <a:endParaRPr sz="1000" b="0" i="0">
                        <a:latin typeface="Arial"/>
                      </a:endParaRPr>
                    </a:p>
                  </a:txBody>
                  <a:tcPr anchor="ctr">
                    <a:solidFill>
                      <a:srgbClr val="DCECFB"/>
                    </a:solidFill>
                  </a:tcPr>
                </a:tc>
                <a:tc>
                  <a:txBody>
                    <a:bodyPr/>
                    <a:lstStyle/>
                    <a:p>
                      <a:r>
                        <a:rPr sz="1000" b="0" i="0">
                          <a:latin typeface="Arial"/>
                        </a:rPr>
                        <a:t>Diversity and caring for people</a:t>
                      </a:r>
                      <a:endParaRPr sz="1000" b="0" i="0">
                        <a:latin typeface="Arial"/>
                      </a:endParaRPr>
                    </a:p>
                  </a:txBody>
                  <a:tcPr anchor="ctr">
                    <a:solidFill>
                      <a:srgbClr val="DCECFB"/>
                    </a:solidFill>
                  </a:tcPr>
                </a:tc>
                <a:tc>
                  <a:txBody>
                    <a:bodyPr/>
                    <a:lstStyle/>
                    <a:p>
                      <a:r>
                        <a:rPr sz="1000" b="0" i="0">
                          <a:latin typeface="Arial"/>
                        </a:rPr>
                        <a:t>Republicans are bigger idiots</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Principles and values</a:t>
                      </a:r>
                      <a:endParaRPr sz="1000" b="0" i="0">
                        <a:latin typeface="Arial"/>
                      </a:endParaRPr>
                    </a:p>
                  </a:txBody>
                  <a:tcPr anchor="ctr">
                    <a:solidFill>
                      <a:srgbClr val="DCECFB"/>
                    </a:solidFill>
                  </a:tcPr>
                </a:tc>
                <a:tc>
                  <a:txBody>
                    <a:bodyPr/>
                    <a:lstStyle/>
                    <a:p>
                      <a:r>
                        <a:rPr sz="1000" b="0" i="0">
                          <a:latin typeface="Arial"/>
                        </a:rPr>
                        <a:t>wealthy and the rest of america in the educated areas and then middle america that is disconnected</a:t>
                      </a:r>
                      <a:endParaRPr sz="1000" b="0" i="0">
                        <a:latin typeface="Arial"/>
                      </a:endParaRPr>
                    </a:p>
                  </a:txBody>
                  <a:tcPr anchor="ctr">
                    <a:solidFill>
                      <a:srgbClr val="DCECFB"/>
                    </a:solidFill>
                  </a:tcPr>
                </a:tc>
              </a:tr>
              <a:tr h="370840">
                <a:tc>
                  <a:txBody>
                    <a:bodyPr/>
                    <a:lstStyle/>
                    <a:p>
                      <a:r>
                        <a:rPr sz="1000" b="0" i="0">
                          <a:latin typeface="Arial"/>
                        </a:rPr>
                        <a:t>Taxing the rich</a:t>
                      </a:r>
                      <a:endParaRPr sz="1000" b="0" i="0">
                        <a:latin typeface="Arial"/>
                      </a:endParaRPr>
                    </a:p>
                  </a:txBody>
                  <a:tcPr anchor="ctr">
                    <a:solidFill>
                      <a:srgbClr val="DCECFB"/>
                    </a:solidFill>
                  </a:tcPr>
                </a:tc>
                <a:tc>
                  <a:txBody>
                    <a:bodyPr/>
                    <a:lstStyle/>
                    <a:p>
                      <a:r>
                        <a:rPr sz="1000" b="0" i="0">
                          <a:latin typeface="Arial"/>
                        </a:rPr>
                        <a:t>entitlements</a:t>
                      </a:r>
                      <a:endParaRPr sz="1000" b="0" i="0">
                        <a:latin typeface="Arial"/>
                      </a:endParaRPr>
                    </a:p>
                  </a:txBody>
                  <a:tcPr anchor="ctr">
                    <a:solidFill>
                      <a:srgbClr val="DCECFB"/>
                    </a:solidFill>
                  </a:tcPr>
                </a:tc>
                <a:tc>
                  <a:txBody>
                    <a:bodyPr/>
                    <a:lstStyle/>
                    <a:p>
                      <a:r>
                        <a:rPr sz="1000" b="0" i="0">
                          <a:latin typeface="Arial"/>
                        </a:rPr>
                        <a:t>Their opinion on matters</a:t>
                      </a:r>
                      <a:endParaRPr sz="1000" b="0" i="0">
                        <a:latin typeface="Arial"/>
                      </a:endParaRPr>
                    </a:p>
                  </a:txBody>
                  <a:tcPr anchor="ctr">
                    <a:solidFill>
                      <a:srgbClr val="DCECFB"/>
                    </a:solidFill>
                  </a:tcPr>
                </a:tc>
              </a:tr>
              <a:tr h="370840">
                <a:tc>
                  <a:txBody>
                    <a:bodyPr/>
                    <a:lstStyle/>
                    <a:p>
                      <a:r>
                        <a:rPr sz="1000" b="0" i="0">
                          <a:latin typeface="Arial"/>
                        </a:rPr>
                        <a:t>Ideology</a:t>
                      </a:r>
                      <a:endParaRPr sz="1000" b="0" i="0">
                        <a:latin typeface="Arial"/>
                      </a:endParaRPr>
                    </a:p>
                  </a:txBody>
                  <a:tcPr anchor="ctr">
                    <a:solidFill>
                      <a:srgbClr val="DCECFB"/>
                    </a:solidFill>
                  </a:tcPr>
                </a:tc>
                <a:tc>
                  <a:txBody>
                    <a:bodyPr/>
                    <a:lstStyle/>
                    <a:p>
                      <a:r>
                        <a:rPr sz="1000" b="0" i="0">
                          <a:latin typeface="Arial"/>
                        </a:rPr>
                        <a:t>Taxing the rich</a:t>
                      </a:r>
                      <a:endParaRPr sz="1000" b="0" i="0">
                        <a:latin typeface="Arial"/>
                      </a:endParaRPr>
                    </a:p>
                  </a:txBody>
                  <a:tcPr anchor="ctr">
                    <a:solidFill>
                      <a:srgbClr val="DCECFB"/>
                    </a:solidFill>
                  </a:tcPr>
                </a:tc>
                <a:tc>
                  <a:txBody>
                    <a:bodyPr/>
                    <a:lstStyle/>
                    <a:p>
                      <a:r>
                        <a:rPr sz="1000" b="0" i="0">
                          <a:latin typeface="Arial"/>
                        </a:rPr>
                        <a:t>Many of the Republican leaders have decided to support Trump no matter what he says or does</a:t>
                      </a:r>
                      <a:endParaRPr sz="1000" b="0" i="0">
                        <a:latin typeface="Arial"/>
                      </a:endParaRPr>
                    </a:p>
                  </a:txBody>
                  <a:tcPr anchor="ctr">
                    <a:solidFill>
                      <a:srgbClr val="DCECFB"/>
                    </a:solidFill>
                  </a:tcPr>
                </a:tc>
              </a:tr>
              <a:tr h="370840">
                <a:tc>
                  <a:txBody>
                    <a:bodyPr/>
                    <a:lstStyle/>
                    <a:p>
                      <a:r>
                        <a:rPr sz="1000" b="0" i="0">
                          <a:latin typeface="Arial"/>
                        </a:rPr>
                        <a:t>Fair social programs for the middle class instead of a plutocracy</a:t>
                      </a:r>
                      <a:endParaRPr sz="1000" b="0" i="0">
                        <a:latin typeface="Arial"/>
                      </a:endParaRPr>
                    </a:p>
                  </a:txBody>
                  <a:tcPr anchor="ctr">
                    <a:solidFill>
                      <a:srgbClr val="DCECFB"/>
                    </a:solidFill>
                  </a:tcPr>
                </a:tc>
                <a:tc>
                  <a:txBody>
                    <a:bodyPr/>
                    <a:lstStyle/>
                    <a:p>
                      <a:r>
                        <a:rPr sz="1000" b="0" i="0">
                          <a:latin typeface="Arial"/>
                        </a:rPr>
                        <a:t>Fair social programs for the middle class instead of a plutocracy</a:t>
                      </a:r>
                      <a:endParaRPr sz="1000" b="0" i="0">
                        <a:latin typeface="Arial"/>
                      </a:endParaRPr>
                    </a:p>
                  </a:txBody>
                  <a:tcPr anchor="ctr">
                    <a:solidFill>
                      <a:srgbClr val="DCECFB"/>
                    </a:solidFill>
                  </a:tcPr>
                </a:tc>
                <a:tc>
                  <a:txBody>
                    <a:bodyPr/>
                    <a:lstStyle/>
                    <a:p>
                      <a:r>
                        <a:rPr sz="1000" b="0" i="0">
                          <a:latin typeface="Arial"/>
                        </a:rPr>
                        <a:t>republican wants to build more on private and democrats want to build big government</a:t>
                      </a:r>
                      <a:endParaRPr sz="1000" b="0" i="0">
                        <a:latin typeface="Arial"/>
                      </a:endParaRPr>
                    </a:p>
                  </a:txBody>
                  <a:tcPr anchor="ctr">
                    <a:solidFill>
                      <a:srgbClr val="DCECFB"/>
                    </a:solidFill>
                  </a:tcPr>
                </a:tc>
              </a:tr>
              <a:tr h="370840">
                <a:tc>
                  <a:txBody>
                    <a:bodyPr/>
                    <a:lstStyle/>
                    <a:p>
                      <a:r>
                        <a:rPr sz="1000" b="0" i="0">
                          <a:latin typeface="Arial"/>
                        </a:rPr>
                        <a:t>how to solve the problem</a:t>
                      </a:r>
                      <a:endParaRPr sz="1000" b="0" i="0">
                        <a:latin typeface="Arial"/>
                      </a:endParaRPr>
                    </a:p>
                  </a:txBody>
                  <a:tcPr anchor="ctr">
                    <a:solidFill>
                      <a:srgbClr val="DCECFB"/>
                    </a:solidFill>
                  </a:tcPr>
                </a:tc>
                <a:tc>
                  <a:txBody>
                    <a:bodyPr/>
                    <a:lstStyle/>
                    <a:p>
                      <a:r>
                        <a:rPr sz="1000" b="0" i="0">
                          <a:latin typeface="Arial"/>
                        </a:rPr>
                        <a:t>how to solve the problem</a:t>
                      </a:r>
                      <a:endParaRPr sz="1000" b="0" i="0">
                        <a:latin typeface="Arial"/>
                      </a:endParaRPr>
                    </a:p>
                  </a:txBody>
                  <a:tcPr anchor="ctr">
                    <a:solidFill>
                      <a:srgbClr val="DCECFB"/>
                    </a:solidFill>
                  </a:tcPr>
                </a:tc>
                <a:tc>
                  <a:txBody>
                    <a:bodyPr/>
                    <a:lstStyle/>
                    <a:p>
                      <a:r>
                        <a:rPr sz="1000" b="0" i="0">
                          <a:latin typeface="Arial"/>
                        </a:rPr>
                        <a:t>Republicans are for the wealthy and Democrats more for working and lower class</a:t>
                      </a:r>
                      <a:endParaRPr sz="1000" b="0" i="0">
                        <a:latin typeface="Arial"/>
                      </a:endParaRPr>
                    </a:p>
                  </a:txBody>
                  <a:tcPr anchor="ctr">
                    <a:solidFill>
                      <a:srgbClr val="DCECFB"/>
                    </a:solidFill>
                  </a:tcPr>
                </a:tc>
              </a:tr>
              <a:tr h="370840">
                <a:tc>
                  <a:txBody>
                    <a:bodyPr/>
                    <a:lstStyle/>
                    <a:p>
                      <a:r>
                        <a:rPr sz="1000" b="0" i="0">
                          <a:latin typeface="Arial"/>
                        </a:rPr>
                        <a:t>Common sense</a:t>
                      </a:r>
                      <a:endParaRPr sz="1000" b="0" i="0">
                        <a:latin typeface="Arial"/>
                      </a:endParaRPr>
                    </a:p>
                  </a:txBody>
                  <a:tcPr anchor="ctr">
                    <a:solidFill>
                      <a:srgbClr val="DCECFB"/>
                    </a:solidFill>
                  </a:tcPr>
                </a:tc>
                <a:tc>
                  <a:txBody>
                    <a:bodyPr/>
                    <a:lstStyle/>
                    <a:p>
                      <a:r>
                        <a:rPr sz="1000" b="0" i="0">
                          <a:latin typeface="Arial"/>
                        </a:rPr>
                        <a:t>The role of government</a:t>
                      </a:r>
                      <a:endParaRPr sz="1000" b="0" i="0">
                        <a:latin typeface="Arial"/>
                      </a:endParaRPr>
                    </a:p>
                  </a:txBody>
                  <a:tcPr anchor="ctr">
                    <a:solidFill>
                      <a:srgbClr val="DCECFB"/>
                    </a:solidFill>
                  </a:tcPr>
                </a:tc>
                <a:tc>
                  <a:txBody>
                    <a:bodyPr/>
                    <a:lstStyle/>
                    <a:p>
                      <a:r>
                        <a:rPr sz="1000" b="0" i="0">
                          <a:latin typeface="Arial"/>
                        </a:rPr>
                        <a:t>Trump</a:t>
                      </a:r>
                      <a:endParaRPr sz="1000" b="0" i="0">
                        <a:latin typeface="Arial"/>
                      </a:endParaRPr>
                    </a:p>
                  </a:txBody>
                  <a:tcPr anchor="ctr">
                    <a:solidFill>
                      <a:srgbClr val="DCECFB"/>
                    </a:solidFill>
                  </a:tcPr>
                </a:tc>
              </a:tr>
              <a:tr h="370840">
                <a:tc>
                  <a:txBody>
                    <a:bodyPr/>
                    <a:lstStyle/>
                    <a:p>
                      <a:r>
                        <a:rPr sz="1000" b="0" i="0">
                          <a:latin typeface="Arial"/>
                        </a:rPr>
                        <a:t>They seem quite alike</a:t>
                      </a:r>
                      <a:endParaRPr sz="1000" b="0" i="0">
                        <a:latin typeface="Arial"/>
                      </a:endParaRPr>
                    </a:p>
                  </a:txBody>
                  <a:tcPr anchor="ctr">
                    <a:solidFill>
                      <a:srgbClr val="DCECFB"/>
                    </a:solidFill>
                  </a:tcPr>
                </a:tc>
                <a:tc>
                  <a:txBody>
                    <a:bodyPr/>
                    <a:lstStyle/>
                    <a:p>
                      <a:r>
                        <a:rPr sz="1000" b="0" i="0">
                          <a:latin typeface="Arial"/>
                        </a:rPr>
                        <a:t>They seem quite alike</a:t>
                      </a:r>
                      <a:endParaRPr sz="1000" b="0" i="0">
                        <a:latin typeface="Arial"/>
                      </a:endParaRPr>
                    </a:p>
                  </a:txBody>
                  <a:tcPr anchor="ctr">
                    <a:solidFill>
                      <a:srgbClr val="DCECFB"/>
                    </a:solidFill>
                  </a:tcPr>
                </a:tc>
                <a:tc>
                  <a:txBody>
                    <a:bodyPr/>
                    <a:lstStyle/>
                    <a:p>
                      <a:r>
                        <a:rPr sz="1000" b="0" i="0">
                          <a:latin typeface="Arial"/>
                        </a:rPr>
                        <a:t>they're both different though and idea between the parties</a:t>
                      </a:r>
                      <a:endParaRPr sz="1000" b="0" i="0">
                        <a:latin typeface="Arial"/>
                      </a:endParaRPr>
                    </a:p>
                  </a:txBody>
                  <a:tcPr anchor="ctr">
                    <a:solidFill>
                      <a:srgbClr val="DCECFB"/>
                    </a:solidFill>
                  </a:tcPr>
                </a:tc>
              </a:tr>
              <a:tr h="370840">
                <a:tc>
                  <a:txBody>
                    <a:bodyPr/>
                    <a:lstStyle/>
                    <a:p>
                      <a:r>
                        <a:rPr sz="1000" b="0" i="0">
                          <a:latin typeface="Arial"/>
                        </a:rPr>
                        <a:t>Support for Trump</a:t>
                      </a:r>
                      <a:endParaRPr sz="1000" b="0" i="0">
                        <a:latin typeface="Arial"/>
                      </a:endParaRPr>
                    </a:p>
                  </a:txBody>
                  <a:tcPr anchor="ctr">
                    <a:solidFill>
                      <a:srgbClr val="DCECFB"/>
                    </a:solidFill>
                  </a:tcPr>
                </a:tc>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healthcare</a:t>
                      </a:r>
                      <a:endParaRPr sz="1000" b="0" i="0">
                        <a:latin typeface="Arial"/>
                      </a:endParaRPr>
                    </a:p>
                  </a:txBody>
                  <a:tcPr anchor="ctr">
                    <a:solidFill>
                      <a:srgbClr val="DCECFB"/>
                    </a:solidFill>
                  </a:tcPr>
                </a:tc>
              </a:tr>
            </a:tbl>
          </a:graphicData>
        </a:graphic>
      </p:graphicFrame>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what do you think both Republicans and Democrats can agree on. I'll give you 3 mins to think about it while we listen!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(n=92)</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opiod  crisis</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They want to win</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r>
              <a:tr h="370840">
                <a:tc>
                  <a:txBody>
                    <a:bodyPr/>
                    <a:lstStyle/>
                    <a:p>
                      <a:r>
                        <a:rPr sz="1000" b="0" i="0">
                          <a:latin typeface="Arial"/>
                        </a:rPr>
                        <a:t>None</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r>
              <a:tr h="370840">
                <a:tc>
                  <a:txBody>
                    <a:bodyPr/>
                    <a:lstStyle/>
                    <a:p>
                      <a:r>
                        <a:rPr sz="1000" b="0" i="0">
                          <a:latin typeface="Arial"/>
                        </a:rPr>
                        <a:t>They can agree that Trump is diving the country for the majority and that we need to take our country back so we can work on becoming unified again and stop being the butt of all jokes in different countries because they are laughing at us.</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r>
              <a:tr h="370840">
                <a:tc>
                  <a:txBody>
                    <a:bodyPr/>
                    <a:lstStyle/>
                    <a:p>
                      <a:r>
                        <a:rPr sz="1000" b="0" i="0">
                          <a:latin typeface="Arial"/>
                        </a:rPr>
                        <a:t>Rank and file members of both parties should be able to agree that there is too much money in politics</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very little if anything at all</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r>
              <a:tr h="370840">
                <a:tc>
                  <a:txBody>
                    <a:bodyPr/>
                    <a:lstStyle/>
                    <a:p>
                      <a:r>
                        <a:rPr sz="1000" b="0" i="0">
                          <a:latin typeface="Arial"/>
                        </a:rPr>
                        <a:t>Infrastructure</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r h="370840">
                <a:tc>
                  <a:txBody>
                    <a:bodyPr/>
                    <a:lstStyle/>
                    <a:p>
                      <a:r>
                        <a:rPr sz="1000" b="0" i="0">
                          <a:latin typeface="Arial"/>
                        </a:rPr>
                        <a:t>Trump has got to go.</a:t>
                      </a:r>
                      <a:endParaRPr sz="1000" b="0" i="0">
                        <a:latin typeface="Arial"/>
                      </a:endParaRPr>
                    </a:p>
                  </a:txBody>
                  <a:tcPr anchor="ctr">
                    <a:solidFill>
                      <a:srgbClr val="DCECFB"/>
                    </a:solidFill>
                  </a:tcPr>
                </a:tc>
                <a:tc>
                  <a:txBody>
                    <a:bodyPr/>
                    <a:lstStyle/>
                    <a:p>
                      <a:r>
                        <a:rPr sz="1000" b="0" i="0">
                          <a:latin typeface="Arial"/>
                        </a:rPr>
                        <a:t>41%</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r>
              <a:tr h="370840">
                <a:tc>
                  <a:txBody>
                    <a:bodyPr/>
                    <a:lstStyle/>
                    <a:p>
                      <a:r>
                        <a:rPr sz="1000" b="0" i="0">
                          <a:latin typeface="Arial"/>
                        </a:rPr>
                        <a:t>universal healthcare</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r h="370840">
                <a:tc>
                  <a:txBody>
                    <a:bodyPr/>
                    <a:lstStyle/>
                    <a:p>
                      <a:r>
                        <a:rPr sz="1000" b="0" i="0">
                          <a:latin typeface="Arial"/>
                        </a:rPr>
                        <a:t>Gun violence</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r>
            </a:tbl>
          </a:graphicData>
        </a:graphic>
      </p:graphicFrame>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what do you think both Republicans and Democrats can agree on. I'll give you 3 mins to think about it while we listen!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(n=92)</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opiod  crisis</a:t>
                      </a:r>
                      <a:endParaRPr sz="1000" b="0" i="0">
                        <a:latin typeface="Arial"/>
                      </a:endParaRPr>
                    </a:p>
                  </a:txBody>
                  <a:tcPr anchor="ctr">
                    <a:solidFill>
                      <a:srgbClr val="DCECFB"/>
                    </a:solidFill>
                  </a:tcPr>
                </a:tc>
                <a:tc>
                  <a:txBody>
                    <a:bodyPr/>
                    <a:lstStyle/>
                    <a:p>
                      <a:r>
                        <a:rPr sz="1000" b="0" i="0">
                          <a:latin typeface="Arial"/>
                        </a:rPr>
                        <a:t>America should be fair, America should be a prosperous country, America should be a country to look up to!</a:t>
                      </a:r>
                      <a:endParaRPr sz="1000" b="0" i="0">
                        <a:latin typeface="Arial"/>
                      </a:endParaRPr>
                    </a:p>
                  </a:txBody>
                  <a:tcPr anchor="ctr">
                    <a:solidFill>
                      <a:srgbClr val="DCECFB"/>
                    </a:solidFill>
                  </a:tcPr>
                </a:tc>
                <a:tc>
                  <a:txBody>
                    <a:bodyPr/>
                    <a:lstStyle/>
                    <a:p>
                      <a:r>
                        <a:rPr sz="1000" b="0" i="0">
                          <a:latin typeface="Arial"/>
                        </a:rPr>
                        <a:t>opiod  crisis</a:t>
                      </a:r>
                      <a:endParaRPr sz="1000" b="0" i="0">
                        <a:latin typeface="Arial"/>
                      </a:endParaRPr>
                    </a:p>
                  </a:txBody>
                  <a:tcPr anchor="ctr">
                    <a:solidFill>
                      <a:srgbClr val="DCECFB"/>
                    </a:solidFill>
                  </a:tcPr>
                </a:tc>
              </a:tr>
              <a:tr h="370840">
                <a:tc>
                  <a:txBody>
                    <a:bodyPr/>
                    <a:lstStyle/>
                    <a:p>
                      <a:r>
                        <a:rPr sz="1000" b="0" i="0">
                          <a:latin typeface="Arial"/>
                        </a:rPr>
                        <a:t>They want to win</a:t>
                      </a:r>
                      <a:endParaRPr sz="1000" b="0" i="0">
                        <a:latin typeface="Arial"/>
                      </a:endParaRPr>
                    </a:p>
                  </a:txBody>
                  <a:tcPr anchor="ctr">
                    <a:solidFill>
                      <a:srgbClr val="DCECFB"/>
                    </a:solidFill>
                  </a:tcPr>
                </a:tc>
                <a:tc>
                  <a:txBody>
                    <a:bodyPr/>
                    <a:lstStyle/>
                    <a:p>
                      <a:r>
                        <a:rPr sz="1000" b="0" i="0">
                          <a:latin typeface="Arial"/>
                        </a:rPr>
                        <a:t>They can agree that Trump is diving the country for the majority and that we need to take our country back so we can work on becoming unified again and stop being the butt of all jokes in different countries because they are laughing at us.</a:t>
                      </a:r>
                      <a:endParaRPr sz="1000" b="0" i="0">
                        <a:latin typeface="Arial"/>
                      </a:endParaRPr>
                    </a:p>
                  </a:txBody>
                  <a:tcPr anchor="ctr">
                    <a:solidFill>
                      <a:srgbClr val="DCECFB"/>
                    </a:solidFill>
                  </a:tcPr>
                </a:tc>
                <a:tc>
                  <a:txBody>
                    <a:bodyPr/>
                    <a:lstStyle/>
                    <a:p>
                      <a:r>
                        <a:rPr sz="1000" b="0" i="0">
                          <a:latin typeface="Arial"/>
                        </a:rPr>
                        <a:t>They want to win</a:t>
                      </a:r>
                      <a:endParaRPr sz="1000" b="0" i="0">
                        <a:latin typeface="Arial"/>
                      </a:endParaRPr>
                    </a:p>
                  </a:txBody>
                  <a:tcPr anchor="ctr">
                    <a:solidFill>
                      <a:srgbClr val="DCECFB"/>
                    </a:solidFill>
                  </a:tcPr>
                </a:tc>
              </a:tr>
              <a:tr h="370840">
                <a:tc>
                  <a:txBody>
                    <a:bodyPr/>
                    <a:lstStyle/>
                    <a:p>
                      <a:r>
                        <a:rPr sz="1000" b="0" i="0">
                          <a:latin typeface="Arial"/>
                        </a:rPr>
                        <a:t>None</a:t>
                      </a:r>
                      <a:endParaRPr sz="1000" b="0" i="0">
                        <a:latin typeface="Arial"/>
                      </a:endParaRPr>
                    </a:p>
                  </a:txBody>
                  <a:tcPr anchor="ctr">
                    <a:solidFill>
                      <a:srgbClr val="DCECFB"/>
                    </a:solidFill>
                  </a:tcPr>
                </a:tc>
                <a:tc>
                  <a:txBody>
                    <a:bodyPr/>
                    <a:lstStyle/>
                    <a:p>
                      <a:r>
                        <a:rPr sz="1000" b="0" i="0">
                          <a:latin typeface="Arial"/>
                        </a:rPr>
                        <a:t>Rank and file members of both parties should be able to agree that there is too much money in politics</a:t>
                      </a:r>
                      <a:endParaRPr sz="1000" b="0" i="0">
                        <a:latin typeface="Arial"/>
                      </a:endParaRPr>
                    </a:p>
                  </a:txBody>
                  <a:tcPr anchor="ctr">
                    <a:solidFill>
                      <a:srgbClr val="DCECFB"/>
                    </a:solidFill>
                  </a:tcPr>
                </a:tc>
                <a:tc>
                  <a:txBody>
                    <a:bodyPr/>
                    <a:lstStyle/>
                    <a:p>
                      <a:r>
                        <a:rPr sz="1000" b="0" i="0">
                          <a:latin typeface="Arial"/>
                        </a:rPr>
                        <a:t>None</a:t>
                      </a:r>
                      <a:endParaRPr sz="1000" b="0" i="0">
                        <a:latin typeface="Arial"/>
                      </a:endParaRPr>
                    </a:p>
                  </a:txBody>
                  <a:tcPr anchor="ctr">
                    <a:solidFill>
                      <a:srgbClr val="DCECFB"/>
                    </a:solidFill>
                  </a:tcPr>
                </a:tc>
              </a:tr>
              <a:tr h="370840">
                <a:tc>
                  <a:txBody>
                    <a:bodyPr/>
                    <a:lstStyle/>
                    <a:p>
                      <a:r>
                        <a:rPr sz="1000" b="0" i="0">
                          <a:latin typeface="Arial"/>
                        </a:rPr>
                        <a:t>They can agree that Trump is diving the country for the majority and that we need to take our country back so we can work on becoming unified again and stop being the butt of all jokes in different countries because they are laughing at us.</a:t>
                      </a:r>
                      <a:endParaRPr sz="1000" b="0" i="0">
                        <a:latin typeface="Arial"/>
                      </a:endParaRPr>
                    </a:p>
                  </a:txBody>
                  <a:tcPr anchor="ctr">
                    <a:solidFill>
                      <a:srgbClr val="DCECFB"/>
                    </a:solidFill>
                  </a:tcPr>
                </a:tc>
                <a:tc>
                  <a:txBody>
                    <a:bodyPr/>
                    <a:lstStyle/>
                    <a:p>
                      <a:r>
                        <a:rPr sz="1000" b="0" i="0">
                          <a:latin typeface="Arial"/>
                        </a:rPr>
                        <a:t>Thanks for the extra time - id like to be able to listen more closely to the debate which will help me provide more substantive answers.</a:t>
                      </a:r>
                      <a:endParaRPr sz="1000" b="0" i="0">
                        <a:latin typeface="Arial"/>
                      </a:endParaRPr>
                    </a:p>
                  </a:txBody>
                  <a:tcPr anchor="ctr">
                    <a:solidFill>
                      <a:srgbClr val="DCECFB"/>
                    </a:solidFill>
                  </a:tcPr>
                </a:tc>
                <a:tc>
                  <a:txBody>
                    <a:bodyPr/>
                    <a:lstStyle/>
                    <a:p>
                      <a:r>
                        <a:rPr sz="1000" b="0" i="0">
                          <a:latin typeface="Arial"/>
                        </a:rPr>
                        <a:t>A respect for public service</a:t>
                      </a:r>
                      <a:endParaRPr sz="1000" b="0" i="0">
                        <a:latin typeface="Arial"/>
                      </a:endParaRPr>
                    </a:p>
                  </a:txBody>
                  <a:tcPr anchor="ctr">
                    <a:solidFill>
                      <a:srgbClr val="DCECFB"/>
                    </a:solidFill>
                  </a:tcPr>
                </a:tc>
              </a:tr>
              <a:tr h="370840">
                <a:tc>
                  <a:txBody>
                    <a:bodyPr/>
                    <a:lstStyle/>
                    <a:p>
                      <a:r>
                        <a:rPr sz="1000" b="0" i="0">
                          <a:latin typeface="Arial"/>
                        </a:rPr>
                        <a:t>Rank and file members of both parties should be able to agree that there is too much money in politics</a:t>
                      </a:r>
                      <a:endParaRPr sz="1000" b="0" i="0">
                        <a:latin typeface="Arial"/>
                      </a:endParaRPr>
                    </a:p>
                  </a:txBody>
                  <a:tcPr anchor="ctr">
                    <a:solidFill>
                      <a:srgbClr val="DCECFB"/>
                    </a:solidFill>
                  </a:tcPr>
                </a:tc>
                <a:tc>
                  <a:txBody>
                    <a:bodyPr/>
                    <a:lstStyle/>
                    <a:p>
                      <a:r>
                        <a:rPr sz="1000" b="0" i="0">
                          <a:latin typeface="Arial"/>
                        </a:rPr>
                        <a:t>Nothing. Republicans don't get it.</a:t>
                      </a:r>
                      <a:endParaRPr sz="1000" b="0" i="0">
                        <a:latin typeface="Arial"/>
                      </a:endParaRPr>
                    </a:p>
                  </a:txBody>
                  <a:tcPr anchor="ctr">
                    <a:solidFill>
                      <a:srgbClr val="DCECFB"/>
                    </a:solidFill>
                  </a:tcPr>
                </a:tc>
                <a:tc>
                  <a:txBody>
                    <a:bodyPr/>
                    <a:lstStyle/>
                    <a:p>
                      <a:r>
                        <a:rPr sz="1000" b="0" i="0">
                          <a:latin typeface="Arial"/>
                        </a:rPr>
                        <a:t>They are divided</a:t>
                      </a:r>
                      <a:endParaRPr sz="1000" b="0" i="0">
                        <a:latin typeface="Arial"/>
                      </a:endParaRPr>
                    </a:p>
                  </a:txBody>
                  <a:tcPr anchor="ctr">
                    <a:solidFill>
                      <a:srgbClr val="DCECFB"/>
                    </a:solidFill>
                  </a:tcPr>
                </a:tc>
              </a:tr>
              <a:tr h="370840">
                <a:tc>
                  <a:txBody>
                    <a:bodyPr/>
                    <a:lstStyle/>
                    <a:p>
                      <a:r>
                        <a:rPr sz="1000" b="0" i="0">
                          <a:latin typeface="Arial"/>
                        </a:rPr>
                        <a:t>very little if anything at all</a:t>
                      </a:r>
                      <a:endParaRPr sz="1000" b="0" i="0">
                        <a:latin typeface="Arial"/>
                      </a:endParaRPr>
                    </a:p>
                  </a:txBody>
                  <a:tcPr anchor="ctr">
                    <a:solidFill>
                      <a:srgbClr val="DCECFB"/>
                    </a:solidFill>
                  </a:tcPr>
                </a:tc>
                <a:tc>
                  <a:txBody>
                    <a:bodyPr/>
                    <a:lstStyle/>
                    <a:p>
                      <a:r>
                        <a:rPr sz="1000" b="0" i="0">
                          <a:latin typeface="Arial"/>
                        </a:rPr>
                        <a:t>very little if anything at all</a:t>
                      </a:r>
                      <a:endParaRPr sz="1000" b="0" i="0">
                        <a:latin typeface="Arial"/>
                      </a:endParaRPr>
                    </a:p>
                  </a:txBody>
                  <a:tcPr anchor="ctr">
                    <a:solidFill>
                      <a:srgbClr val="DCECFB"/>
                    </a:solidFill>
                  </a:tcPr>
                </a:tc>
                <a:tc>
                  <a:txBody>
                    <a:bodyPr/>
                    <a:lstStyle/>
                    <a:p>
                      <a:r>
                        <a:rPr sz="1000" b="0" i="0">
                          <a:latin typeface="Arial"/>
                        </a:rPr>
                        <a:t>Infrastructure</a:t>
                      </a:r>
                      <a:endParaRPr sz="1000" b="0" i="0">
                        <a:latin typeface="Arial"/>
                      </a:endParaRPr>
                    </a:p>
                  </a:txBody>
                  <a:tcPr anchor="ctr">
                    <a:solidFill>
                      <a:srgbClr val="DCECFB"/>
                    </a:solidFill>
                  </a:tcPr>
                </a:tc>
              </a:tr>
              <a:tr h="370840">
                <a:tc>
                  <a:txBody>
                    <a:bodyPr/>
                    <a:lstStyle/>
                    <a:p>
                      <a:r>
                        <a:rPr sz="1000" b="0" i="0">
                          <a:latin typeface="Arial"/>
                        </a:rPr>
                        <a:t>Infrastructure</a:t>
                      </a:r>
                      <a:endParaRPr sz="1000" b="0" i="0">
                        <a:latin typeface="Arial"/>
                      </a:endParaRPr>
                    </a:p>
                  </a:txBody>
                  <a:tcPr anchor="ctr">
                    <a:solidFill>
                      <a:srgbClr val="DCECFB"/>
                    </a:solidFill>
                  </a:tcPr>
                </a:tc>
                <a:tc>
                  <a:txBody>
                    <a:bodyPr/>
                    <a:lstStyle/>
                    <a:p>
                      <a:r>
                        <a:rPr sz="1000" b="0" i="0">
                          <a:latin typeface="Arial"/>
                        </a:rPr>
                        <a:t>We need to agree on Healthcare, Education Reform and Overhaul and Tax Equality</a:t>
                      </a:r>
                      <a:endParaRPr sz="1000" b="0" i="0">
                        <a:latin typeface="Arial"/>
                      </a:endParaRPr>
                    </a:p>
                  </a:txBody>
                  <a:tcPr anchor="ctr">
                    <a:solidFill>
                      <a:srgbClr val="DCECFB"/>
                    </a:solidFill>
                  </a:tcPr>
                </a:tc>
                <a:tc>
                  <a:txBody>
                    <a:bodyPr/>
                    <a:lstStyle/>
                    <a:p>
                      <a:r>
                        <a:rPr sz="1000" b="0" i="0">
                          <a:latin typeface="Arial"/>
                        </a:rPr>
                        <a:t>I think that we can agree on end goals like "we want what is best for the country" or "we want our kids to be safe." But where we differ is that those words mean and how to get there.</a:t>
                      </a:r>
                      <a:endParaRPr sz="1000" b="0" i="0">
                        <a:latin typeface="Arial"/>
                      </a:endParaRPr>
                    </a:p>
                  </a:txBody>
                  <a:tcPr anchor="ctr">
                    <a:solidFill>
                      <a:srgbClr val="DCECFB"/>
                    </a:solidFill>
                  </a:tcPr>
                </a:tc>
              </a:tr>
              <a:tr h="370840">
                <a:tc>
                  <a:txBody>
                    <a:bodyPr/>
                    <a:lstStyle/>
                    <a:p>
                      <a:r>
                        <a:rPr sz="1000" b="0" i="0">
                          <a:latin typeface="Arial"/>
                        </a:rPr>
                        <a:t>Trump has got to go.</a:t>
                      </a:r>
                      <a:endParaRPr sz="1000" b="0" i="0">
                        <a:latin typeface="Arial"/>
                      </a:endParaRPr>
                    </a:p>
                  </a:txBody>
                  <a:tcPr anchor="ctr">
                    <a:solidFill>
                      <a:srgbClr val="DCECFB"/>
                    </a:solidFill>
                  </a:tcPr>
                </a:tc>
                <a:tc>
                  <a:txBody>
                    <a:bodyPr/>
                    <a:lstStyle/>
                    <a:p>
                      <a:r>
                        <a:rPr sz="1000" b="0" i="0">
                          <a:latin typeface="Arial"/>
                        </a:rPr>
                        <a:t>We need to have a better gun control</a:t>
                      </a:r>
                      <a:endParaRPr sz="1000" b="0" i="0">
                        <a:latin typeface="Arial"/>
                      </a:endParaRPr>
                    </a:p>
                  </a:txBody>
                  <a:tcPr anchor="ctr">
                    <a:solidFill>
                      <a:srgbClr val="DCECFB"/>
                    </a:solidFill>
                  </a:tcPr>
                </a:tc>
                <a:tc>
                  <a:txBody>
                    <a:bodyPr/>
                    <a:lstStyle/>
                    <a:p>
                      <a:r>
                        <a:rPr sz="1000" b="0" i="0">
                          <a:latin typeface="Arial"/>
                        </a:rPr>
                        <a:t>medicare for all.</a:t>
                      </a:r>
                      <a:endParaRPr sz="1000" b="0" i="0">
                        <a:latin typeface="Arial"/>
                      </a:endParaRPr>
                    </a:p>
                  </a:txBody>
                  <a:tcPr anchor="ctr">
                    <a:solidFill>
                      <a:srgbClr val="DCECFB"/>
                    </a:solidFill>
                  </a:tcPr>
                </a:tc>
              </a:tr>
              <a:tr h="370840">
                <a:tc>
                  <a:txBody>
                    <a:bodyPr/>
                    <a:lstStyle/>
                    <a:p>
                      <a:r>
                        <a:rPr sz="1000" b="0" i="0">
                          <a:latin typeface="Arial"/>
                        </a:rPr>
                        <a:t>universal healthcare</a:t>
                      </a:r>
                      <a:endParaRPr sz="1000" b="0" i="0">
                        <a:latin typeface="Arial"/>
                      </a:endParaRPr>
                    </a:p>
                  </a:txBody>
                  <a:tcPr anchor="ctr">
                    <a:solidFill>
                      <a:srgbClr val="DCECFB"/>
                    </a:solidFill>
                  </a:tcPr>
                </a:tc>
                <a:tc>
                  <a:txBody>
                    <a:bodyPr/>
                    <a:lstStyle/>
                    <a:p>
                      <a:r>
                        <a:rPr sz="1000" b="0" i="0">
                          <a:latin typeface="Arial"/>
                        </a:rPr>
                        <a:t>Trump has got to go.</a:t>
                      </a:r>
                      <a:endParaRPr sz="1000" b="0" i="0">
                        <a:latin typeface="Arial"/>
                      </a:endParaRPr>
                    </a:p>
                  </a:txBody>
                  <a:tcPr anchor="ctr">
                    <a:solidFill>
                      <a:srgbClr val="DCECFB"/>
                    </a:solidFill>
                  </a:tcPr>
                </a:tc>
                <a:tc>
                  <a:txBody>
                    <a:bodyPr/>
                    <a:lstStyle/>
                    <a:p>
                      <a:r>
                        <a:rPr sz="1000" b="0" i="0">
                          <a:latin typeface="Arial"/>
                        </a:rPr>
                        <a:t>Gun violence</a:t>
                      </a:r>
                      <a:endParaRPr sz="1000" b="0" i="0">
                        <a:latin typeface="Arial"/>
                      </a:endParaRPr>
                    </a:p>
                  </a:txBody>
                  <a:tcPr anchor="ctr">
                    <a:solidFill>
                      <a:srgbClr val="DCECFB"/>
                    </a:solidFill>
                  </a:tcPr>
                </a:tc>
              </a:tr>
              <a:tr h="370840">
                <a:tc>
                  <a:txBody>
                    <a:bodyPr/>
                    <a:lstStyle/>
                    <a:p>
                      <a:r>
                        <a:rPr sz="1000" b="0" i="0">
                          <a:latin typeface="Arial"/>
                        </a:rPr>
                        <a:t>Gun violence</a:t>
                      </a:r>
                      <a:endParaRPr sz="1000" b="0" i="0">
                        <a:latin typeface="Arial"/>
                      </a:endParaRPr>
                    </a:p>
                  </a:txBody>
                  <a:tcPr anchor="ctr">
                    <a:solidFill>
                      <a:srgbClr val="DCECFB"/>
                    </a:solidFill>
                  </a:tcPr>
                </a:tc>
                <a:tc>
                  <a:txBody>
                    <a:bodyPr/>
                    <a:lstStyle/>
                    <a:p>
                      <a:r>
                        <a:rPr sz="1000" b="0" i="0">
                          <a:latin typeface="Arial"/>
                        </a:rPr>
                        <a:t>universal healthcare</a:t>
                      </a:r>
                      <a:endParaRPr sz="1000" b="0" i="0">
                        <a:latin typeface="Arial"/>
                      </a:endParaRPr>
                    </a:p>
                  </a:txBody>
                  <a:tcPr anchor="ctr">
                    <a:solidFill>
                      <a:srgbClr val="DCECFB"/>
                    </a:solidFill>
                  </a:tcPr>
                </a:tc>
                <a:tc>
                  <a:txBody>
                    <a:bodyPr/>
                    <a:lstStyle/>
                    <a:p>
                      <a:r>
                        <a:rPr sz="1000" b="0" i="0">
                          <a:latin typeface="Arial"/>
                        </a:rPr>
                        <a:t>gun control, taxes, education</a:t>
                      </a:r>
                      <a:endParaRPr sz="1000" b="0" i="0">
                        <a:latin typeface="Arial"/>
                      </a:endParaRPr>
                    </a:p>
                  </a:txBody>
                  <a:tcPr anchor="ctr">
                    <a:solidFill>
                      <a:srgbClr val="DCECFB"/>
                    </a:solidFill>
                  </a:tcPr>
                </a:tc>
              </a:tr>
            </a:tbl>
          </a:graphicData>
        </a:graphic>
      </p:graphicFrame>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Which of the candidates has the most at stake tonight?</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(n=92)</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(n=48)</a:t>
                      </a:r>
                      <a:endParaRPr sz="1000" b="1" i="0">
                        <a:latin typeface="Arial"/>
                      </a:endParaRPr>
                    </a:p>
                  </a:txBody>
                  <a:tcPr anchor="ctr"/>
                </a:tc>
              </a:tr>
              <a:tr h="370840">
                <a:tc>
                  <a:txBody>
                    <a:bodyPr/>
                    <a:lstStyle/>
                    <a:p>
                      <a:r>
                        <a:rPr sz="1000" b="0" i="0">
                          <a:latin typeface="Arial"/>
                        </a:rPr>
                        <a:t>Joe Biden</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r>
              <a:tr h="370840">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r>
              <a:tr h="370840">
                <a:tc>
                  <a:txBody>
                    <a:bodyPr/>
                    <a:lstStyle/>
                    <a:p>
                      <a:r>
                        <a:rPr sz="1000" b="0" i="0">
                          <a:latin typeface="Arial"/>
                        </a:rPr>
                        <a:t>Biden</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kamala harris</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r>
              <a:tr h="370840">
                <a:tc>
                  <a:txBody>
                    <a:bodyPr/>
                    <a:lstStyle/>
                    <a:p>
                      <a:r>
                        <a:rPr sz="1000" b="0" i="0">
                          <a:latin typeface="Arial"/>
                        </a:rPr>
                        <a:t>Mayor Pete he needs to keep his momentum up</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Pete</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r>
              <a:tr h="370840">
                <a:tc>
                  <a:txBody>
                    <a:bodyPr/>
                    <a:lstStyle/>
                    <a:p>
                      <a:r>
                        <a:rPr sz="1000" b="0" i="0">
                          <a:latin typeface="Arial"/>
                        </a:rPr>
                        <a:t>The bottom 4</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r h="370840">
                <a:tc>
                  <a:txBody>
                    <a:bodyPr/>
                    <a:lstStyle/>
                    <a:p>
                      <a:r>
                        <a:rPr sz="1000" b="0" i="0">
                          <a:latin typeface="Arial"/>
                        </a:rPr>
                        <a:t>Not sure yet.</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r>
              <a:tr h="370840">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28%</a:t>
                      </a:r>
                      <a:endParaRPr sz="1000" b="0" i="0">
                        <a:latin typeface="Arial"/>
                      </a:endParaRPr>
                    </a:p>
                  </a:txBody>
                  <a:tcPr anchor="ctr">
                    <a:solidFill>
                      <a:srgbClr val="DCECFB"/>
                    </a:solidFill>
                  </a:tcPr>
                </a:tc>
                <a:tc>
                  <a:txBody>
                    <a:bodyPr/>
                    <a:lstStyle/>
                    <a:p>
                      <a:r>
                        <a:rPr sz="1000" b="0" i="0">
                          <a:latin typeface="Arial"/>
                        </a:rPr>
                        <a:t>27%</a:t>
                      </a:r>
                      <a:endParaRPr sz="1000" b="0" i="0">
                        <a:latin typeface="Arial"/>
                      </a:endParaRPr>
                    </a:p>
                  </a:txBody>
                  <a:tcPr anchor="ctr">
                    <a:solidFill>
                      <a:srgbClr val="DCECFB"/>
                    </a:solidFill>
                  </a:tcPr>
                </a:tc>
                <a:tc>
                  <a:txBody>
                    <a:bodyPr/>
                    <a:lstStyle/>
                    <a:p>
                      <a:r>
                        <a:rPr sz="1000" b="0" i="0">
                          <a:latin typeface="Arial"/>
                        </a:rPr>
                        <a:t>26%</a:t>
                      </a:r>
                      <a:endParaRPr sz="1000" b="0" i="0">
                        <a:latin typeface="Arial"/>
                      </a:endParaRPr>
                    </a:p>
                  </a:txBody>
                  <a:tcPr anchor="ctr">
                    <a:solidFill>
                      <a:srgbClr val="DCECFB"/>
                    </a:solidFill>
                  </a:tcPr>
                </a:tc>
              </a:tr>
            </a:tbl>
          </a:graphicData>
        </a:graphic>
      </p:graphicFrame>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Which of the candidates has the most at stake tonight?</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(n=92)</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(n=48)</a:t>
                      </a:r>
                      <a:endParaRPr sz="1000" b="1" i="0">
                        <a:latin typeface="Arial"/>
                      </a:endParaRPr>
                    </a:p>
                  </a:txBody>
                  <a:tcPr anchor="ctr"/>
                </a:tc>
              </a:tr>
              <a:tr h="370840">
                <a:tc>
                  <a:txBody>
                    <a:bodyPr/>
                    <a:lstStyle/>
                    <a:p>
                      <a:r>
                        <a:rPr sz="1000" b="0" i="0">
                          <a:latin typeface="Arial"/>
                        </a:rPr>
                        <a:t>Joe Biden</a:t>
                      </a:r>
                      <a:endParaRPr sz="1000" b="0" i="0">
                        <a:latin typeface="Arial"/>
                      </a:endParaRPr>
                    </a:p>
                  </a:txBody>
                  <a:tcPr anchor="ctr">
                    <a:solidFill>
                      <a:srgbClr val="DCECFB"/>
                    </a:solidFill>
                  </a:tcPr>
                </a:tc>
                <a:tc>
                  <a:txBody>
                    <a:bodyPr/>
                    <a:lstStyle/>
                    <a:p>
                      <a:r>
                        <a:rPr sz="1000" b="0" i="0">
                          <a:latin typeface="Arial"/>
                        </a:rPr>
                        <a:t>kamala and biden. if the don't perform well, they will have to bow out</a:t>
                      </a:r>
                      <a:endParaRPr sz="1000" b="0" i="0">
                        <a:latin typeface="Arial"/>
                      </a:endParaRPr>
                    </a:p>
                  </a:txBody>
                  <a:tcPr anchor="ctr">
                    <a:solidFill>
                      <a:srgbClr val="DCECFB"/>
                    </a:solidFill>
                  </a:tcPr>
                </a:tc>
                <a:tc>
                  <a:txBody>
                    <a:bodyPr/>
                    <a:lstStyle/>
                    <a:p>
                      <a:r>
                        <a:rPr sz="1000" b="0" i="0">
                          <a:latin typeface="Arial"/>
                        </a:rPr>
                        <a:t>I think Warren and Biden, as they're the top two contenders in my mind. They need this to make or break their chance at candidacy.</a:t>
                      </a:r>
                      <a:endParaRPr sz="1000" b="0" i="0">
                        <a:latin typeface="Arial"/>
                      </a:endParaRPr>
                    </a:p>
                  </a:txBody>
                  <a:tcPr anchor="ctr">
                    <a:solidFill>
                      <a:srgbClr val="DCECFB"/>
                    </a:solidFill>
                  </a:tcPr>
                </a:tc>
              </a:tr>
              <a:tr h="370840">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Joe Biden</a:t>
                      </a:r>
                      <a:endParaRPr sz="1000" b="0" i="0">
                        <a:latin typeface="Arial"/>
                      </a:endParaRPr>
                    </a:p>
                  </a:txBody>
                  <a:tcPr anchor="ctr">
                    <a:solidFill>
                      <a:srgbClr val="DCECFB"/>
                    </a:solidFill>
                  </a:tcPr>
                </a:tc>
                <a:tc>
                  <a:txBody>
                    <a:bodyPr/>
                    <a:lstStyle/>
                    <a:p>
                      <a:r>
                        <a:rPr sz="1000" b="0" i="0">
                          <a:latin typeface="Arial"/>
                        </a:rPr>
                        <a:t>Kamala Harris and Cory Booker should be polling ahead of where they are. This debate may be their last chance to attract the attention of the Dem electorate</a:t>
                      </a:r>
                      <a:endParaRPr sz="1000" b="0" i="0">
                        <a:latin typeface="Arial"/>
                      </a:endParaRPr>
                    </a:p>
                  </a:txBody>
                  <a:tcPr anchor="ctr">
                    <a:solidFill>
                      <a:srgbClr val="DCECFB"/>
                    </a:solidFill>
                  </a:tcPr>
                </a:tc>
              </a:tr>
              <a:tr h="370840">
                <a:tc>
                  <a:txBody>
                    <a:bodyPr/>
                    <a:lstStyle/>
                    <a:p>
                      <a:r>
                        <a:rPr sz="1000" b="0" i="0">
                          <a:latin typeface="Arial"/>
                        </a:rPr>
                        <a:t>Biden</a:t>
                      </a:r>
                      <a:endParaRPr sz="1000" b="0" i="0">
                        <a:latin typeface="Arial"/>
                      </a:endParaRPr>
                    </a:p>
                  </a:txBody>
                  <a:tcPr anchor="ctr">
                    <a:solidFill>
                      <a:srgbClr val="DCECFB"/>
                    </a:solidFill>
                  </a:tcPr>
                </a:tc>
                <a:tc>
                  <a:txBody>
                    <a:bodyPr/>
                    <a:lstStyle/>
                    <a:p>
                      <a:r>
                        <a:rPr sz="1000" b="0" i="0">
                          <a:latin typeface="Arial"/>
                        </a:rPr>
                        <a:t>Kamala</a:t>
                      </a:r>
                      <a:endParaRPr sz="1000" b="0" i="0">
                        <a:latin typeface="Arial"/>
                      </a:endParaRPr>
                    </a:p>
                  </a:txBody>
                  <a:tcPr anchor="ctr">
                    <a:solidFill>
                      <a:srgbClr val="DCECFB"/>
                    </a:solidFill>
                  </a:tcPr>
                </a:tc>
                <a:tc>
                  <a:txBody>
                    <a:bodyPr/>
                    <a:lstStyle/>
                    <a:p>
                      <a:r>
                        <a:rPr sz="1000" b="0" i="0">
                          <a:latin typeface="Arial"/>
                        </a:rPr>
                        <a:t>Bernie Sanders</a:t>
                      </a:r>
                      <a:endParaRPr sz="1000" b="0" i="0">
                        <a:latin typeface="Arial"/>
                      </a:endParaRPr>
                    </a:p>
                  </a:txBody>
                  <a:tcPr anchor="ctr">
                    <a:solidFill>
                      <a:srgbClr val="DCECFB"/>
                    </a:solidFill>
                  </a:tcPr>
                </a:tc>
              </a:tr>
              <a:tr h="370840">
                <a:tc>
                  <a:txBody>
                    <a:bodyPr/>
                    <a:lstStyle/>
                    <a:p>
                      <a:r>
                        <a:rPr sz="1000" b="0" i="0">
                          <a:latin typeface="Arial"/>
                        </a:rPr>
                        <a:t>kamala harris</a:t>
                      </a:r>
                      <a:endParaRPr sz="1000" b="0" i="0">
                        <a:latin typeface="Arial"/>
                      </a:endParaRPr>
                    </a:p>
                  </a:txBody>
                  <a:tcPr anchor="ctr">
                    <a:solidFill>
                      <a:srgbClr val="DCECFB"/>
                    </a:solidFill>
                  </a:tcPr>
                </a:tc>
                <a:tc>
                  <a:txBody>
                    <a:bodyPr/>
                    <a:lstStyle/>
                    <a:p>
                      <a:r>
                        <a:rPr sz="1000" b="0" i="0">
                          <a:latin typeface="Arial"/>
                        </a:rPr>
                        <a:t>Joe Biden, he will be relegated to the scrap heap if he can't generate a bit of excitement!</a:t>
                      </a:r>
                      <a:endParaRPr sz="1000" b="0" i="0">
                        <a:latin typeface="Arial"/>
                      </a:endParaRPr>
                    </a:p>
                  </a:txBody>
                  <a:tcPr anchor="ctr">
                    <a:solidFill>
                      <a:srgbClr val="DCECFB"/>
                    </a:solidFill>
                  </a:tcPr>
                </a:tc>
                <a:tc>
                  <a:txBody>
                    <a:bodyPr/>
                    <a:lstStyle/>
                    <a:p>
                      <a:r>
                        <a:rPr sz="1000" b="0" i="0">
                          <a:latin typeface="Arial"/>
                        </a:rPr>
                        <a:t>Biden</a:t>
                      </a:r>
                      <a:endParaRPr sz="1000" b="0" i="0">
                        <a:latin typeface="Arial"/>
                      </a:endParaRPr>
                    </a:p>
                  </a:txBody>
                  <a:tcPr anchor="ctr">
                    <a:solidFill>
                      <a:srgbClr val="DCECFB"/>
                    </a:solidFill>
                  </a:tcPr>
                </a:tc>
              </a:tr>
              <a:tr h="370840">
                <a:tc>
                  <a:txBody>
                    <a:bodyPr/>
                    <a:lstStyle/>
                    <a:p>
                      <a:r>
                        <a:rPr sz="1000" b="0" i="0">
                          <a:latin typeface="Arial"/>
                        </a:rPr>
                        <a:t>Mayor Pete he needs to keep his momentum up</a:t>
                      </a:r>
                      <a:endParaRPr sz="1000" b="0" i="0">
                        <a:latin typeface="Arial"/>
                      </a:endParaRPr>
                    </a:p>
                  </a:txBody>
                  <a:tcPr anchor="ctr">
                    <a:solidFill>
                      <a:srgbClr val="DCECFB"/>
                    </a:solidFill>
                  </a:tcPr>
                </a:tc>
                <a:tc>
                  <a:txBody>
                    <a:bodyPr/>
                    <a:lstStyle/>
                    <a:p>
                      <a:r>
                        <a:rPr sz="1000" b="0" i="0">
                          <a:latin typeface="Arial"/>
                        </a:rPr>
                        <a:t>Buttiege, He could make a big push if he does well again</a:t>
                      </a:r>
                      <a:endParaRPr sz="1000" b="0" i="0">
                        <a:latin typeface="Arial"/>
                      </a:endParaRPr>
                    </a:p>
                  </a:txBody>
                  <a:tcPr anchor="ctr">
                    <a:solidFill>
                      <a:srgbClr val="DCECFB"/>
                    </a:solidFill>
                  </a:tcPr>
                </a:tc>
                <a:tc>
                  <a:txBody>
                    <a:bodyPr/>
                    <a:lstStyle/>
                    <a:p>
                      <a:r>
                        <a:rPr sz="1000" b="0" i="0">
                          <a:latin typeface="Arial"/>
                        </a:rPr>
                        <a:t>Probably Gabbard based on the rhetoric I'm hearing right now!</a:t>
                      </a:r>
                      <a:endParaRPr sz="1000" b="0" i="0">
                        <a:latin typeface="Arial"/>
                      </a:endParaRPr>
                    </a:p>
                  </a:txBody>
                  <a:tcPr anchor="ctr">
                    <a:solidFill>
                      <a:srgbClr val="DCECFB"/>
                    </a:solidFill>
                  </a:tcPr>
                </a:tc>
              </a:tr>
              <a:tr h="370840">
                <a:tc>
                  <a:txBody>
                    <a:bodyPr/>
                    <a:lstStyle/>
                    <a:p>
                      <a:r>
                        <a:rPr sz="1000" b="0" i="0">
                          <a:latin typeface="Arial"/>
                        </a:rPr>
                        <a:t>Pete</a:t>
                      </a:r>
                      <a:endParaRPr sz="1000" b="0" i="0">
                        <a:latin typeface="Arial"/>
                      </a:endParaRPr>
                    </a:p>
                  </a:txBody>
                  <a:tcPr anchor="ctr">
                    <a:solidFill>
                      <a:srgbClr val="DCECFB"/>
                    </a:solidFill>
                  </a:tcPr>
                </a:tc>
                <a:tc>
                  <a:txBody>
                    <a:bodyPr/>
                    <a:lstStyle/>
                    <a:p>
                      <a:r>
                        <a:rPr sz="1000" b="0" i="0">
                          <a:latin typeface="Arial"/>
                        </a:rPr>
                        <a:t>Warren</a:t>
                      </a:r>
                      <a:endParaRPr sz="1000" b="0" i="0">
                        <a:latin typeface="Arial"/>
                      </a:endParaRPr>
                    </a:p>
                  </a:txBody>
                  <a:tcPr anchor="ctr">
                    <a:solidFill>
                      <a:srgbClr val="DCECFB"/>
                    </a:solidFill>
                  </a:tcPr>
                </a:tc>
                <a:tc>
                  <a:txBody>
                    <a:bodyPr/>
                    <a:lstStyle/>
                    <a:p>
                      <a:r>
                        <a:rPr sz="1000" b="0" i="0">
                          <a:latin typeface="Arial"/>
                        </a:rPr>
                        <a:t>all of them</a:t>
                      </a:r>
                      <a:endParaRPr sz="1000" b="0" i="0">
                        <a:latin typeface="Arial"/>
                      </a:endParaRPr>
                    </a:p>
                  </a:txBody>
                  <a:tcPr anchor="ctr">
                    <a:solidFill>
                      <a:srgbClr val="DCECFB"/>
                    </a:solidFill>
                  </a:tcPr>
                </a:tc>
              </a:tr>
              <a:tr h="370840">
                <a:tc>
                  <a:txBody>
                    <a:bodyPr/>
                    <a:lstStyle/>
                    <a:p>
                      <a:r>
                        <a:rPr sz="1000" b="0" i="0">
                          <a:latin typeface="Arial"/>
                        </a:rPr>
                        <a:t>The bottom 4</a:t>
                      </a:r>
                      <a:endParaRPr sz="1000" b="0" i="0">
                        <a:latin typeface="Arial"/>
                      </a:endParaRPr>
                    </a:p>
                  </a:txBody>
                  <a:tcPr anchor="ctr">
                    <a:solidFill>
                      <a:srgbClr val="DCECFB"/>
                    </a:solidFill>
                  </a:tcPr>
                </a:tc>
                <a:tc>
                  <a:txBody>
                    <a:bodyPr/>
                    <a:lstStyle/>
                    <a:p>
                      <a:r>
                        <a:rPr sz="1000" b="0" i="0">
                          <a:latin typeface="Arial"/>
                        </a:rPr>
                        <a:t>Andrew Yang</a:t>
                      </a:r>
                      <a:endParaRPr sz="1000" b="0" i="0">
                        <a:latin typeface="Arial"/>
                      </a:endParaRPr>
                    </a:p>
                  </a:txBody>
                  <a:tcPr anchor="ctr">
                    <a:solidFill>
                      <a:srgbClr val="DCECFB"/>
                    </a:solidFill>
                  </a:tcPr>
                </a:tc>
                <a:tc>
                  <a:txBody>
                    <a:bodyPr/>
                    <a:lstStyle/>
                    <a:p>
                      <a:r>
                        <a:rPr sz="1000" b="0" i="0">
                          <a:latin typeface="Arial"/>
                        </a:rPr>
                        <a:t>Harris</a:t>
                      </a:r>
                      <a:endParaRPr sz="1000" b="0" i="0">
                        <a:latin typeface="Arial"/>
                      </a:endParaRPr>
                    </a:p>
                  </a:txBody>
                  <a:tcPr anchor="ctr">
                    <a:solidFill>
                      <a:srgbClr val="DCECFB"/>
                    </a:solidFill>
                  </a:tcPr>
                </a:tc>
              </a:tr>
              <a:tr h="370840">
                <a:tc>
                  <a:txBody>
                    <a:bodyPr/>
                    <a:lstStyle/>
                    <a:p>
                      <a:r>
                        <a:rPr sz="1000" b="0" i="0">
                          <a:latin typeface="Arial"/>
                        </a:rPr>
                        <a:t>Not sure yet.</a:t>
                      </a:r>
                      <a:endParaRPr sz="1000" b="0" i="0">
                        <a:latin typeface="Arial"/>
                      </a:endParaRPr>
                    </a:p>
                  </a:txBody>
                  <a:tcPr anchor="ctr">
                    <a:solidFill>
                      <a:srgbClr val="DCECFB"/>
                    </a:solidFill>
                  </a:tcPr>
                </a:tc>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Probably Booker, because he's got to raise more money to raise his profile.</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Pete</a:t>
                      </a:r>
                      <a:endParaRPr sz="1000" b="0" i="0">
                        <a:latin typeface="Arial"/>
                      </a:endParaRPr>
                    </a:p>
                  </a:txBody>
                  <a:tcPr anchor="ctr">
                    <a:solidFill>
                      <a:srgbClr val="DCECFB"/>
                    </a:solidFill>
                  </a:tcPr>
                </a:tc>
              </a:tr>
              <a:tr h="370840">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klobochar</a:t>
                      </a:r>
                      <a:endParaRPr sz="1000" b="0" i="0">
                        <a:latin typeface="Arial"/>
                      </a:endParaRPr>
                    </a:p>
                  </a:txBody>
                  <a:tcPr anchor="ctr">
                    <a:solidFill>
                      <a:srgbClr val="DCECFB"/>
                    </a:solidFill>
                  </a:tcPr>
                </a:tc>
                <a:tc>
                  <a:txBody>
                    <a:bodyPr/>
                    <a:lstStyle/>
                    <a:p>
                      <a:r>
                        <a:rPr sz="1000" b="0" i="0">
                          <a:latin typeface="Arial"/>
                        </a:rPr>
                        <a:t>Not sure yet.</a:t>
                      </a:r>
                      <a:endParaRPr sz="1000" b="0" i="0">
                        <a:latin typeface="Arial"/>
                      </a:endParaRPr>
                    </a:p>
                  </a:txBody>
                  <a:tcPr anchor="ctr">
                    <a:solidFill>
                      <a:srgbClr val="DCECFB"/>
                    </a:solidFill>
                  </a:tcPr>
                </a:tc>
              </a:tr>
            </a:tbl>
          </a:graphicData>
        </a:graphic>
      </p:graphicFrame>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party are you affiliated with?</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tc>
                <a:tc>
                  <a:txBody>
                    <a:bodyPr/>
                    <a:lstStyle/>
                    <a:p>
                      <a:r>
                        <a:rPr sz="1000" b="1" i="0">
                          <a:latin typeface="Arial"/>
                        </a:rPr>
                        <a:t>All (n=79)</a:t>
                      </a:r>
                      <a:endParaRPr sz="1000" b="1" i="0">
                        <a:latin typeface="Arial"/>
                      </a:endParaRPr>
                    </a:p>
                  </a:txBody>
                  <a:tcPr anchor="ctr"/>
                </a:tc>
                <a:tc>
                  <a:txBody>
                    <a:bodyPr/>
                    <a:lstStyle/>
                    <a:p>
                      <a:r>
                        <a:rPr sz="1000" b="1" i="0">
                          <a:latin typeface="Arial"/>
                        </a:rPr>
                        <a:t>Male  (n=38)</a:t>
                      </a:r>
                      <a:endParaRPr sz="1000" b="1" i="0">
                        <a:latin typeface="Arial"/>
                      </a:endParaRPr>
                    </a:p>
                  </a:txBody>
                  <a:tcPr anchor="ctr"/>
                </a:tc>
                <a:tc>
                  <a:txBody>
                    <a:bodyPr/>
                    <a:lstStyle/>
                    <a:p>
                      <a:r>
                        <a:rPr sz="1000" b="1" i="0">
                          <a:latin typeface="Arial"/>
                        </a:rPr>
                        <a:t>Female (n=39)</a:t>
                      </a:r>
                      <a:endParaRPr sz="1000" b="1" i="0">
                        <a:latin typeface="Arial"/>
                      </a:endParaRPr>
                    </a:p>
                  </a:txBody>
                  <a:tcPr anchor="ctr"/>
                </a:tc>
              </a:tr>
              <a:tr h="370840">
                <a:tc>
                  <a:txBody>
                    <a:bodyPr/>
                    <a:lstStyle/>
                    <a:p>
                      <a:r>
                        <a:rPr sz="1000" b="0" i="0">
                          <a:latin typeface="Arial"/>
                        </a:rPr>
                        <a:t>Democrat</a:t>
                      </a:r>
                      <a:endParaRPr sz="1000" b="0" i="0">
                        <a:latin typeface="Arial"/>
                      </a:endParaRPr>
                    </a:p>
                  </a:txBody>
                  <a:tcPr anchor="ctr">
                    <a:solidFill>
                      <a:srgbClr val="DCECFB"/>
                    </a:solidFill>
                  </a:tcPr>
                </a:tc>
                <a:tc>
                  <a:txBody>
                    <a:bodyPr/>
                    <a:lstStyle/>
                    <a:p>
                      <a:r>
                        <a:rPr sz="1000" b="0" i="0">
                          <a:latin typeface="Arial"/>
                        </a:rPr>
                        <a:t>92%</a:t>
                      </a:r>
                      <a:endParaRPr sz="1000" b="0" i="0">
                        <a:latin typeface="Arial"/>
                      </a:endParaRPr>
                    </a:p>
                  </a:txBody>
                  <a:tcPr anchor="ctr">
                    <a:solidFill>
                      <a:srgbClr val="DCECFB"/>
                    </a:solidFill>
                  </a:tcPr>
                </a:tc>
                <a:tc>
                  <a:txBody>
                    <a:bodyPr/>
                    <a:lstStyle/>
                    <a:p>
                      <a:r>
                        <a:rPr sz="1000" b="0" i="0">
                          <a:latin typeface="Arial"/>
                        </a:rPr>
                        <a:t>89%</a:t>
                      </a:r>
                      <a:endParaRPr sz="1000" b="0" i="0">
                        <a:latin typeface="Arial"/>
                      </a:endParaRPr>
                    </a:p>
                  </a:txBody>
                  <a:tcPr anchor="ctr">
                    <a:solidFill>
                      <a:srgbClr val="DCECFB"/>
                    </a:solidFill>
                  </a:tcPr>
                </a:tc>
                <a:tc>
                  <a:txBody>
                    <a:bodyPr/>
                    <a:lstStyle/>
                    <a:p>
                      <a:r>
                        <a:rPr sz="1000" b="0" i="0">
                          <a:latin typeface="Arial"/>
                        </a:rPr>
                        <a:t>94%</a:t>
                      </a:r>
                      <a:endParaRPr sz="1000" b="0" i="0">
                        <a:latin typeface="Arial"/>
                      </a:endParaRPr>
                    </a:p>
                  </a:txBody>
                  <a:tcPr anchor="ctr">
                    <a:solidFill>
                      <a:srgbClr val="DCECFB"/>
                    </a:solidFill>
                  </a:tcPr>
                </a:tc>
              </a:tr>
              <a:tr h="370840">
                <a:tc>
                  <a:txBody>
                    <a:bodyPr/>
                    <a:lstStyle/>
                    <a:p>
                      <a:r>
                        <a:rPr sz="1000" b="0" i="0">
                          <a:latin typeface="Arial"/>
                        </a:rPr>
                        <a:t>Republican</a:t>
                      </a:r>
                      <a:endParaRPr sz="1000" b="0" i="0">
                        <a:latin typeface="Arial"/>
                      </a:endParaRPr>
                    </a:p>
                  </a:txBody>
                  <a:tcPr anchor="ctr">
                    <a:solidFill>
                      <a:srgbClr val="DCECFB"/>
                    </a:solidFill>
                  </a:tcPr>
                </a:tc>
                <a:tc>
                  <a:txBody>
                    <a:bodyPr/>
                    <a:lstStyle/>
                    <a:p>
                      <a:r>
                        <a:rPr sz="1000" b="0" i="0">
                          <a:latin typeface="Arial"/>
                        </a:rPr>
                        <a:t>1%</a:t>
                      </a:r>
                      <a:endParaRPr sz="1000" b="0" i="0">
                        <a:latin typeface="Arial"/>
                      </a:endParaRPr>
                    </a:p>
                  </a:txBody>
                  <a:tcPr anchor="ctr">
                    <a:solidFill>
                      <a:srgbClr val="DCECFB"/>
                    </a:solidFill>
                  </a:tcPr>
                </a:tc>
                <a:tc>
                  <a:txBody>
                    <a:bodyPr/>
                    <a:lstStyle/>
                    <a:p>
                      <a:r>
                        <a:rPr sz="1000" b="0" i="0">
                          <a:latin typeface="Arial"/>
                        </a:rPr>
                        <a:t>2%</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Independent/None </a:t>
                      </a:r>
                      <a:endParaRPr sz="1000" b="0" i="0">
                        <a:latin typeface="Arial"/>
                      </a:endParaRPr>
                    </a:p>
                  </a:txBody>
                  <a:tcPr anchor="ctr">
                    <a:solidFill>
                      <a:srgbClr val="DCECFB"/>
                    </a:solidFill>
                  </a:tcPr>
                </a:tc>
                <a:tc>
                  <a:txBody>
                    <a:bodyPr/>
                    <a:lstStyle/>
                    <a:p>
                      <a:r>
                        <a:rPr sz="1000" b="0" i="0">
                          <a:latin typeface="Arial"/>
                        </a:rPr>
                        <a:t>6%</a:t>
                      </a:r>
                      <a:endParaRPr sz="1000" b="0" i="0">
                        <a:latin typeface="Arial"/>
                      </a:endParaRPr>
                    </a:p>
                  </a:txBody>
                  <a:tcPr anchor="ctr">
                    <a:solidFill>
                      <a:srgbClr val="DCECFB"/>
                    </a:solidFill>
                  </a:tcPr>
                </a:tc>
                <a:tc>
                  <a:txBody>
                    <a:bodyPr/>
                    <a:lstStyle/>
                    <a:p>
                      <a:r>
                        <a:rPr sz="1000" b="0" i="0">
                          <a:latin typeface="Arial"/>
                        </a:rPr>
                        <a:t>7%</a:t>
                      </a:r>
                      <a:endParaRPr sz="1000" b="0" i="0">
                        <a:latin typeface="Arial"/>
                      </a:endParaRPr>
                    </a:p>
                  </a:txBody>
                  <a:tcPr anchor="ctr">
                    <a:solidFill>
                      <a:srgbClr val="DCECFB"/>
                    </a:solidFill>
                  </a:tcPr>
                </a:tc>
                <a:tc>
                  <a:txBody>
                    <a:bodyPr/>
                    <a:lstStyle/>
                    <a:p>
                      <a:r>
                        <a:rPr sz="1000" b="0" i="0">
                          <a:latin typeface="Arial"/>
                        </a:rPr>
                        <a:t>5%</a:t>
                      </a:r>
                      <a:endParaRPr sz="1000" b="0" i="0">
                        <a:latin typeface="Arial"/>
                      </a:endParaRPr>
                    </a:p>
                  </a:txBody>
                  <a:tcPr anchor="ctr">
                    <a:solidFill>
                      <a:srgbClr val="DCECFB"/>
                    </a:solidFill>
                  </a:tcPr>
                </a:tc>
              </a:tr>
            </a:tbl>
          </a:graphicData>
        </a:graphic>
      </p:graphicFrame>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your ideal president/vp ticket?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(n=88)</a:t>
                      </a:r>
                      <a:endParaRPr sz="1000" b="1" i="0">
                        <a:latin typeface="Arial"/>
                      </a:endParaRPr>
                    </a:p>
                  </a:txBody>
                  <a:tcPr anchor="ctr"/>
                </a:tc>
                <a:tc>
                  <a:txBody>
                    <a:bodyPr/>
                    <a:lstStyle/>
                    <a:p>
                      <a:r>
                        <a:rPr sz="1000" b="1" i="0">
                          <a:latin typeface="Arial"/>
                        </a:rPr>
                        <a:t>Male  (n=39)</a:t>
                      </a:r>
                      <a:endParaRPr sz="1000" b="1" i="0">
                        <a:latin typeface="Arial"/>
                      </a:endParaRPr>
                    </a:p>
                  </a:txBody>
                  <a:tcPr anchor="ctr"/>
                </a:tc>
                <a:tc>
                  <a:txBody>
                    <a:bodyPr/>
                    <a:lstStyle/>
                    <a:p>
                      <a:r>
                        <a:rPr sz="1000" b="1" i="0">
                          <a:latin typeface="Arial"/>
                        </a:rPr>
                        <a:t>Female (n=47)</a:t>
                      </a:r>
                      <a:endParaRPr sz="1000" b="1" i="0">
                        <a:latin typeface="Arial"/>
                      </a:endParaRPr>
                    </a:p>
                  </a:txBody>
                  <a:tcPr anchor="ctr"/>
                </a:tc>
              </a:tr>
              <a:tr h="370840">
                <a:tc>
                  <a:txBody>
                    <a:bodyPr/>
                    <a:lstStyle/>
                    <a:p>
                      <a:r>
                        <a:rPr sz="1000" b="0" i="0">
                          <a:latin typeface="Arial"/>
                        </a:rPr>
                        <a:t>I would want diversity of thought and have a couple of people that take initiative and do not fear going toe to toe with Trump</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r>
              <a:tr h="370840">
                <a:tc>
                  <a:txBody>
                    <a:bodyPr/>
                    <a:lstStyle/>
                    <a:p>
                      <a:r>
                        <a:rPr sz="1000" b="0" i="0">
                          <a:latin typeface="Arial"/>
                        </a:rPr>
                        <a:t>Sanders/Warren</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r>
              <a:tr h="370840">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r>
              <a:tr h="370840">
                <a:tc>
                  <a:txBody>
                    <a:bodyPr/>
                    <a:lstStyle/>
                    <a:p>
                      <a:r>
                        <a:rPr sz="1000" b="0" i="0">
                          <a:latin typeface="Arial"/>
                        </a:rPr>
                        <a:t>buttigieg/warren</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Warren/Booker</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r>
              <a:tr h="370840">
                <a:tc>
                  <a:txBody>
                    <a:bodyPr/>
                    <a:lstStyle/>
                    <a:p>
                      <a:r>
                        <a:rPr sz="1000" b="0" i="0">
                          <a:latin typeface="Arial"/>
                        </a:rPr>
                        <a:t>Warren / Yang</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r>
              <a:tr h="370840">
                <a:tc>
                  <a:txBody>
                    <a:bodyPr/>
                    <a:lstStyle/>
                    <a:p>
                      <a:r>
                        <a:rPr sz="1000" b="0" i="0">
                          <a:latin typeface="Arial"/>
                        </a:rPr>
                        <a:t>Uncertain at this point.</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r>
              <a:tr h="370840">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r h="370840">
                <a:tc>
                  <a:txBody>
                    <a:bodyPr/>
                    <a:lstStyle/>
                    <a:p>
                      <a:r>
                        <a:rPr sz="1000" b="0" i="0">
                          <a:latin typeface="Arial"/>
                        </a:rPr>
                        <a:t>trump/biden</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r>
            </a:tbl>
          </a:graphicData>
        </a:graphic>
      </p:graphicFrame>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your ideal president/vp ticket?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(n=88)</a:t>
                      </a:r>
                      <a:endParaRPr sz="1000" b="1" i="0">
                        <a:latin typeface="Arial"/>
                      </a:endParaRPr>
                    </a:p>
                  </a:txBody>
                  <a:tcPr anchor="ctr"/>
                </a:tc>
                <a:tc>
                  <a:txBody>
                    <a:bodyPr/>
                    <a:lstStyle/>
                    <a:p>
                      <a:r>
                        <a:rPr sz="1000" b="1" i="0">
                          <a:latin typeface="Arial"/>
                        </a:rPr>
                        <a:t>Male  (n=39)</a:t>
                      </a:r>
                      <a:endParaRPr sz="1000" b="1" i="0">
                        <a:latin typeface="Arial"/>
                      </a:endParaRPr>
                    </a:p>
                  </a:txBody>
                  <a:tcPr anchor="ctr"/>
                </a:tc>
                <a:tc>
                  <a:txBody>
                    <a:bodyPr/>
                    <a:lstStyle/>
                    <a:p>
                      <a:r>
                        <a:rPr sz="1000" b="1" i="0">
                          <a:latin typeface="Arial"/>
                        </a:rPr>
                        <a:t>Female (n=47)</a:t>
                      </a:r>
                      <a:endParaRPr sz="1000" b="1" i="0">
                        <a:latin typeface="Arial"/>
                      </a:endParaRPr>
                    </a:p>
                  </a:txBody>
                  <a:tcPr anchor="ctr"/>
                </a:tc>
              </a:tr>
              <a:tr h="370840">
                <a:tc>
                  <a:txBody>
                    <a:bodyPr/>
                    <a:lstStyle/>
                    <a:p>
                      <a:r>
                        <a:rPr sz="1000" b="0" i="0">
                          <a:latin typeface="Arial"/>
                        </a:rPr>
                        <a:t>I would want diversity of thought and have a couple of people that take initiative and do not fear going toe to toe with Trump</a:t>
                      </a:r>
                      <a:endParaRPr sz="1000" b="0" i="0">
                        <a:latin typeface="Arial"/>
                      </a:endParaRPr>
                    </a:p>
                  </a:txBody>
                  <a:tcPr anchor="ctr">
                    <a:solidFill>
                      <a:srgbClr val="DCECFB"/>
                    </a:solidFill>
                  </a:tcPr>
                </a:tc>
                <a:tc>
                  <a:txBody>
                    <a:bodyPr/>
                    <a:lstStyle/>
                    <a:p>
                      <a:r>
                        <a:rPr sz="1000" b="0" i="0">
                          <a:latin typeface="Arial"/>
                        </a:rPr>
                        <a:t>Sanders/Warren</a:t>
                      </a:r>
                      <a:endParaRPr sz="1000" b="0" i="0">
                        <a:latin typeface="Arial"/>
                      </a:endParaRPr>
                    </a:p>
                  </a:txBody>
                  <a:tcPr anchor="ctr">
                    <a:solidFill>
                      <a:srgbClr val="DCECFB"/>
                    </a:solidFill>
                  </a:tcPr>
                </a:tc>
                <a:tc>
                  <a:txBody>
                    <a:bodyPr/>
                    <a:lstStyle/>
                    <a:p>
                      <a:r>
                        <a:rPr sz="1000" b="0" i="0">
                          <a:latin typeface="Arial"/>
                        </a:rPr>
                        <a:t>I would want diversity of thought and have a couple of people that take initiative and do not fear going toe to toe with Trump</a:t>
                      </a:r>
                      <a:endParaRPr sz="1000" b="0" i="0">
                        <a:latin typeface="Arial"/>
                      </a:endParaRPr>
                    </a:p>
                  </a:txBody>
                  <a:tcPr anchor="ctr">
                    <a:solidFill>
                      <a:srgbClr val="DCECFB"/>
                    </a:solidFill>
                  </a:tcPr>
                </a:tc>
              </a:tr>
              <a:tr h="370840">
                <a:tc>
                  <a:txBody>
                    <a:bodyPr/>
                    <a:lstStyle/>
                    <a:p>
                      <a:r>
                        <a:rPr sz="1000" b="0" i="0">
                          <a:latin typeface="Arial"/>
                        </a:rPr>
                        <a:t>Sanders/Warren</a:t>
                      </a:r>
                      <a:endParaRPr sz="1000" b="0" i="0">
                        <a:latin typeface="Arial"/>
                      </a:endParaRPr>
                    </a:p>
                  </a:txBody>
                  <a:tcPr anchor="ctr">
                    <a:solidFill>
                      <a:srgbClr val="DCECFB"/>
                    </a:solidFill>
                  </a:tcPr>
                </a:tc>
                <a:tc>
                  <a:txBody>
                    <a:bodyPr/>
                    <a:lstStyle/>
                    <a:p>
                      <a:r>
                        <a:rPr sz="1000" b="0" i="0">
                          <a:latin typeface="Arial"/>
                        </a:rPr>
                        <a:t>warren and buttiege</a:t>
                      </a:r>
                      <a:endParaRPr sz="1000" b="0" i="0">
                        <a:latin typeface="Arial"/>
                      </a:endParaRPr>
                    </a:p>
                  </a:txBody>
                  <a:tcPr anchor="ctr">
                    <a:solidFill>
                      <a:srgbClr val="DCECFB"/>
                    </a:solidFill>
                  </a:tcPr>
                </a:tc>
                <a:tc>
                  <a:txBody>
                    <a:bodyPr/>
                    <a:lstStyle/>
                    <a:p>
                      <a:r>
                        <a:rPr sz="1000" b="0" i="0">
                          <a:latin typeface="Arial"/>
                        </a:rPr>
                        <a:t>Warren/Sanders</a:t>
                      </a:r>
                      <a:endParaRPr sz="1000" b="0" i="0">
                        <a:latin typeface="Arial"/>
                      </a:endParaRPr>
                    </a:p>
                  </a:txBody>
                  <a:tcPr anchor="ctr">
                    <a:solidFill>
                      <a:srgbClr val="DCECFB"/>
                    </a:solidFill>
                  </a:tcPr>
                </a:tc>
              </a:tr>
              <a:tr h="370840">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Biden/Warren</a:t>
                      </a:r>
                      <a:endParaRPr sz="1000" b="0" i="0">
                        <a:latin typeface="Arial"/>
                      </a:endParaRPr>
                    </a:p>
                  </a:txBody>
                  <a:tcPr anchor="ctr">
                    <a:solidFill>
                      <a:srgbClr val="DCECFB"/>
                    </a:solidFill>
                  </a:tcPr>
                </a:tc>
                <a:tc>
                  <a:txBody>
                    <a:bodyPr/>
                    <a:lstStyle/>
                    <a:p>
                      <a:r>
                        <a:rPr sz="1000" b="0" i="0">
                          <a:latin typeface="Arial"/>
                        </a:rPr>
                        <a:t>sanders/warren or vice versa</a:t>
                      </a:r>
                      <a:endParaRPr sz="1000" b="0" i="0">
                        <a:latin typeface="Arial"/>
                      </a:endParaRPr>
                    </a:p>
                  </a:txBody>
                  <a:tcPr anchor="ctr">
                    <a:solidFill>
                      <a:srgbClr val="DCECFB"/>
                    </a:solidFill>
                  </a:tcPr>
                </a:tc>
              </a:tr>
              <a:tr h="370840">
                <a:tc>
                  <a:txBody>
                    <a:bodyPr/>
                    <a:lstStyle/>
                    <a:p>
                      <a:r>
                        <a:rPr sz="1000" b="0" i="0">
                          <a:latin typeface="Arial"/>
                        </a:rPr>
                        <a:t>buttigieg/warren</a:t>
                      </a:r>
                      <a:endParaRPr sz="1000" b="0" i="0">
                        <a:latin typeface="Arial"/>
                      </a:endParaRPr>
                    </a:p>
                  </a:txBody>
                  <a:tcPr anchor="ctr">
                    <a:solidFill>
                      <a:srgbClr val="DCECFB"/>
                    </a:solidFill>
                  </a:tcPr>
                </a:tc>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nothing</a:t>
                      </a:r>
                      <a:endParaRPr sz="1000" b="0" i="0">
                        <a:latin typeface="Arial"/>
                      </a:endParaRPr>
                    </a:p>
                  </a:txBody>
                  <a:tcPr anchor="ctr">
                    <a:solidFill>
                      <a:srgbClr val="DCECFB"/>
                    </a:solidFill>
                  </a:tcPr>
                </a:tc>
              </a:tr>
              <a:tr h="370840">
                <a:tc>
                  <a:txBody>
                    <a:bodyPr/>
                    <a:lstStyle/>
                    <a:p>
                      <a:r>
                        <a:rPr sz="1000" b="0" i="0">
                          <a:latin typeface="Arial"/>
                        </a:rPr>
                        <a:t>Warren/Booker</a:t>
                      </a:r>
                      <a:endParaRPr sz="1000" b="0" i="0">
                        <a:latin typeface="Arial"/>
                      </a:endParaRPr>
                    </a:p>
                  </a:txBody>
                  <a:tcPr anchor="ctr">
                    <a:solidFill>
                      <a:srgbClr val="DCECFB"/>
                    </a:solidFill>
                  </a:tcPr>
                </a:tc>
                <a:tc>
                  <a:txBody>
                    <a:bodyPr/>
                    <a:lstStyle/>
                    <a:p>
                      <a:r>
                        <a:rPr sz="1000" b="0" i="0">
                          <a:latin typeface="Arial"/>
                        </a:rPr>
                        <a:t>Sanders and Yang</a:t>
                      </a:r>
                      <a:endParaRPr sz="1000" b="0" i="0">
                        <a:latin typeface="Arial"/>
                      </a:endParaRPr>
                    </a:p>
                  </a:txBody>
                  <a:tcPr anchor="ctr">
                    <a:solidFill>
                      <a:srgbClr val="DCECFB"/>
                    </a:solidFill>
                  </a:tcPr>
                </a:tc>
                <a:tc>
                  <a:txBody>
                    <a:bodyPr/>
                    <a:lstStyle/>
                    <a:p>
                      <a:r>
                        <a:rPr sz="1000" b="0" i="0">
                          <a:latin typeface="Arial"/>
                        </a:rPr>
                        <a:t>Warren/Butigeg</a:t>
                      </a:r>
                      <a:endParaRPr sz="1000" b="0" i="0">
                        <a:latin typeface="Arial"/>
                      </a:endParaRPr>
                    </a:p>
                  </a:txBody>
                  <a:tcPr anchor="ctr">
                    <a:solidFill>
                      <a:srgbClr val="DCECFB"/>
                    </a:solidFill>
                  </a:tcPr>
                </a:tc>
              </a:tr>
              <a:tr h="370840">
                <a:tc>
                  <a:txBody>
                    <a:bodyPr/>
                    <a:lstStyle/>
                    <a:p>
                      <a:r>
                        <a:rPr sz="1000" b="0" i="0">
                          <a:latin typeface="Arial"/>
                        </a:rPr>
                        <a:t>Warren / Yang</a:t>
                      </a:r>
                      <a:endParaRPr sz="1000" b="0" i="0">
                        <a:latin typeface="Arial"/>
                      </a:endParaRPr>
                    </a:p>
                  </a:txBody>
                  <a:tcPr anchor="ctr">
                    <a:solidFill>
                      <a:srgbClr val="DCECFB"/>
                    </a:solidFill>
                  </a:tcPr>
                </a:tc>
                <a:tc>
                  <a:txBody>
                    <a:bodyPr/>
                    <a:lstStyle/>
                    <a:p>
                      <a:r>
                        <a:rPr sz="1000" b="0" i="0">
                          <a:latin typeface="Arial"/>
                        </a:rPr>
                        <a:t>can solve immigrations laws, can figure out a gun control solution, and focus on climate change is really happening</a:t>
                      </a:r>
                      <a:endParaRPr sz="1000" b="0" i="0">
                        <a:latin typeface="Arial"/>
                      </a:endParaRPr>
                    </a:p>
                  </a:txBody>
                  <a:tcPr anchor="ctr">
                    <a:solidFill>
                      <a:srgbClr val="DCECFB"/>
                    </a:solidFill>
                  </a:tcPr>
                </a:tc>
                <a:tc>
                  <a:txBody>
                    <a:bodyPr/>
                    <a:lstStyle/>
                    <a:p>
                      <a:r>
                        <a:rPr sz="1000" b="0" i="0">
                          <a:latin typeface="Arial"/>
                        </a:rPr>
                        <a:t>Buttigieg/Harris</a:t>
                      </a:r>
                      <a:endParaRPr sz="1000" b="0" i="0">
                        <a:latin typeface="Arial"/>
                      </a:endParaRPr>
                    </a:p>
                  </a:txBody>
                  <a:tcPr anchor="ctr">
                    <a:solidFill>
                      <a:srgbClr val="DCECFB"/>
                    </a:solidFill>
                  </a:tcPr>
                </a:tc>
              </a:tr>
              <a:tr h="370840">
                <a:tc>
                  <a:txBody>
                    <a:bodyPr/>
                    <a:lstStyle/>
                    <a:p>
                      <a:r>
                        <a:rPr sz="1000" b="0" i="0">
                          <a:latin typeface="Arial"/>
                        </a:rPr>
                        <a:t>Uncertain at this point.</a:t>
                      </a:r>
                      <a:endParaRPr sz="1000" b="0" i="0">
                        <a:latin typeface="Arial"/>
                      </a:endParaRPr>
                    </a:p>
                  </a:txBody>
                  <a:tcPr anchor="ctr">
                    <a:solidFill>
                      <a:srgbClr val="DCECFB"/>
                    </a:solidFill>
                  </a:tcPr>
                </a:tc>
                <a:tc>
                  <a:txBody>
                    <a:bodyPr/>
                    <a:lstStyle/>
                    <a:p>
                      <a:r>
                        <a:rPr sz="1000" b="0" i="0">
                          <a:latin typeface="Arial"/>
                        </a:rPr>
                        <a:t>Warren / Yang</a:t>
                      </a:r>
                      <a:endParaRPr sz="1000" b="0" i="0">
                        <a:latin typeface="Arial"/>
                      </a:endParaRPr>
                    </a:p>
                  </a:txBody>
                  <a:tcPr anchor="ctr">
                    <a:solidFill>
                      <a:srgbClr val="DCECFB"/>
                    </a:solidFill>
                  </a:tcPr>
                </a:tc>
                <a:tc>
                  <a:txBody>
                    <a:bodyPr/>
                    <a:lstStyle/>
                    <a:p>
                      <a:r>
                        <a:rPr sz="1000" b="0" i="0">
                          <a:latin typeface="Arial"/>
                        </a:rPr>
                        <a:t>Warren/Booker</a:t>
                      </a:r>
                      <a:endParaRPr sz="1000" b="0" i="0">
                        <a:latin typeface="Arial"/>
                      </a:endParaRPr>
                    </a:p>
                  </a:txBody>
                  <a:tcPr anchor="ctr">
                    <a:solidFill>
                      <a:srgbClr val="DCECFB"/>
                    </a:solidFill>
                  </a:tcPr>
                </a:tc>
              </a:tr>
              <a:tr h="370840">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Uncertain at this point.</a:t>
                      </a:r>
                      <a:endParaRPr sz="1000" b="0" i="0">
                        <a:latin typeface="Arial"/>
                      </a:endParaRPr>
                    </a:p>
                  </a:txBody>
                  <a:tcPr anchor="ctr">
                    <a:solidFill>
                      <a:srgbClr val="DCECFB"/>
                    </a:solidFill>
                  </a:tcPr>
                </a:tc>
                <a:tc>
                  <a:txBody>
                    <a:bodyPr/>
                    <a:lstStyle/>
                    <a:p>
                      <a:r>
                        <a:rPr sz="1000" b="0" i="0">
                          <a:latin typeface="Arial"/>
                        </a:rPr>
                        <a:t>Biden/sanders</a:t>
                      </a:r>
                      <a:endParaRPr sz="1000" b="0" i="0">
                        <a:latin typeface="Arial"/>
                      </a:endParaRPr>
                    </a:p>
                  </a:txBody>
                  <a:tcPr anchor="ctr">
                    <a:solidFill>
                      <a:srgbClr val="DCECFB"/>
                    </a:solidFill>
                  </a:tcPr>
                </a:tc>
              </a:tr>
              <a:tr h="370840">
                <a:tc>
                  <a:txBody>
                    <a:bodyPr/>
                    <a:lstStyle/>
                    <a:p>
                      <a:r>
                        <a:rPr sz="1000" b="0" i="0">
                          <a:latin typeface="Arial"/>
                        </a:rPr>
                        <a:t>trump/biden</a:t>
                      </a:r>
                      <a:endParaRPr sz="1000" b="0" i="0">
                        <a:latin typeface="Arial"/>
                      </a:endParaRPr>
                    </a:p>
                  </a:txBody>
                  <a:tcPr anchor="ctr">
                    <a:solidFill>
                      <a:srgbClr val="DCECFB"/>
                    </a:solidFill>
                  </a:tcPr>
                </a:tc>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bernie sanders, and vp corey booker</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sanders/booker</a:t>
                      </a:r>
                      <a:endParaRPr sz="1000" b="0" i="0">
                        <a:latin typeface="Arial"/>
                      </a:endParaRPr>
                    </a:p>
                  </a:txBody>
                  <a:tcPr anchor="ctr">
                    <a:solidFill>
                      <a:srgbClr val="DCECFB"/>
                    </a:solidFill>
                  </a:tcPr>
                </a:tc>
                <a:tc>
                  <a:txBody>
                    <a:bodyPr/>
                    <a:lstStyle/>
                    <a:p>
                      <a:r>
                        <a:rPr sz="1000" b="0" i="0">
                          <a:latin typeface="Arial"/>
                        </a:rPr>
                        <a:t>undecided!!</a:t>
                      </a:r>
                      <a:endParaRPr sz="1000" b="0" i="0">
                        <a:latin typeface="Arial"/>
                      </a:endParaRPr>
                    </a:p>
                  </a:txBody>
                  <a:tcPr anchor="ctr">
                    <a:solidFill>
                      <a:srgbClr val="DCECFB"/>
                    </a:solidFill>
                  </a:tcPr>
                </a:tc>
              </a:tr>
            </a:tbl>
          </a:graphicData>
        </a:graphic>
      </p:graphicFrame>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give one piece of advice to candidates, what would it be?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59588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(n=94)</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(n=49)</a:t>
                      </a:r>
                      <a:endParaRPr sz="1000" b="1" i="0">
                        <a:latin typeface="Arial"/>
                      </a:endParaRPr>
                    </a:p>
                  </a:txBody>
                  <a:tcPr anchor="ctr"/>
                </a:tc>
              </a:tr>
              <a:tr h="370840">
                <a:tc>
                  <a:txBody>
                    <a:bodyPr/>
                    <a:lstStyle/>
                    <a:p>
                      <a:r>
                        <a:rPr sz="1000" b="0" i="0">
                          <a:latin typeface="Arial"/>
                        </a:rPr>
                        <a:t>Be honest</a:t>
                      </a:r>
                      <a:endParaRPr sz="1000" b="0" i="0">
                        <a:latin typeface="Arial"/>
                      </a:endParaRPr>
                    </a:p>
                  </a:txBody>
                  <a:tcPr anchor="ctr">
                    <a:solidFill>
                      <a:srgbClr val="DCECFB"/>
                    </a:solidFill>
                  </a:tcPr>
                </a:tc>
                <a:tc>
                  <a:txBody>
                    <a:bodyPr/>
                    <a:lstStyle/>
                    <a:p>
                      <a:r>
                        <a:rPr sz="1000" b="0" i="0">
                          <a:latin typeface="Arial"/>
                        </a:rPr>
                        <a:t>84%</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c>
                  <a:txBody>
                    <a:bodyPr/>
                    <a:lstStyle/>
                    <a:p>
                      <a:r>
                        <a:rPr sz="1000" b="0" i="0">
                          <a:latin typeface="Arial"/>
                        </a:rPr>
                        <a:t>88%</a:t>
                      </a:r>
                      <a:endParaRPr sz="1000" b="0" i="0">
                        <a:latin typeface="Arial"/>
                      </a:endParaRPr>
                    </a:p>
                  </a:txBody>
                  <a:tcPr anchor="ctr">
                    <a:solidFill>
                      <a:srgbClr val="DCECFB"/>
                    </a:solidFill>
                  </a:tcPr>
                </a:tc>
              </a:tr>
              <a:tr h="370840">
                <a:tc>
                  <a:txBody>
                    <a:bodyPr/>
                    <a:lstStyle/>
                    <a:p>
                      <a:r>
                        <a:rPr sz="1000" b="0" i="0">
                          <a:latin typeface="Arial"/>
                        </a:rPr>
                        <a:t>be real and honest</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r>
              <a:tr h="370840">
                <a:tc>
                  <a:txBody>
                    <a:bodyPr/>
                    <a:lstStyle/>
                    <a:p>
                      <a:r>
                        <a:rPr sz="1000" b="0" i="0">
                          <a:latin typeface="Arial"/>
                        </a:rPr>
                        <a:t>be authentic and follow through</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r>
              <a:tr h="370840">
                <a:tc>
                  <a:txBody>
                    <a:bodyPr/>
                    <a:lstStyle/>
                    <a:p>
                      <a:r>
                        <a:rPr sz="1000" b="0" i="0">
                          <a:latin typeface="Arial"/>
                        </a:rPr>
                        <a:t>Try and reach the largest group of people.</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r>
              <a:tr h="370840">
                <a:tc>
                  <a:txBody>
                    <a:bodyPr/>
                    <a:lstStyle/>
                    <a:p>
                      <a:r>
                        <a:rPr sz="1000" b="0" i="0">
                          <a:latin typeface="Arial"/>
                        </a:rPr>
                        <a:t>Don't lie</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r>
              <a:tr h="370840">
                <a:tc>
                  <a:txBody>
                    <a:bodyPr/>
                    <a:lstStyle/>
                    <a:p>
                      <a:r>
                        <a:rPr sz="1000" b="0" i="0">
                          <a:latin typeface="Arial"/>
                        </a:rPr>
                        <a:t>Stop talking about Trump</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r>
            </a:tbl>
          </a:graphicData>
        </a:graphic>
      </p:graphicFrame>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give one piece of advice to candidates, what would it be?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(n=94)</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(n=49)</a:t>
                      </a:r>
                      <a:endParaRPr sz="1000" b="1" i="0">
                        <a:latin typeface="Arial"/>
                      </a:endParaRPr>
                    </a:p>
                  </a:txBody>
                  <a:tcPr anchor="ctr"/>
                </a:tc>
              </a:tr>
              <a:tr h="370840">
                <a:tc>
                  <a:txBody>
                    <a:bodyPr/>
                    <a:lstStyle/>
                    <a:p>
                      <a:r>
                        <a:rPr sz="1000" b="0" i="0">
                          <a:latin typeface="Arial"/>
                        </a:rPr>
                        <a:t>Be honest</a:t>
                      </a:r>
                      <a:endParaRPr sz="1000" b="0" i="0">
                        <a:latin typeface="Arial"/>
                      </a:endParaRPr>
                    </a:p>
                  </a:txBody>
                  <a:tcPr anchor="ctr">
                    <a:solidFill>
                      <a:srgbClr val="DCECFB"/>
                    </a:solidFill>
                  </a:tcPr>
                </a:tc>
                <a:tc>
                  <a:txBody>
                    <a:bodyPr/>
                    <a:lstStyle/>
                    <a:p>
                      <a:r>
                        <a:rPr sz="1000" b="0" i="0">
                          <a:latin typeface="Arial"/>
                        </a:rPr>
                        <a:t>Say the truth and be real!</a:t>
                      </a:r>
                      <a:endParaRPr sz="1000" b="0" i="0">
                        <a:latin typeface="Arial"/>
                      </a:endParaRPr>
                    </a:p>
                  </a:txBody>
                  <a:tcPr anchor="ctr">
                    <a:solidFill>
                      <a:srgbClr val="DCECFB"/>
                    </a:solidFill>
                  </a:tcPr>
                </a:tc>
                <a:tc>
                  <a:txBody>
                    <a:bodyPr/>
                    <a:lstStyle/>
                    <a:p>
                      <a:r>
                        <a:rPr sz="1000" b="0" i="0">
                          <a:latin typeface="Arial"/>
                        </a:rPr>
                        <a:t>be honest tonight and stick to your beliefs</a:t>
                      </a:r>
                      <a:endParaRPr sz="1000" b="0" i="0">
                        <a:latin typeface="Arial"/>
                      </a:endParaRPr>
                    </a:p>
                  </a:txBody>
                  <a:tcPr anchor="ctr">
                    <a:solidFill>
                      <a:srgbClr val="DCECFB"/>
                    </a:solidFill>
                  </a:tcPr>
                </a:tc>
              </a:tr>
              <a:tr h="370840">
                <a:tc>
                  <a:txBody>
                    <a:bodyPr/>
                    <a:lstStyle/>
                    <a:p>
                      <a:r>
                        <a:rPr sz="1000" b="0" i="0">
                          <a:latin typeface="Arial"/>
                        </a:rPr>
                        <a:t>be real and honest</a:t>
                      </a:r>
                      <a:endParaRPr sz="1000" b="0" i="0">
                        <a:latin typeface="Arial"/>
                      </a:endParaRPr>
                    </a:p>
                  </a:txBody>
                  <a:tcPr anchor="ctr">
                    <a:solidFill>
                      <a:srgbClr val="DCECFB"/>
                    </a:solidFill>
                  </a:tcPr>
                </a:tc>
                <a:tc>
                  <a:txBody>
                    <a:bodyPr/>
                    <a:lstStyle/>
                    <a:p>
                      <a:r>
                        <a:rPr sz="1000" b="0" i="0">
                          <a:latin typeface="Arial"/>
                        </a:rPr>
                        <a:t>Inspire.</a:t>
                      </a:r>
                      <a:endParaRPr sz="1000" b="0" i="0">
                        <a:latin typeface="Arial"/>
                      </a:endParaRPr>
                    </a:p>
                  </a:txBody>
                  <a:tcPr anchor="ctr">
                    <a:solidFill>
                      <a:srgbClr val="DCECFB"/>
                    </a:solidFill>
                  </a:tcPr>
                </a:tc>
                <a:tc>
                  <a:txBody>
                    <a:bodyPr/>
                    <a:lstStyle/>
                    <a:p>
                      <a:r>
                        <a:rPr sz="1000" b="0" i="0">
                          <a:latin typeface="Arial"/>
                        </a:rPr>
                        <a:t>stop fighting and start working together so we win</a:t>
                      </a:r>
                      <a:endParaRPr sz="1000" b="0" i="0">
                        <a:latin typeface="Arial"/>
                      </a:endParaRPr>
                    </a:p>
                  </a:txBody>
                  <a:tcPr anchor="ctr">
                    <a:solidFill>
                      <a:srgbClr val="DCECFB"/>
                    </a:solidFill>
                  </a:tcPr>
                </a:tc>
              </a:tr>
              <a:tr h="370840">
                <a:tc>
                  <a:txBody>
                    <a:bodyPr/>
                    <a:lstStyle/>
                    <a:p>
                      <a:r>
                        <a:rPr sz="1000" b="0" i="0">
                          <a:latin typeface="Arial"/>
                        </a:rPr>
                        <a:t>be authentic and follow through</a:t>
                      </a:r>
                      <a:endParaRPr sz="1000" b="0" i="0">
                        <a:latin typeface="Arial"/>
                      </a:endParaRPr>
                    </a:p>
                  </a:txBody>
                  <a:tcPr anchor="ctr">
                    <a:solidFill>
                      <a:srgbClr val="DCECFB"/>
                    </a:solidFill>
                  </a:tcPr>
                </a:tc>
                <a:tc>
                  <a:txBody>
                    <a:bodyPr/>
                    <a:lstStyle/>
                    <a:p>
                      <a:r>
                        <a:rPr sz="1000" b="0" i="0">
                          <a:latin typeface="Arial"/>
                        </a:rPr>
                        <a:t>Be clear about what you're going to do, and follow through.  Be honest.  People are SICK of equivocation.</a:t>
                      </a:r>
                      <a:endParaRPr sz="1000" b="0" i="0">
                        <a:latin typeface="Arial"/>
                      </a:endParaRPr>
                    </a:p>
                  </a:txBody>
                  <a:tcPr anchor="ctr">
                    <a:solidFill>
                      <a:srgbClr val="DCECFB"/>
                    </a:solidFill>
                  </a:tcPr>
                </a:tc>
                <a:tc>
                  <a:txBody>
                    <a:bodyPr/>
                    <a:lstStyle/>
                    <a:p>
                      <a:r>
                        <a:rPr sz="1000" b="0" i="0">
                          <a:latin typeface="Arial"/>
                        </a:rPr>
                        <a:t>Be honest</a:t>
                      </a:r>
                      <a:endParaRPr sz="1000" b="0" i="0">
                        <a:latin typeface="Arial"/>
                      </a:endParaRPr>
                    </a:p>
                  </a:txBody>
                  <a:tcPr anchor="ctr">
                    <a:solidFill>
                      <a:srgbClr val="DCECFB"/>
                    </a:solidFill>
                  </a:tcPr>
                </a:tc>
              </a:tr>
              <a:tr h="370840">
                <a:tc>
                  <a:txBody>
                    <a:bodyPr/>
                    <a:lstStyle/>
                    <a:p>
                      <a:r>
                        <a:rPr sz="1000" b="0" i="0">
                          <a:latin typeface="Arial"/>
                        </a:rPr>
                        <a:t>Try and reach the largest group of people.</a:t>
                      </a:r>
                      <a:endParaRPr sz="1000" b="0" i="0">
                        <a:latin typeface="Arial"/>
                      </a:endParaRPr>
                    </a:p>
                  </a:txBody>
                  <a:tcPr anchor="ctr">
                    <a:solidFill>
                      <a:srgbClr val="DCECFB"/>
                    </a:solidFill>
                  </a:tcPr>
                </a:tc>
                <a:tc>
                  <a:txBody>
                    <a:bodyPr/>
                    <a:lstStyle/>
                    <a:p>
                      <a:r>
                        <a:rPr sz="1000" b="0" i="0">
                          <a:latin typeface="Arial"/>
                        </a:rPr>
                        <a:t>be authentic and follow through</a:t>
                      </a:r>
                      <a:endParaRPr sz="1000" b="0" i="0">
                        <a:latin typeface="Arial"/>
                      </a:endParaRPr>
                    </a:p>
                  </a:txBody>
                  <a:tcPr anchor="ctr">
                    <a:solidFill>
                      <a:srgbClr val="DCECFB"/>
                    </a:solidFill>
                  </a:tcPr>
                </a:tc>
                <a:tc>
                  <a:txBody>
                    <a:bodyPr/>
                    <a:lstStyle/>
                    <a:p>
                      <a:r>
                        <a:rPr sz="1000" b="0" i="0">
                          <a:latin typeface="Arial"/>
                        </a:rPr>
                        <a:t>be honest and relatable</a:t>
                      </a:r>
                      <a:endParaRPr sz="1000" b="0" i="0">
                        <a:latin typeface="Arial"/>
                      </a:endParaRPr>
                    </a:p>
                  </a:txBody>
                  <a:tcPr anchor="ctr">
                    <a:solidFill>
                      <a:srgbClr val="DCECFB"/>
                    </a:solidFill>
                  </a:tcPr>
                </a:tc>
              </a:tr>
              <a:tr h="370840">
                <a:tc>
                  <a:txBody>
                    <a:bodyPr/>
                    <a:lstStyle/>
                    <a:p>
                      <a:r>
                        <a:rPr sz="1000" b="0" i="0">
                          <a:latin typeface="Arial"/>
                        </a:rPr>
                        <a:t>Don't lie</a:t>
                      </a:r>
                      <a:endParaRPr sz="1000" b="0" i="0">
                        <a:latin typeface="Arial"/>
                      </a:endParaRPr>
                    </a:p>
                  </a:txBody>
                  <a:tcPr anchor="ctr">
                    <a:solidFill>
                      <a:srgbClr val="DCECFB"/>
                    </a:solidFill>
                  </a:tcPr>
                </a:tc>
                <a:tc>
                  <a:txBody>
                    <a:bodyPr/>
                    <a:lstStyle/>
                    <a:p>
                      <a:r>
                        <a:rPr sz="1000" b="0" i="0">
                          <a:latin typeface="Arial"/>
                        </a:rPr>
                        <a:t>Try and reach the largest group of people.</a:t>
                      </a:r>
                      <a:endParaRPr sz="1000" b="0" i="0">
                        <a:latin typeface="Arial"/>
                      </a:endParaRPr>
                    </a:p>
                  </a:txBody>
                  <a:tcPr anchor="ctr">
                    <a:solidFill>
                      <a:srgbClr val="DCECFB"/>
                    </a:solidFill>
                  </a:tcPr>
                </a:tc>
                <a:tc>
                  <a:txBody>
                    <a:bodyPr/>
                    <a:lstStyle/>
                    <a:p>
                      <a:r>
                        <a:rPr sz="1000" b="0" i="0">
                          <a:latin typeface="Arial"/>
                        </a:rPr>
                        <a:t>I would say that everyone needs to understand that this debate needs to go forward and be positive instead of bashing each other</a:t>
                      </a:r>
                      <a:endParaRPr sz="1000" b="0" i="0">
                        <a:latin typeface="Arial"/>
                      </a:endParaRPr>
                    </a:p>
                  </a:txBody>
                  <a:tcPr anchor="ctr">
                    <a:solidFill>
                      <a:srgbClr val="DCECFB"/>
                    </a:solidFill>
                  </a:tcPr>
                </a:tc>
              </a:tr>
              <a:tr h="370840">
                <a:tc>
                  <a:txBody>
                    <a:bodyPr/>
                    <a:lstStyle/>
                    <a:p>
                      <a:r>
                        <a:rPr sz="1000" b="0" i="0">
                          <a:latin typeface="Arial"/>
                        </a:rPr>
                        <a:t>Stop talking about Trump</a:t>
                      </a:r>
                      <a:endParaRPr sz="1000" b="0" i="0">
                        <a:latin typeface="Arial"/>
                      </a:endParaRPr>
                    </a:p>
                  </a:txBody>
                  <a:tcPr anchor="ctr">
                    <a:solidFill>
                      <a:srgbClr val="DCECFB"/>
                    </a:solidFill>
                  </a:tcPr>
                </a:tc>
                <a:tc>
                  <a:txBody>
                    <a:bodyPr/>
                    <a:lstStyle/>
                    <a:p>
                      <a:r>
                        <a:rPr sz="1000" b="0" i="0">
                          <a:latin typeface="Arial"/>
                        </a:rPr>
                        <a:t>Focus on the millenials, we are the future</a:t>
                      </a:r>
                      <a:endParaRPr sz="1000" b="0" i="0">
                        <a:latin typeface="Arial"/>
                      </a:endParaRPr>
                    </a:p>
                  </a:txBody>
                  <a:tcPr anchor="ctr">
                    <a:solidFill>
                      <a:srgbClr val="DCECFB"/>
                    </a:solidFill>
                  </a:tcPr>
                </a:tc>
                <a:tc>
                  <a:txBody>
                    <a:bodyPr/>
                    <a:lstStyle/>
                    <a:p>
                      <a:r>
                        <a:rPr sz="1000" b="0" i="0">
                          <a:latin typeface="Arial"/>
                        </a:rPr>
                        <a:t>Be forthcoming and passionate</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Don't lie</a:t>
                      </a:r>
                      <a:endParaRPr sz="1000" b="0" i="0">
                        <a:latin typeface="Arial"/>
                      </a:endParaRPr>
                    </a:p>
                  </a:txBody>
                  <a:tcPr anchor="ctr">
                    <a:solidFill>
                      <a:srgbClr val="DCECFB"/>
                    </a:solidFill>
                  </a:tcPr>
                </a:tc>
                <a:tc>
                  <a:txBody>
                    <a:bodyPr/>
                    <a:lstStyle/>
                    <a:p>
                      <a:r>
                        <a:rPr sz="1000" b="0" i="0">
                          <a:latin typeface="Arial"/>
                        </a:rPr>
                        <a:t>be real and honest</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Stop talking about Trump</a:t>
                      </a:r>
                      <a:endParaRPr sz="1000" b="0" i="0">
                        <a:latin typeface="Arial"/>
                      </a:endParaRPr>
                    </a:p>
                  </a:txBody>
                  <a:tcPr anchor="ctr">
                    <a:solidFill>
                      <a:srgbClr val="DCECFB"/>
                    </a:solidFill>
                  </a:tcPr>
                </a:tc>
                <a:tc>
                  <a:txBody>
                    <a:bodyPr/>
                    <a:lstStyle/>
                    <a:p>
                      <a:r>
                        <a:rPr sz="1000" b="0" i="0">
                          <a:latin typeface="Arial"/>
                        </a:rPr>
                        <a:t>Some of them who know they cannot win should drop out and support the leading candidates to not split the vote.</a:t>
                      </a:r>
                      <a:endParaRPr sz="1000" b="0" i="0">
                        <a:latin typeface="Arial"/>
                      </a:endParaRPr>
                    </a:p>
                  </a:txBody>
                  <a:tcPr anchor="ctr">
                    <a:solidFill>
                      <a:srgbClr val="DCECFB"/>
                    </a:solidFill>
                  </a:tcPr>
                </a:tc>
              </a:tr>
              <a:tr h="370840">
                <a:tc>
                  <a:txBody>
                    <a:bodyPr/>
                    <a:lstStyle/>
                    <a:p/>
                  </a:txBody>
                  <a:tcPr/>
                </a:tc>
                <a:tc>
                  <a:txBody>
                    <a:bodyPr/>
                    <a:lstStyle/>
                    <a:p/>
                  </a:txBody>
                  <a:tcPr/>
                </a:tc>
                <a:tc>
                  <a:txBody>
                    <a:bodyPr/>
                    <a:lstStyle/>
                    <a:p>
                      <a:r>
                        <a:rPr sz="1000" b="0" i="0">
                          <a:latin typeface="Arial"/>
                        </a:rPr>
                        <a:t>Don't give up on your beliefs</a:t>
                      </a:r>
                      <a:endParaRPr sz="1000" b="0" i="0">
                        <a:latin typeface="Arial"/>
                      </a:endParaRPr>
                    </a:p>
                  </a:txBody>
                  <a:tcPr anchor="ctr">
                    <a:solidFill>
                      <a:srgbClr val="DCECFB"/>
                    </a:solidFill>
                  </a:tcPr>
                </a:tc>
              </a:tr>
              <a:tr h="370840">
                <a:tc>
                  <a:txBody>
                    <a:bodyPr/>
                    <a:lstStyle/>
                    <a:p/>
                  </a:txBody>
                  <a:tcPr/>
                </a:tc>
                <a:tc>
                  <a:txBody>
                    <a:bodyPr/>
                    <a:lstStyle/>
                    <a:p/>
                  </a:txBody>
                  <a:tcPr/>
                </a:tc>
                <a:tc>
                  <a:txBody>
                    <a:bodyPr/>
                    <a:lstStyle/>
                    <a:p>
                      <a:r>
                        <a:rPr sz="1000" b="0" i="0">
                          <a:latin typeface="Arial"/>
                        </a:rPr>
                        <a:t>Don't rely on talking points; think on your feet. Show us you can solve unexpected problems.</a:t>
                      </a:r>
                      <a:endParaRPr sz="1000" b="0" i="0">
                        <a:latin typeface="Arial"/>
                      </a:endParaRPr>
                    </a:p>
                  </a:txBody>
                  <a:tcPr anchor="ctr">
                    <a:solidFill>
                      <a:srgbClr val="DCECFB"/>
                    </a:solidFill>
                  </a:tcPr>
                </a:tc>
              </a:tr>
            </a:tbl>
          </a:graphicData>
        </a:graphic>
      </p:graphicFrame>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are you all doing tonight?!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(n=83)</a:t>
                      </a:r>
                      <a:endParaRPr sz="1000" b="1" i="0">
                        <a:latin typeface="Arial"/>
                      </a:endParaRPr>
                    </a:p>
                  </a:txBody>
                  <a:tcPr anchor="ctr"/>
                </a:tc>
                <a:tc>
                  <a:txBody>
                    <a:bodyPr/>
                    <a:lstStyle/>
                    <a:p>
                      <a:r>
                        <a:rPr sz="1000" b="1" i="0">
                          <a:latin typeface="Arial"/>
                        </a:rPr>
                        <a:t>Male  (n=40)</a:t>
                      </a:r>
                      <a:endParaRPr sz="1000" b="1" i="0">
                        <a:latin typeface="Arial"/>
                      </a:endParaRPr>
                    </a:p>
                  </a:txBody>
                  <a:tcPr anchor="ctr"/>
                </a:tc>
                <a:tc>
                  <a:txBody>
                    <a:bodyPr/>
                    <a:lstStyle/>
                    <a:p>
                      <a:r>
                        <a:rPr sz="1000" b="1" i="0">
                          <a:latin typeface="Arial"/>
                        </a:rPr>
                        <a:t>Female (n=41)</a:t>
                      </a:r>
                      <a:endParaRPr sz="1000" b="1" i="0">
                        <a:latin typeface="Arial"/>
                      </a:endParaRPr>
                    </a:p>
                  </a:txBody>
                  <a:tcPr anchor="ctr"/>
                </a:tc>
              </a:tr>
              <a:tr h="370840">
                <a:tc>
                  <a:txBody>
                    <a:bodyPr/>
                    <a:lstStyle/>
                    <a:p>
                      <a:r>
                        <a:rPr sz="1000" b="0" i="0">
                          <a:latin typeface="Arial"/>
                        </a:rPr>
                        <a:t>Great</a:t>
                      </a:r>
                      <a:endParaRPr sz="1000" b="0" i="0">
                        <a:latin typeface="Arial"/>
                      </a:endParaRPr>
                    </a:p>
                  </a:txBody>
                  <a:tcPr anchor="ctr">
                    <a:solidFill>
                      <a:srgbClr val="DCECFB"/>
                    </a:solidFill>
                  </a:tcPr>
                </a:tc>
                <a:tc>
                  <a:txBody>
                    <a:bodyPr/>
                    <a:lstStyle/>
                    <a:p>
                      <a:r>
                        <a:rPr sz="1000" b="0" i="0">
                          <a:latin typeface="Arial"/>
                        </a:rPr>
                        <a:t>91%</a:t>
                      </a:r>
                      <a:endParaRPr sz="1000" b="0" i="0">
                        <a:latin typeface="Arial"/>
                      </a:endParaRPr>
                    </a:p>
                  </a:txBody>
                  <a:tcPr anchor="ctr">
                    <a:solidFill>
                      <a:srgbClr val="DCECFB"/>
                    </a:solidFill>
                  </a:tcPr>
                </a:tc>
                <a:tc>
                  <a:txBody>
                    <a:bodyPr/>
                    <a:lstStyle/>
                    <a:p>
                      <a:r>
                        <a:rPr sz="1000" b="0" i="0">
                          <a:latin typeface="Arial"/>
                        </a:rPr>
                        <a:t>90%</a:t>
                      </a:r>
                      <a:endParaRPr sz="1000" b="0" i="0">
                        <a:latin typeface="Arial"/>
                      </a:endParaRPr>
                    </a:p>
                  </a:txBody>
                  <a:tcPr anchor="ctr">
                    <a:solidFill>
                      <a:srgbClr val="DCECFB"/>
                    </a:solidFill>
                  </a:tcPr>
                </a:tc>
                <a:tc>
                  <a:txBody>
                    <a:bodyPr/>
                    <a:lstStyle/>
                    <a:p>
                      <a:r>
                        <a:rPr sz="1000" b="0" i="0">
                          <a:latin typeface="Arial"/>
                        </a:rPr>
                        <a:t>91%</a:t>
                      </a:r>
                      <a:endParaRPr sz="1000" b="0" i="0">
                        <a:latin typeface="Arial"/>
                      </a:endParaRPr>
                    </a:p>
                  </a:txBody>
                  <a:tcPr anchor="ctr">
                    <a:solidFill>
                      <a:srgbClr val="DCECFB"/>
                    </a:solidFill>
                  </a:tcPr>
                </a:tc>
              </a:tr>
              <a:tr h="370840">
                <a:tc>
                  <a:txBody>
                    <a:bodyPr/>
                    <a:lstStyle/>
                    <a:p>
                      <a:r>
                        <a:rPr sz="1000" b="0" i="0">
                          <a:latin typeface="Arial"/>
                        </a:rPr>
                        <a:t>Great!</a:t>
                      </a:r>
                      <a:endParaRPr sz="1000" b="0" i="0">
                        <a:latin typeface="Arial"/>
                      </a:endParaRPr>
                    </a:p>
                  </a:txBody>
                  <a:tcPr anchor="ctr">
                    <a:solidFill>
                      <a:srgbClr val="DCECFB"/>
                    </a:solidFill>
                  </a:tcPr>
                </a:tc>
                <a:tc>
                  <a:txBody>
                    <a:bodyPr/>
                    <a:lstStyle/>
                    <a:p>
                      <a:r>
                        <a:rPr sz="1000" b="0" i="0">
                          <a:latin typeface="Arial"/>
                        </a:rPr>
                        <a:t>85%</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c>
                  <a:txBody>
                    <a:bodyPr/>
                    <a:lstStyle/>
                    <a:p>
                      <a:r>
                        <a:rPr sz="1000" b="0" i="0">
                          <a:latin typeface="Arial"/>
                        </a:rPr>
                        <a:t>86%</a:t>
                      </a:r>
                      <a:endParaRPr sz="1000" b="0" i="0">
                        <a:latin typeface="Arial"/>
                      </a:endParaRPr>
                    </a:p>
                  </a:txBody>
                  <a:tcPr anchor="ctr">
                    <a:solidFill>
                      <a:srgbClr val="DCECFB"/>
                    </a:solidFill>
                  </a:tcPr>
                </a:tc>
              </a:tr>
              <a:tr h="370840">
                <a:tc>
                  <a:txBody>
                    <a:bodyPr/>
                    <a:lstStyle/>
                    <a:p>
                      <a:r>
                        <a:rPr sz="1000" b="0" i="0">
                          <a:latin typeface="Arial"/>
                        </a:rPr>
                        <a:t>good!</a:t>
                      </a:r>
                      <a:endParaRPr sz="1000" b="0" i="0">
                        <a:latin typeface="Arial"/>
                      </a:endParaRPr>
                    </a:p>
                  </a:txBody>
                  <a:tcPr anchor="ctr">
                    <a:solidFill>
                      <a:srgbClr val="DCECFB"/>
                    </a:solidFill>
                  </a:tcPr>
                </a:tc>
                <a:tc>
                  <a:txBody>
                    <a:bodyPr/>
                    <a:lstStyle/>
                    <a:p>
                      <a:r>
                        <a:rPr sz="1000" b="0" i="0">
                          <a:latin typeface="Arial"/>
                        </a:rPr>
                        <a:t>85%</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c>
                  <a:txBody>
                    <a:bodyPr/>
                    <a:lstStyle/>
                    <a:p>
                      <a:r>
                        <a:rPr sz="1000" b="0" i="0">
                          <a:latin typeface="Arial"/>
                        </a:rPr>
                        <a:t>89%</a:t>
                      </a:r>
                      <a:endParaRPr sz="1000" b="0" i="0">
                        <a:latin typeface="Arial"/>
                      </a:endParaRPr>
                    </a:p>
                  </a:txBody>
                  <a:tcPr anchor="ctr">
                    <a:solidFill>
                      <a:srgbClr val="DCECFB"/>
                    </a:solidFill>
                  </a:tcPr>
                </a:tc>
              </a:tr>
              <a:tr h="370840">
                <a:tc>
                  <a:txBody>
                    <a:bodyPr/>
                    <a:lstStyle/>
                    <a:p>
                      <a:r>
                        <a:rPr sz="1000" b="0" i="0">
                          <a:latin typeface="Arial"/>
                        </a:rPr>
                        <a:t>good thanks!</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r>
              <a:tr h="370840">
                <a:tc>
                  <a:txBody>
                    <a:bodyPr/>
                    <a:lstStyle/>
                    <a:p>
                      <a:r>
                        <a:rPr sz="1000" b="0" i="0">
                          <a:latin typeface="Arial"/>
                        </a:rPr>
                        <a:t>I'm tired but happy to be alive.</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r>
              <a:tr h="370840">
                <a:tc>
                  <a:txBody>
                    <a:bodyPr/>
                    <a:lstStyle/>
                    <a:p>
                      <a:r>
                        <a:rPr sz="1000" b="0" i="0">
                          <a:latin typeface="Arial"/>
                        </a:rPr>
                        <a:t>Good</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c>
                  <a:txBody>
                    <a:bodyPr/>
                    <a:lstStyle/>
                    <a:p>
                      <a:r>
                        <a:rPr sz="1000" b="0" i="0">
                          <a:latin typeface="Arial"/>
                        </a:rPr>
                        <a:t>84%</a:t>
                      </a:r>
                      <a:endParaRPr sz="1000" b="0" i="0">
                        <a:latin typeface="Arial"/>
                      </a:endParaRPr>
                    </a:p>
                  </a:txBody>
                  <a:tcPr anchor="ctr">
                    <a:solidFill>
                      <a:srgbClr val="DCECFB"/>
                    </a:solidFill>
                  </a:tcPr>
                </a:tc>
              </a:tr>
              <a:tr h="370840">
                <a:tc>
                  <a:txBody>
                    <a:bodyPr/>
                    <a:lstStyle/>
                    <a:p>
                      <a:r>
                        <a:rPr sz="1000" b="0" i="0">
                          <a:latin typeface="Arial"/>
                        </a:rPr>
                        <a:t>fine</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88%</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r>
              <a:tr h="370840">
                <a:tc>
                  <a:txBody>
                    <a:bodyPr/>
                    <a:lstStyle/>
                    <a:p>
                      <a:r>
                        <a:rPr sz="1000" b="0" i="0">
                          <a:latin typeface="Arial"/>
                        </a:rPr>
                        <a:t>doing great!</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r>
              <a:tr h="370840">
                <a:tc>
                  <a:txBody>
                    <a:bodyPr/>
                    <a:lstStyle/>
                    <a:p>
                      <a:r>
                        <a:rPr sz="1000" b="0" i="0">
                          <a:latin typeface="Arial"/>
                        </a:rPr>
                        <a:t>Well, thank you.</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r>
              <a:tr h="370840">
                <a:tc>
                  <a:txBody>
                    <a:bodyPr/>
                    <a:lstStyle/>
                    <a:p>
                      <a:r>
                        <a:rPr sz="1000" b="0" i="0">
                          <a:latin typeface="Arial"/>
                        </a:rPr>
                        <a:t>can</a:t>
                      </a:r>
                      <a:endParaRPr sz="1000" b="0" i="0">
                        <a:latin typeface="Arial"/>
                      </a:endParaRPr>
                    </a:p>
                  </a:txBody>
                  <a:tcPr anchor="ctr">
                    <a:solidFill>
                      <a:srgbClr val="DCECFB"/>
                    </a:solidFill>
                  </a:tcPr>
                </a:tc>
                <a:tc>
                  <a:txBody>
                    <a:bodyPr/>
                    <a:lstStyle/>
                    <a:p>
                      <a:r>
                        <a:rPr sz="1000" b="0" i="0">
                          <a:latin typeface="Arial"/>
                        </a:rPr>
                        <a:t>7%</a:t>
                      </a:r>
                      <a:endParaRPr sz="1000" b="0" i="0">
                        <a:latin typeface="Arial"/>
                      </a:endParaRPr>
                    </a:p>
                  </a:txBody>
                  <a:tcPr anchor="ctr">
                    <a:solidFill>
                      <a:srgbClr val="DCECFB"/>
                    </a:solidFill>
                  </a:tcPr>
                </a:tc>
                <a:tc>
                  <a:txBody>
                    <a:bodyPr/>
                    <a:lstStyle/>
                    <a:p>
                      <a:r>
                        <a:rPr sz="1000" b="0" i="0">
                          <a:latin typeface="Arial"/>
                        </a:rPr>
                        <a:t>7%</a:t>
                      </a:r>
                      <a:endParaRPr sz="1000" b="0" i="0">
                        <a:latin typeface="Arial"/>
                      </a:endParaRPr>
                    </a:p>
                  </a:txBody>
                  <a:tcPr anchor="ctr">
                    <a:solidFill>
                      <a:srgbClr val="DCECFB"/>
                    </a:solidFill>
                  </a:tcPr>
                </a:tc>
                <a:tc>
                  <a:txBody>
                    <a:bodyPr/>
                    <a:lstStyle/>
                    <a:p>
                      <a:r>
                        <a:rPr sz="1000" b="0" i="0">
                          <a:latin typeface="Arial"/>
                        </a:rPr>
                        <a:t>7%</a:t>
                      </a:r>
                      <a:endParaRPr sz="1000" b="0" i="0">
                        <a:latin typeface="Arial"/>
                      </a:endParaRPr>
                    </a:p>
                  </a:txBody>
                  <a:tcPr anchor="ctr">
                    <a:solidFill>
                      <a:srgbClr val="DCECFB"/>
                    </a:solidFill>
                  </a:tcPr>
                </a:tc>
              </a:tr>
            </a:tbl>
          </a:graphicData>
        </a:graphic>
      </p:graphicFrame>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whisper something into the ear of the moderators right now what would it be?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(n=88)</a:t>
                      </a:r>
                      <a:endParaRPr sz="1000" b="1" i="0">
                        <a:latin typeface="Arial"/>
                      </a:endParaRPr>
                    </a:p>
                  </a:txBody>
                  <a:tcPr anchor="ctr"/>
                </a:tc>
                <a:tc>
                  <a:txBody>
                    <a:bodyPr/>
                    <a:lstStyle/>
                    <a:p>
                      <a:r>
                        <a:rPr sz="1000" b="1" i="0">
                          <a:latin typeface="Arial"/>
                        </a:rPr>
                        <a:t>Male  (n=40)</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ask the hard questions</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r>
              <a:tr h="370840">
                <a:tc>
                  <a:txBody>
                    <a:bodyPr/>
                    <a:lstStyle/>
                    <a:p>
                      <a:r>
                        <a:rPr sz="1000" b="0" i="0">
                          <a:latin typeface="Arial"/>
                        </a:rPr>
                        <a:t>You're doing a good job keeping the candidates from going long!</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r>
              <a:tr h="370840">
                <a:tc>
                  <a:txBody>
                    <a:bodyPr/>
                    <a:lstStyle/>
                    <a:p>
                      <a:r>
                        <a:rPr sz="1000" b="0" i="0">
                          <a:latin typeface="Arial"/>
                        </a:rPr>
                        <a:t>Ask them about gun control</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r>
              <a:tr h="370840">
                <a:tc>
                  <a:txBody>
                    <a:bodyPr/>
                    <a:lstStyle/>
                    <a:p>
                      <a:r>
                        <a:rPr sz="1000" b="0" i="0">
                          <a:latin typeface="Arial"/>
                        </a:rPr>
                        <a:t>ask better questions</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r>
              <a:tr h="370840">
                <a:tc>
                  <a:txBody>
                    <a:bodyPr/>
                    <a:lstStyle/>
                    <a:p>
                      <a:r>
                        <a:rPr sz="1000" b="0" i="0">
                          <a:latin typeface="Arial"/>
                        </a:rPr>
                        <a:t>someone ask more climate questions</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r>
              <a:tr h="370840">
                <a:tc>
                  <a:txBody>
                    <a:bodyPr/>
                    <a:lstStyle/>
                    <a:p>
                      <a:r>
                        <a:rPr sz="1000" b="0" i="0">
                          <a:latin typeface="Arial"/>
                        </a:rPr>
                        <a:t>don't let the white men talk so much</a:t>
                      </a:r>
                      <a:endParaRPr sz="1000" b="0" i="0">
                        <a:latin typeface="Arial"/>
                      </a:endParaRPr>
                    </a:p>
                  </a:txBody>
                  <a:tcPr anchor="ctr">
                    <a:solidFill>
                      <a:srgbClr val="DCECFB"/>
                    </a:solidFill>
                  </a:tcPr>
                </a:tc>
                <a:tc>
                  <a:txBody>
                    <a:bodyPr/>
                    <a:lstStyle/>
                    <a:p>
                      <a:r>
                        <a:rPr sz="1000" b="0" i="0">
                          <a:latin typeface="Arial"/>
                        </a:rPr>
                        <a:t>29%</a:t>
                      </a:r>
                      <a:endParaRPr sz="1000" b="0" i="0">
                        <a:latin typeface="Arial"/>
                      </a:endParaRPr>
                    </a:p>
                  </a:txBody>
                  <a:tcPr anchor="ctr">
                    <a:solidFill>
                      <a:srgbClr val="DCECFB"/>
                    </a:solidFill>
                  </a:tcPr>
                </a:tc>
                <a:tc>
                  <a:txBody>
                    <a:bodyPr/>
                    <a:lstStyle/>
                    <a:p>
                      <a:r>
                        <a:rPr sz="1000" b="0" i="0">
                          <a:latin typeface="Arial"/>
                        </a:rPr>
                        <a:t>19%</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r>
              <a:tr h="370840">
                <a:tc>
                  <a:txBody>
                    <a:bodyPr/>
                    <a:lstStyle/>
                    <a:p>
                      <a:r>
                        <a:rPr sz="1000" b="0" i="0">
                          <a:latin typeface="Arial"/>
                        </a:rPr>
                        <a:t>Focus on Biden, Sanders, Warren, and Buttigieg.</a:t>
                      </a:r>
                      <a:endParaRPr sz="1000" b="0" i="0">
                        <a:latin typeface="Arial"/>
                      </a:endParaRPr>
                    </a:p>
                  </a:txBody>
                  <a:tcPr anchor="ctr">
                    <a:solidFill>
                      <a:srgbClr val="DCECFB"/>
                    </a:solidFill>
                  </a:tcPr>
                </a:tc>
                <a:tc>
                  <a:txBody>
                    <a:bodyPr/>
                    <a:lstStyle/>
                    <a:p>
                      <a:r>
                        <a:rPr sz="1000" b="0" i="0">
                          <a:latin typeface="Arial"/>
                        </a:rPr>
                        <a:t>28%</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r>
              <a:tr h="370840">
                <a:tc>
                  <a:txBody>
                    <a:bodyPr/>
                    <a:lstStyle/>
                    <a:p>
                      <a:r>
                        <a:rPr sz="1000" b="0" i="0">
                          <a:latin typeface="Arial"/>
                        </a:rPr>
                        <a:t>Lighten up a bit</a:t>
                      </a:r>
                      <a:endParaRPr sz="1000" b="0" i="0">
                        <a:latin typeface="Arial"/>
                      </a:endParaRPr>
                    </a:p>
                  </a:txBody>
                  <a:tcPr anchor="ctr">
                    <a:solidFill>
                      <a:srgbClr val="DCECFB"/>
                    </a:solidFill>
                  </a:tcPr>
                </a:tc>
                <a:tc>
                  <a:txBody>
                    <a:bodyPr/>
                    <a:lstStyle/>
                    <a:p>
                      <a:r>
                        <a:rPr sz="1000" b="0" i="0">
                          <a:latin typeface="Arial"/>
                        </a:rPr>
                        <a:t>24%</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c>
                  <a:txBody>
                    <a:bodyPr/>
                    <a:lstStyle/>
                    <a:p>
                      <a:r>
                        <a:rPr sz="1000" b="0" i="0">
                          <a:latin typeface="Arial"/>
                        </a:rPr>
                        <a:t>27%</a:t>
                      </a:r>
                      <a:endParaRPr sz="1000" b="0" i="0">
                        <a:latin typeface="Arial"/>
                      </a:endParaRPr>
                    </a:p>
                  </a:txBody>
                  <a:tcPr anchor="ctr">
                    <a:solidFill>
                      <a:srgbClr val="DCECFB"/>
                    </a:solidFill>
                  </a:tcPr>
                </a:tc>
              </a:tr>
            </a:tbl>
          </a:graphicData>
        </a:graphic>
      </p:graphicFrame>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whisper something into the ear of the moderators right now what would it be?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(n=88)</a:t>
                      </a:r>
                      <a:endParaRPr sz="1000" b="1" i="0">
                        <a:latin typeface="Arial"/>
                      </a:endParaRPr>
                    </a:p>
                  </a:txBody>
                  <a:tcPr anchor="ctr"/>
                </a:tc>
                <a:tc>
                  <a:txBody>
                    <a:bodyPr/>
                    <a:lstStyle/>
                    <a:p>
                      <a:r>
                        <a:rPr sz="1000" b="1" i="0">
                          <a:latin typeface="Arial"/>
                        </a:rPr>
                        <a:t>Male  (n=40)</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ask the hard questions</a:t>
                      </a:r>
                      <a:endParaRPr sz="1000" b="0" i="0">
                        <a:latin typeface="Arial"/>
                      </a:endParaRPr>
                    </a:p>
                  </a:txBody>
                  <a:tcPr anchor="ctr">
                    <a:solidFill>
                      <a:srgbClr val="DCECFB"/>
                    </a:solidFill>
                  </a:tcPr>
                </a:tc>
                <a:tc>
                  <a:txBody>
                    <a:bodyPr/>
                    <a:lstStyle/>
                    <a:p>
                      <a:r>
                        <a:rPr sz="1000" b="0" i="0">
                          <a:latin typeface="Arial"/>
                        </a:rPr>
                        <a:t>Ask uncomfortable questions</a:t>
                      </a:r>
                      <a:endParaRPr sz="1000" b="0" i="0">
                        <a:latin typeface="Arial"/>
                      </a:endParaRPr>
                    </a:p>
                  </a:txBody>
                  <a:tcPr anchor="ctr">
                    <a:solidFill>
                      <a:srgbClr val="DCECFB"/>
                    </a:solidFill>
                  </a:tcPr>
                </a:tc>
                <a:tc>
                  <a:txBody>
                    <a:bodyPr/>
                    <a:lstStyle/>
                    <a:p>
                      <a:r>
                        <a:rPr sz="1000" b="0" i="0">
                          <a:latin typeface="Arial"/>
                        </a:rPr>
                        <a:t>ask the hard questions</a:t>
                      </a:r>
                      <a:endParaRPr sz="1000" b="0" i="0">
                        <a:latin typeface="Arial"/>
                      </a:endParaRPr>
                    </a:p>
                  </a:txBody>
                  <a:tcPr anchor="ctr">
                    <a:solidFill>
                      <a:srgbClr val="DCECFB"/>
                    </a:solidFill>
                  </a:tcPr>
                </a:tc>
              </a:tr>
              <a:tr h="370840">
                <a:tc>
                  <a:txBody>
                    <a:bodyPr/>
                    <a:lstStyle/>
                    <a:p>
                      <a:r>
                        <a:rPr sz="1000" b="0" i="0">
                          <a:latin typeface="Arial"/>
                        </a:rPr>
                        <a:t>You're doing a good job keeping the candidates from going long!</a:t>
                      </a:r>
                      <a:endParaRPr sz="1000" b="0" i="0">
                        <a:latin typeface="Arial"/>
                      </a:endParaRPr>
                    </a:p>
                  </a:txBody>
                  <a:tcPr anchor="ctr">
                    <a:solidFill>
                      <a:srgbClr val="DCECFB"/>
                    </a:solidFill>
                  </a:tcPr>
                </a:tc>
                <a:tc>
                  <a:txBody>
                    <a:bodyPr/>
                    <a:lstStyle/>
                    <a:p>
                      <a:r>
                        <a:rPr sz="1000" b="0" i="0">
                          <a:latin typeface="Arial"/>
                        </a:rPr>
                        <a:t>Give everyone a chance to speak equally.</a:t>
                      </a:r>
                      <a:endParaRPr sz="1000" b="0" i="0">
                        <a:latin typeface="Arial"/>
                      </a:endParaRPr>
                    </a:p>
                  </a:txBody>
                  <a:tcPr anchor="ctr">
                    <a:solidFill>
                      <a:srgbClr val="DCECFB"/>
                    </a:solidFill>
                  </a:tcPr>
                </a:tc>
                <a:tc>
                  <a:txBody>
                    <a:bodyPr/>
                    <a:lstStyle/>
                    <a:p>
                      <a:r>
                        <a:rPr sz="1000" b="0" i="0">
                          <a:latin typeface="Arial"/>
                        </a:rPr>
                        <a:t>Ask them about gun control</a:t>
                      </a:r>
                      <a:endParaRPr sz="1000" b="0" i="0">
                        <a:latin typeface="Arial"/>
                      </a:endParaRPr>
                    </a:p>
                  </a:txBody>
                  <a:tcPr anchor="ctr">
                    <a:solidFill>
                      <a:srgbClr val="DCECFB"/>
                    </a:solidFill>
                  </a:tcPr>
                </a:tc>
              </a:tr>
              <a:tr h="370840">
                <a:tc>
                  <a:txBody>
                    <a:bodyPr/>
                    <a:lstStyle/>
                    <a:p>
                      <a:r>
                        <a:rPr sz="1000" b="0" i="0">
                          <a:latin typeface="Arial"/>
                        </a:rPr>
                        <a:t>Ask them about gun control</a:t>
                      </a:r>
                      <a:endParaRPr sz="1000" b="0" i="0">
                        <a:latin typeface="Arial"/>
                      </a:endParaRPr>
                    </a:p>
                  </a:txBody>
                  <a:tcPr anchor="ctr">
                    <a:solidFill>
                      <a:srgbClr val="DCECFB"/>
                    </a:solidFill>
                  </a:tcPr>
                </a:tc>
                <a:tc>
                  <a:txBody>
                    <a:bodyPr/>
                    <a:lstStyle/>
                    <a:p>
                      <a:r>
                        <a:rPr sz="1000" b="0" i="0">
                          <a:latin typeface="Arial"/>
                        </a:rPr>
                        <a:t>You're doing a good job keeping the candidates from going long!</a:t>
                      </a:r>
                      <a:endParaRPr sz="1000" b="0" i="0">
                        <a:latin typeface="Arial"/>
                      </a:endParaRPr>
                    </a:p>
                  </a:txBody>
                  <a:tcPr anchor="ctr">
                    <a:solidFill>
                      <a:srgbClr val="DCECFB"/>
                    </a:solidFill>
                  </a:tcPr>
                </a:tc>
                <a:tc>
                  <a:txBody>
                    <a:bodyPr/>
                    <a:lstStyle/>
                    <a:p>
                      <a:r>
                        <a:rPr sz="1000" b="0" i="0">
                          <a:latin typeface="Arial"/>
                        </a:rPr>
                        <a:t>ask better questions</a:t>
                      </a:r>
                      <a:endParaRPr sz="1000" b="0" i="0">
                        <a:latin typeface="Arial"/>
                      </a:endParaRPr>
                    </a:p>
                  </a:txBody>
                  <a:tcPr anchor="ctr">
                    <a:solidFill>
                      <a:srgbClr val="DCECFB"/>
                    </a:solidFill>
                  </a:tcPr>
                </a:tc>
              </a:tr>
              <a:tr h="370840">
                <a:tc>
                  <a:txBody>
                    <a:bodyPr/>
                    <a:lstStyle/>
                    <a:p>
                      <a:r>
                        <a:rPr sz="1000" b="0" i="0">
                          <a:latin typeface="Arial"/>
                        </a:rPr>
                        <a:t>ask better questions</a:t>
                      </a:r>
                      <a:endParaRPr sz="1000" b="0" i="0">
                        <a:latin typeface="Arial"/>
                      </a:endParaRPr>
                    </a:p>
                  </a:txBody>
                  <a:tcPr anchor="ctr">
                    <a:solidFill>
                      <a:srgbClr val="DCECFB"/>
                    </a:solidFill>
                  </a:tcPr>
                </a:tc>
                <a:tc>
                  <a:txBody>
                    <a:bodyPr/>
                    <a:lstStyle/>
                    <a:p>
                      <a:r>
                        <a:rPr sz="1000" b="0" i="0">
                          <a:latin typeface="Arial"/>
                        </a:rPr>
                        <a:t>Make sure the candidates are answering question.</a:t>
                      </a:r>
                      <a:endParaRPr sz="1000" b="0" i="0">
                        <a:latin typeface="Arial"/>
                      </a:endParaRPr>
                    </a:p>
                  </a:txBody>
                  <a:tcPr anchor="ctr">
                    <a:solidFill>
                      <a:srgbClr val="DCECFB"/>
                    </a:solidFill>
                  </a:tcPr>
                </a:tc>
                <a:tc>
                  <a:txBody>
                    <a:bodyPr/>
                    <a:lstStyle/>
                    <a:p>
                      <a:r>
                        <a:rPr sz="1000" b="0" i="0">
                          <a:latin typeface="Arial"/>
                        </a:rPr>
                        <a:t>Let everyone get a fair chance to speak</a:t>
                      </a:r>
                      <a:endParaRPr sz="1000" b="0" i="0">
                        <a:latin typeface="Arial"/>
                      </a:endParaRPr>
                    </a:p>
                  </a:txBody>
                  <a:tcPr anchor="ctr">
                    <a:solidFill>
                      <a:srgbClr val="DCECFB"/>
                    </a:solidFill>
                  </a:tcPr>
                </a:tc>
              </a:tr>
              <a:tr h="370840">
                <a:tc>
                  <a:txBody>
                    <a:bodyPr/>
                    <a:lstStyle/>
                    <a:p>
                      <a:r>
                        <a:rPr sz="1000" b="0" i="0">
                          <a:latin typeface="Arial"/>
                        </a:rPr>
                        <a:t>someone ask more climate questions</a:t>
                      </a:r>
                      <a:endParaRPr sz="1000" b="0" i="0">
                        <a:latin typeface="Arial"/>
                      </a:endParaRPr>
                    </a:p>
                  </a:txBody>
                  <a:tcPr anchor="ctr">
                    <a:solidFill>
                      <a:srgbClr val="DCECFB"/>
                    </a:solidFill>
                  </a:tcPr>
                </a:tc>
                <a:tc>
                  <a:txBody>
                    <a:bodyPr/>
                    <a:lstStyle/>
                    <a:p>
                      <a:r>
                        <a:rPr sz="1000" b="0" i="0">
                          <a:latin typeface="Arial"/>
                        </a:rPr>
                        <a:t>You're doing a better job than CNN</a:t>
                      </a:r>
                      <a:endParaRPr sz="1000" b="0" i="0">
                        <a:latin typeface="Arial"/>
                      </a:endParaRPr>
                    </a:p>
                  </a:txBody>
                  <a:tcPr anchor="ctr">
                    <a:solidFill>
                      <a:srgbClr val="DCECFB"/>
                    </a:solidFill>
                  </a:tcPr>
                </a:tc>
                <a:tc>
                  <a:txBody>
                    <a:bodyPr/>
                    <a:lstStyle/>
                    <a:p>
                      <a:r>
                        <a:rPr sz="1000" b="0" i="0">
                          <a:latin typeface="Arial"/>
                        </a:rPr>
                        <a:t>don't let the white men talk so much</a:t>
                      </a:r>
                      <a:endParaRPr sz="1000" b="0" i="0">
                        <a:latin typeface="Arial"/>
                      </a:endParaRPr>
                    </a:p>
                  </a:txBody>
                  <a:tcPr anchor="ctr">
                    <a:solidFill>
                      <a:srgbClr val="DCECFB"/>
                    </a:solidFill>
                  </a:tcPr>
                </a:tc>
              </a:tr>
              <a:tr h="370840">
                <a:tc>
                  <a:txBody>
                    <a:bodyPr/>
                    <a:lstStyle/>
                    <a:p>
                      <a:r>
                        <a:rPr sz="1000" b="0" i="0">
                          <a:latin typeface="Arial"/>
                        </a:rPr>
                        <a:t>don't let the white men talk so much</a:t>
                      </a:r>
                      <a:endParaRPr sz="1000" b="0" i="0">
                        <a:latin typeface="Arial"/>
                      </a:endParaRPr>
                    </a:p>
                  </a:txBody>
                  <a:tcPr anchor="ctr">
                    <a:solidFill>
                      <a:srgbClr val="DCECFB"/>
                    </a:solidFill>
                  </a:tcPr>
                </a:tc>
                <a:tc>
                  <a:txBody>
                    <a:bodyPr/>
                    <a:lstStyle/>
                    <a:p>
                      <a:r>
                        <a:rPr sz="1000" b="0" i="0">
                          <a:latin typeface="Arial"/>
                        </a:rPr>
                        <a:t>LET YANG SPEAK. YOU ONLY ASKED HIM 1 QUESTION FOR THE LAST 40 MINUTES</a:t>
                      </a:r>
                      <a:endParaRPr sz="1000" b="0" i="0">
                        <a:latin typeface="Arial"/>
                      </a:endParaRPr>
                    </a:p>
                  </a:txBody>
                  <a:tcPr anchor="ctr">
                    <a:solidFill>
                      <a:srgbClr val="DCECFB"/>
                    </a:solidFill>
                  </a:tcPr>
                </a:tc>
                <a:tc>
                  <a:txBody>
                    <a:bodyPr/>
                    <a:lstStyle/>
                    <a:p>
                      <a:r>
                        <a:rPr sz="1000" b="0" i="0">
                          <a:latin typeface="Arial"/>
                        </a:rPr>
                        <a:t>Focus on Biden, Sanders, Warren, and Buttigieg.</a:t>
                      </a:r>
                      <a:endParaRPr sz="1000" b="0" i="0">
                        <a:latin typeface="Arial"/>
                      </a:endParaRPr>
                    </a:p>
                  </a:txBody>
                  <a:tcPr anchor="ctr">
                    <a:solidFill>
                      <a:srgbClr val="DCECFB"/>
                    </a:solidFill>
                  </a:tcPr>
                </a:tc>
              </a:tr>
              <a:tr h="370840">
                <a:tc>
                  <a:txBody>
                    <a:bodyPr/>
                    <a:lstStyle/>
                    <a:p>
                      <a:r>
                        <a:rPr sz="1000" b="0" i="0">
                          <a:latin typeface="Arial"/>
                        </a:rPr>
                        <a:t>Focus on Biden, Sanders, Warren, and Buttigieg.</a:t>
                      </a:r>
                      <a:endParaRPr sz="1000" b="0" i="0">
                        <a:latin typeface="Arial"/>
                      </a:endParaRPr>
                    </a:p>
                  </a:txBody>
                  <a:tcPr anchor="ctr">
                    <a:solidFill>
                      <a:srgbClr val="DCECFB"/>
                    </a:solidFill>
                  </a:tcPr>
                </a:tc>
                <a:tc>
                  <a:txBody>
                    <a:bodyPr/>
                    <a:lstStyle/>
                    <a:p>
                      <a:r>
                        <a:rPr sz="1000" b="0" i="0">
                          <a:latin typeface="Arial"/>
                        </a:rPr>
                        <a:t>Ignore Tulsi Gabbard</a:t>
                      </a:r>
                      <a:endParaRPr sz="1000" b="0" i="0">
                        <a:latin typeface="Arial"/>
                      </a:endParaRPr>
                    </a:p>
                  </a:txBody>
                  <a:tcPr anchor="ctr">
                    <a:solidFill>
                      <a:srgbClr val="DCECFB"/>
                    </a:solidFill>
                  </a:tcPr>
                </a:tc>
                <a:tc>
                  <a:txBody>
                    <a:bodyPr/>
                    <a:lstStyle/>
                    <a:p>
                      <a:r>
                        <a:rPr sz="1000" b="0" i="0">
                          <a:latin typeface="Arial"/>
                        </a:rPr>
                        <a:t>you go girl</a:t>
                      </a:r>
                      <a:endParaRPr sz="1000" b="0" i="0">
                        <a:latin typeface="Arial"/>
                      </a:endParaRPr>
                    </a:p>
                  </a:txBody>
                  <a:tcPr anchor="ctr">
                    <a:solidFill>
                      <a:srgbClr val="DCECFB"/>
                    </a:solidFill>
                  </a:tcPr>
                </a:tc>
              </a:tr>
              <a:tr h="370840">
                <a:tc>
                  <a:txBody>
                    <a:bodyPr/>
                    <a:lstStyle/>
                    <a:p>
                      <a:r>
                        <a:rPr sz="1000" b="0" i="0">
                          <a:latin typeface="Arial"/>
                        </a:rPr>
                        <a:t>Lighten up a bit</a:t>
                      </a:r>
                      <a:endParaRPr sz="1000" b="0" i="0">
                        <a:latin typeface="Arial"/>
                      </a:endParaRPr>
                    </a:p>
                  </a:txBody>
                  <a:tcPr anchor="ctr">
                    <a:solidFill>
                      <a:srgbClr val="DCECFB"/>
                    </a:solidFill>
                  </a:tcPr>
                </a:tc>
                <a:tc>
                  <a:txBody>
                    <a:bodyPr/>
                    <a:lstStyle/>
                    <a:p>
                      <a:r>
                        <a:rPr sz="1000" b="0" i="0">
                          <a:latin typeface="Arial"/>
                        </a:rPr>
                        <a:t>someone ask more climate questions</a:t>
                      </a:r>
                      <a:endParaRPr sz="1000" b="0" i="0">
                        <a:latin typeface="Arial"/>
                      </a:endParaRPr>
                    </a:p>
                  </a:txBody>
                  <a:tcPr anchor="ctr">
                    <a:solidFill>
                      <a:srgbClr val="DCECFB"/>
                    </a:solidFill>
                  </a:tcPr>
                </a:tc>
                <a:tc>
                  <a:txBody>
                    <a:bodyPr/>
                    <a:lstStyle/>
                    <a:p>
                      <a:r>
                        <a:rPr sz="1000" b="0" i="0">
                          <a:latin typeface="Arial"/>
                        </a:rPr>
                        <a:t>they did a great job</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Lighten up a bit</a:t>
                      </a:r>
                      <a:endParaRPr sz="1000" b="0" i="0">
                        <a:latin typeface="Arial"/>
                      </a:endParaRPr>
                    </a:p>
                  </a:txBody>
                  <a:tcPr anchor="ctr">
                    <a:solidFill>
                      <a:srgbClr val="DCECFB"/>
                    </a:solidFill>
                  </a:tcPr>
                </a:tc>
                <a:tc>
                  <a:txBody>
                    <a:bodyPr/>
                    <a:lstStyle/>
                    <a:p>
                      <a:r>
                        <a:rPr sz="1000" b="0" i="0">
                          <a:latin typeface="Arial"/>
                        </a:rPr>
                        <a:t>Not sure</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sup with hong kong</a:t>
                      </a:r>
                      <a:endParaRPr sz="1000" b="0" i="0">
                        <a:latin typeface="Arial"/>
                      </a:endParaRPr>
                    </a:p>
                  </a:txBody>
                  <a:tcPr anchor="ctr">
                    <a:solidFill>
                      <a:srgbClr val="DCECFB"/>
                    </a:solidFill>
                  </a:tcPr>
                </a:tc>
                <a:tc>
                  <a:txBody>
                    <a:bodyPr/>
                    <a:lstStyle/>
                    <a:p/>
                  </a:txBody>
                  <a:tcPr/>
                </a:tc>
              </a:tr>
            </a:tbl>
          </a:graphicData>
        </a:graphic>
      </p:graphicFrame>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are "the hard questions"? Take 3 minutes.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(n=93)</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(n=47)</a:t>
                      </a:r>
                      <a:endParaRPr sz="1000" b="1" i="0">
                        <a:latin typeface="Arial"/>
                      </a:endParaRPr>
                    </a:p>
                  </a:txBody>
                  <a:tcPr anchor="ctr"/>
                </a:tc>
              </a:tr>
              <a:tr h="370840">
                <a:tc>
                  <a:txBody>
                    <a:bodyPr/>
                    <a:lstStyle/>
                    <a:p>
                      <a:r>
                        <a:rPr sz="1000" b="0" i="0">
                          <a:latin typeface="Arial"/>
                        </a:rPr>
                        <a:t>The hard questions involve how to implement change: how to restructure healthcare, how to solve climate change, what to do with student debt, etc.</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c>
                  <a:txBody>
                    <a:bodyPr/>
                    <a:lstStyle/>
                    <a:p>
                      <a:r>
                        <a:rPr sz="1000" b="0" i="0">
                          <a:latin typeface="Arial"/>
                        </a:rPr>
                        <a:t>85%</a:t>
                      </a:r>
                      <a:endParaRPr sz="1000" b="0" i="0">
                        <a:latin typeface="Arial"/>
                      </a:endParaRPr>
                    </a:p>
                  </a:txBody>
                  <a:tcPr anchor="ctr">
                    <a:solidFill>
                      <a:srgbClr val="DCECFB"/>
                    </a:solidFill>
                  </a:tcPr>
                </a:tc>
              </a:tr>
              <a:tr h="370840">
                <a:tc>
                  <a:txBody>
                    <a:bodyPr/>
                    <a:lstStyle/>
                    <a:p>
                      <a:r>
                        <a:rPr sz="1000" b="0" i="0">
                          <a:latin typeface="Arial"/>
                        </a:rPr>
                        <a:t>what are your EXACT plans for healthcare? what is your EXACT plan for climate change?  What is your EXACT plan for gun control?</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r>
              <a:tr h="370840">
                <a:tc>
                  <a:txBody>
                    <a:bodyPr/>
                    <a:lstStyle/>
                    <a:p>
                      <a:r>
                        <a:rPr sz="1000" b="0" i="0">
                          <a:latin typeface="Arial"/>
                        </a:rPr>
                        <a:t>Gun control</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r>
              <a:tr h="370840">
                <a:tc>
                  <a:txBody>
                    <a:bodyPr/>
                    <a:lstStyle/>
                    <a:p>
                      <a:r>
                        <a:rPr sz="1000" b="0" i="0">
                          <a:latin typeface="Arial"/>
                        </a:rPr>
                        <a:t>How will you contribute to gun control policies?</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r>
              <a:tr h="370840">
                <a:tc>
                  <a:txBody>
                    <a:bodyPr/>
                    <a:lstStyle/>
                    <a:p>
                      <a:r>
                        <a:rPr sz="1000" b="0" i="0">
                          <a:latin typeface="Arial"/>
                        </a:rPr>
                        <a:t>Questions that force the candidates to address their contradictions.</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r>
              <a:tr h="370840">
                <a:tc>
                  <a:txBody>
                    <a:bodyPr/>
                    <a:lstStyle/>
                    <a:p>
                      <a:r>
                        <a:rPr sz="1000" b="0" i="0">
                          <a:latin typeface="Arial"/>
                        </a:rPr>
                        <a:t>Did Epstein kill himself?</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r>
              <a:tr h="370840">
                <a:tc>
                  <a:txBody>
                    <a:bodyPr/>
                    <a:lstStyle/>
                    <a:p>
                      <a:r>
                        <a:rPr sz="1000" b="0" i="0">
                          <a:latin typeface="Arial"/>
                        </a:rPr>
                        <a:t>economy, healthcare, foreign affairs</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r>
              <a:tr h="370840">
                <a:tc>
                  <a:txBody>
                    <a:bodyPr/>
                    <a:lstStyle/>
                    <a:p>
                      <a:r>
                        <a:rPr sz="1000" b="0" i="0">
                          <a:latin typeface="Arial"/>
                        </a:rPr>
                        <a:t>Child care and paid family</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c>
                  <a:txBody>
                    <a:bodyPr/>
                    <a:lstStyle/>
                    <a:p>
                      <a:r>
                        <a:rPr sz="1000" b="0" i="0">
                          <a:latin typeface="Arial"/>
                        </a:rPr>
                        <a:t>25%</a:t>
                      </a:r>
                      <a:endParaRPr sz="1000" b="0" i="0">
                        <a:latin typeface="Arial"/>
                      </a:endParaRPr>
                    </a:p>
                  </a:txBody>
                  <a:tcPr anchor="ctr">
                    <a:solidFill>
                      <a:srgbClr val="DCECFB"/>
                    </a:solidFill>
                  </a:tcPr>
                </a:tc>
              </a:tr>
              <a:tr h="370840">
                <a:tc>
                  <a:txBody>
                    <a:bodyPr/>
                    <a:lstStyle/>
                    <a:p>
                      <a:r>
                        <a:rPr sz="1000" b="0" i="0">
                          <a:latin typeface="Arial"/>
                        </a:rPr>
                        <a:t>What should be done about this debt crisis within the U.S.?</a:t>
                      </a:r>
                      <a:endParaRPr sz="1000" b="0" i="0">
                        <a:latin typeface="Arial"/>
                      </a:endParaRPr>
                    </a:p>
                  </a:txBody>
                  <a:tcPr anchor="ctr">
                    <a:solidFill>
                      <a:srgbClr val="DCECFB"/>
                    </a:solidFill>
                  </a:tcPr>
                </a:tc>
                <a:tc>
                  <a:txBody>
                    <a:bodyPr/>
                    <a:lstStyle/>
                    <a:p>
                      <a:r>
                        <a:rPr sz="1000" b="0" i="0">
                          <a:latin typeface="Arial"/>
                        </a:rPr>
                        <a:t>25%</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c>
                  <a:txBody>
                    <a:bodyPr/>
                    <a:lstStyle/>
                    <a:p>
                      <a:r>
                        <a:rPr sz="1000" b="0" i="0">
                          <a:latin typeface="Arial"/>
                        </a:rPr>
                        <a:t>21%</a:t>
                      </a:r>
                      <a:endParaRPr sz="1000" b="0" i="0">
                        <a:latin typeface="Arial"/>
                      </a:endParaRPr>
                    </a:p>
                  </a:txBody>
                  <a:tcPr anchor="ctr">
                    <a:solidFill>
                      <a:srgbClr val="DCECFB"/>
                    </a:solidFill>
                  </a:tcPr>
                </a:tc>
              </a:tr>
              <a:tr h="370840">
                <a:tc>
                  <a:txBody>
                    <a:bodyPr/>
                    <a:lstStyle/>
                    <a:p>
                      <a:r>
                        <a:rPr sz="1000" b="0" i="0">
                          <a:latin typeface="Arial"/>
                        </a:rPr>
                        <a:t>nothing is hard questions</a:t>
                      </a:r>
                      <a:endParaRPr sz="1000" b="0" i="0">
                        <a:latin typeface="Arial"/>
                      </a:endParaRPr>
                    </a:p>
                  </a:txBody>
                  <a:tcPr anchor="ctr">
                    <a:solidFill>
                      <a:srgbClr val="DCECFB"/>
                    </a:solidFill>
                  </a:tcPr>
                </a:tc>
                <a:tc>
                  <a:txBody>
                    <a:bodyPr/>
                    <a:lstStyle/>
                    <a:p>
                      <a:r>
                        <a:rPr sz="1000" b="0" i="0">
                          <a:latin typeface="Arial"/>
                        </a:rPr>
                        <a:t>22%</a:t>
                      </a:r>
                      <a:endParaRPr sz="1000" b="0" i="0">
                        <a:latin typeface="Arial"/>
                      </a:endParaRPr>
                    </a:p>
                  </a:txBody>
                  <a:tcPr anchor="ctr">
                    <a:solidFill>
                      <a:srgbClr val="DCECFB"/>
                    </a:solidFill>
                  </a:tcPr>
                </a:tc>
                <a:tc>
                  <a:txBody>
                    <a:bodyPr/>
                    <a:lstStyle/>
                    <a:p>
                      <a:r>
                        <a:rPr sz="1000" b="0" i="0">
                          <a:latin typeface="Arial"/>
                        </a:rPr>
                        <a:t>24%</a:t>
                      </a:r>
                      <a:endParaRPr sz="1000" b="0" i="0">
                        <a:latin typeface="Arial"/>
                      </a:endParaRPr>
                    </a:p>
                  </a:txBody>
                  <a:tcPr anchor="ctr">
                    <a:solidFill>
                      <a:srgbClr val="DCECFB"/>
                    </a:solidFill>
                  </a:tcPr>
                </a:tc>
                <a:tc>
                  <a:txBody>
                    <a:bodyPr/>
                    <a:lstStyle/>
                    <a:p>
                      <a:r>
                        <a:rPr sz="1000" b="0" i="0">
                          <a:latin typeface="Arial"/>
                        </a:rPr>
                        <a:t>19%</a:t>
                      </a:r>
                      <a:endParaRPr sz="1000" b="0" i="0">
                        <a:latin typeface="Arial"/>
                      </a:endParaRPr>
                    </a:p>
                  </a:txBody>
                  <a:tcPr anchor="ctr">
                    <a:solidFill>
                      <a:srgbClr val="DCECFB"/>
                    </a:solidFill>
                  </a:tcPr>
                </a:tc>
              </a:tr>
            </a:tbl>
          </a:graphicData>
        </a:graphic>
      </p:graphicFrame>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are "the hard questions"? Take 3 minutes.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(n=93)</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(n=47)</a:t>
                      </a:r>
                      <a:endParaRPr sz="1000" b="1" i="0">
                        <a:latin typeface="Arial"/>
                      </a:endParaRPr>
                    </a:p>
                  </a:txBody>
                  <a:tcPr anchor="ctr"/>
                </a:tc>
              </a:tr>
              <a:tr h="370840">
                <a:tc>
                  <a:txBody>
                    <a:bodyPr/>
                    <a:lstStyle/>
                    <a:p>
                      <a:r>
                        <a:rPr sz="1000" b="0" i="0">
                          <a:latin typeface="Arial"/>
                        </a:rPr>
                        <a:t>The hard questions involve how to implement change: how to restructure healthcare, how to solve climate change, what to do with student debt, etc.</a:t>
                      </a:r>
                      <a:endParaRPr sz="1000" b="0" i="0">
                        <a:latin typeface="Arial"/>
                      </a:endParaRPr>
                    </a:p>
                  </a:txBody>
                  <a:tcPr anchor="ctr">
                    <a:solidFill>
                      <a:srgbClr val="DCECFB"/>
                    </a:solidFill>
                  </a:tcPr>
                </a:tc>
                <a:tc>
                  <a:txBody>
                    <a:bodyPr/>
                    <a:lstStyle/>
                    <a:p>
                      <a:r>
                        <a:rPr sz="1000" b="0" i="0">
                          <a:latin typeface="Arial"/>
                        </a:rPr>
                        <a:t>healthcare, student loans</a:t>
                      </a:r>
                      <a:endParaRPr sz="1000" b="0" i="0">
                        <a:latin typeface="Arial"/>
                      </a:endParaRPr>
                    </a:p>
                  </a:txBody>
                  <a:tcPr anchor="ctr">
                    <a:solidFill>
                      <a:srgbClr val="DCECFB"/>
                    </a:solidFill>
                  </a:tcPr>
                </a:tc>
                <a:tc>
                  <a:txBody>
                    <a:bodyPr/>
                    <a:lstStyle/>
                    <a:p>
                      <a:r>
                        <a:rPr sz="1000" b="0" i="0">
                          <a:latin typeface="Arial"/>
                        </a:rPr>
                        <a:t>The hard questions involve how to implement change: how to restructure healthcare, how to solve climate change, what to do with student debt, etc.</a:t>
                      </a:r>
                      <a:endParaRPr sz="1000" b="0" i="0">
                        <a:latin typeface="Arial"/>
                      </a:endParaRPr>
                    </a:p>
                  </a:txBody>
                  <a:tcPr anchor="ctr">
                    <a:solidFill>
                      <a:srgbClr val="DCECFB"/>
                    </a:solidFill>
                  </a:tcPr>
                </a:tc>
              </a:tr>
              <a:tr h="370840">
                <a:tc>
                  <a:txBody>
                    <a:bodyPr/>
                    <a:lstStyle/>
                    <a:p>
                      <a:r>
                        <a:rPr sz="1000" b="0" i="0">
                          <a:latin typeface="Arial"/>
                        </a:rPr>
                        <a:t>what are your EXACT plans for healthcare? what is your EXACT plan for climate change?  What is your EXACT plan for gun control?</a:t>
                      </a:r>
                      <a:endParaRPr sz="1000" b="0" i="0">
                        <a:latin typeface="Arial"/>
                      </a:endParaRPr>
                    </a:p>
                  </a:txBody>
                  <a:tcPr anchor="ctr">
                    <a:solidFill>
                      <a:srgbClr val="DCECFB"/>
                    </a:solidFill>
                  </a:tcPr>
                </a:tc>
                <a:tc>
                  <a:txBody>
                    <a:bodyPr/>
                    <a:lstStyle/>
                    <a:p>
                      <a:r>
                        <a:rPr sz="1000" b="0" i="0">
                          <a:latin typeface="Arial"/>
                        </a:rPr>
                        <a:t>Are you a liar? Will you actually help the American people? Will you divide the country?</a:t>
                      </a:r>
                      <a:endParaRPr sz="1000" b="0" i="0">
                        <a:latin typeface="Arial"/>
                      </a:endParaRPr>
                    </a:p>
                  </a:txBody>
                  <a:tcPr anchor="ctr">
                    <a:solidFill>
                      <a:srgbClr val="DCECFB"/>
                    </a:solidFill>
                  </a:tcPr>
                </a:tc>
                <a:tc>
                  <a:txBody>
                    <a:bodyPr/>
                    <a:lstStyle/>
                    <a:p>
                      <a:r>
                        <a:rPr sz="1000" b="0" i="0">
                          <a:latin typeface="Arial"/>
                        </a:rPr>
                        <a:t>Immigration,  Economy, education</a:t>
                      </a:r>
                      <a:endParaRPr sz="1000" b="0" i="0">
                        <a:latin typeface="Arial"/>
                      </a:endParaRPr>
                    </a:p>
                  </a:txBody>
                  <a:tcPr anchor="ctr">
                    <a:solidFill>
                      <a:srgbClr val="DCECFB"/>
                    </a:solidFill>
                  </a:tcPr>
                </a:tc>
              </a:tr>
              <a:tr h="370840">
                <a:tc>
                  <a:txBody>
                    <a:bodyPr/>
                    <a:lstStyle/>
                    <a:p>
                      <a:r>
                        <a:rPr sz="1000" b="0" i="0">
                          <a:latin typeface="Arial"/>
                        </a:rPr>
                        <a:t>Gun control</a:t>
                      </a:r>
                      <a:endParaRPr sz="1000" b="0" i="0">
                        <a:latin typeface="Arial"/>
                      </a:endParaRPr>
                    </a:p>
                  </a:txBody>
                  <a:tcPr anchor="ctr">
                    <a:solidFill>
                      <a:srgbClr val="DCECFB"/>
                    </a:solidFill>
                  </a:tcPr>
                </a:tc>
                <a:tc>
                  <a:txBody>
                    <a:bodyPr/>
                    <a:lstStyle/>
                    <a:p>
                      <a:r>
                        <a:rPr sz="1000" b="0" i="0">
                          <a:latin typeface="Arial"/>
                        </a:rPr>
                        <a:t>Gun control</a:t>
                      </a:r>
                      <a:endParaRPr sz="1000" b="0" i="0">
                        <a:latin typeface="Arial"/>
                      </a:endParaRPr>
                    </a:p>
                  </a:txBody>
                  <a:tcPr anchor="ctr">
                    <a:solidFill>
                      <a:srgbClr val="DCECFB"/>
                    </a:solidFill>
                  </a:tcPr>
                </a:tc>
                <a:tc>
                  <a:txBody>
                    <a:bodyPr/>
                    <a:lstStyle/>
                    <a:p>
                      <a:r>
                        <a:rPr sz="1000" b="0" i="0">
                          <a:latin typeface="Arial"/>
                        </a:rPr>
                        <a:t>Not just asking what you want to do, but HOW are you going to do that? SPECIFICALLY?</a:t>
                      </a:r>
                      <a:endParaRPr sz="1000" b="0" i="0">
                        <a:latin typeface="Arial"/>
                      </a:endParaRPr>
                    </a:p>
                  </a:txBody>
                  <a:tcPr anchor="ctr">
                    <a:solidFill>
                      <a:srgbClr val="DCECFB"/>
                    </a:solidFill>
                  </a:tcPr>
                </a:tc>
              </a:tr>
              <a:tr h="370840">
                <a:tc>
                  <a:txBody>
                    <a:bodyPr/>
                    <a:lstStyle/>
                    <a:p>
                      <a:r>
                        <a:rPr sz="1000" b="0" i="0">
                          <a:latin typeface="Arial"/>
                        </a:rPr>
                        <a:t>How will you contribute to gun control policies?</a:t>
                      </a:r>
                      <a:endParaRPr sz="1000" b="0" i="0">
                        <a:latin typeface="Arial"/>
                      </a:endParaRPr>
                    </a:p>
                  </a:txBody>
                  <a:tcPr anchor="ctr">
                    <a:solidFill>
                      <a:srgbClr val="DCECFB"/>
                    </a:solidFill>
                  </a:tcPr>
                </a:tc>
                <a:tc>
                  <a:txBody>
                    <a:bodyPr/>
                    <a:lstStyle/>
                    <a:p>
                      <a:r>
                        <a:rPr sz="1000" b="0" i="0">
                          <a:latin typeface="Arial"/>
                        </a:rPr>
                        <a:t>Questions that force the candidates to address their contradictions.</a:t>
                      </a:r>
                      <a:endParaRPr sz="1000" b="0" i="0">
                        <a:latin typeface="Arial"/>
                      </a:endParaRPr>
                    </a:p>
                  </a:txBody>
                  <a:tcPr anchor="ctr">
                    <a:solidFill>
                      <a:srgbClr val="DCECFB"/>
                    </a:solidFill>
                  </a:tcPr>
                </a:tc>
                <a:tc>
                  <a:txBody>
                    <a:bodyPr/>
                    <a:lstStyle/>
                    <a:p>
                      <a:r>
                        <a:rPr sz="1000" b="0" i="0">
                          <a:latin typeface="Arial"/>
                        </a:rPr>
                        <a:t>Asking Kamala about her record as a prosecutor, ask Pete about his polling with Black Americans (it’s poor) ask Tulsi about her friendship with racist Steve Bannon, etc</a:t>
                      </a:r>
                      <a:endParaRPr sz="1000" b="0" i="0">
                        <a:latin typeface="Arial"/>
                      </a:endParaRPr>
                    </a:p>
                  </a:txBody>
                  <a:tcPr anchor="ctr">
                    <a:solidFill>
                      <a:srgbClr val="DCECFB"/>
                    </a:solidFill>
                  </a:tcPr>
                </a:tc>
              </a:tr>
              <a:tr h="370840">
                <a:tc>
                  <a:txBody>
                    <a:bodyPr/>
                    <a:lstStyle/>
                    <a:p>
                      <a:r>
                        <a:rPr sz="1000" b="0" i="0">
                          <a:latin typeface="Arial"/>
                        </a:rPr>
                        <a:t>Questions that force the candidates to address their contradictions.</a:t>
                      </a:r>
                      <a:endParaRPr sz="1000" b="0" i="0">
                        <a:latin typeface="Arial"/>
                      </a:endParaRPr>
                    </a:p>
                  </a:txBody>
                  <a:tcPr anchor="ctr">
                    <a:solidFill>
                      <a:srgbClr val="DCECFB"/>
                    </a:solidFill>
                  </a:tcPr>
                </a:tc>
                <a:tc>
                  <a:txBody>
                    <a:bodyPr/>
                    <a:lstStyle/>
                    <a:p>
                      <a:r>
                        <a:rPr sz="1000" b="0" i="0">
                          <a:latin typeface="Arial"/>
                        </a:rPr>
                        <a:t>How do we stop shoot outs, how do we end racism</a:t>
                      </a:r>
                      <a:endParaRPr sz="1000" b="0" i="0">
                        <a:latin typeface="Arial"/>
                      </a:endParaRPr>
                    </a:p>
                  </a:txBody>
                  <a:tcPr anchor="ctr">
                    <a:solidFill>
                      <a:srgbClr val="DCECFB"/>
                    </a:solidFill>
                  </a:tcPr>
                </a:tc>
                <a:tc>
                  <a:txBody>
                    <a:bodyPr/>
                    <a:lstStyle/>
                    <a:p>
                      <a:r>
                        <a:rPr sz="1000" b="0" i="0">
                          <a:latin typeface="Arial"/>
                        </a:rPr>
                        <a:t>how to bring together all the american people</a:t>
                      </a:r>
                      <a:endParaRPr sz="1000" b="0" i="0">
                        <a:latin typeface="Arial"/>
                      </a:endParaRPr>
                    </a:p>
                  </a:txBody>
                  <a:tcPr anchor="ctr">
                    <a:solidFill>
                      <a:srgbClr val="DCECFB"/>
                    </a:solidFill>
                  </a:tcPr>
                </a:tc>
              </a:tr>
              <a:tr h="370840">
                <a:tc>
                  <a:txBody>
                    <a:bodyPr/>
                    <a:lstStyle/>
                    <a:p>
                      <a:r>
                        <a:rPr sz="1000" b="0" i="0">
                          <a:latin typeface="Arial"/>
                        </a:rPr>
                        <a:t>Did Epstein kill himself?</a:t>
                      </a:r>
                      <a:endParaRPr sz="1000" b="0" i="0">
                        <a:latin typeface="Arial"/>
                      </a:endParaRPr>
                    </a:p>
                  </a:txBody>
                  <a:tcPr anchor="ctr">
                    <a:solidFill>
                      <a:srgbClr val="DCECFB"/>
                    </a:solidFill>
                  </a:tcPr>
                </a:tc>
                <a:tc>
                  <a:txBody>
                    <a:bodyPr/>
                    <a:lstStyle/>
                    <a:p>
                      <a:r>
                        <a:rPr sz="1000" b="0" i="0">
                          <a:latin typeface="Arial"/>
                        </a:rPr>
                        <a:t>Did Epstein kill himself?</a:t>
                      </a:r>
                      <a:endParaRPr sz="1000" b="0" i="0">
                        <a:latin typeface="Arial"/>
                      </a:endParaRPr>
                    </a:p>
                  </a:txBody>
                  <a:tcPr anchor="ctr">
                    <a:solidFill>
                      <a:srgbClr val="DCECFB"/>
                    </a:solidFill>
                  </a:tcPr>
                </a:tc>
                <a:tc>
                  <a:txBody>
                    <a:bodyPr/>
                    <a:lstStyle/>
                    <a:p>
                      <a:r>
                        <a:rPr sz="1000" b="0" i="0">
                          <a:latin typeface="Arial"/>
                        </a:rPr>
                        <a:t>How will you contribute to gun control policies?</a:t>
                      </a:r>
                      <a:endParaRPr sz="1000" b="0" i="0">
                        <a:latin typeface="Arial"/>
                      </a:endParaRPr>
                    </a:p>
                  </a:txBody>
                  <a:tcPr anchor="ctr">
                    <a:solidFill>
                      <a:srgbClr val="DCECFB"/>
                    </a:solidFill>
                  </a:tcPr>
                </a:tc>
              </a:tr>
              <a:tr h="370840">
                <a:tc>
                  <a:txBody>
                    <a:bodyPr/>
                    <a:lstStyle/>
                    <a:p>
                      <a:r>
                        <a:rPr sz="1000" b="0" i="0">
                          <a:latin typeface="Arial"/>
                        </a:rPr>
                        <a:t>economy, healthcare, foreign affairs</a:t>
                      </a:r>
                      <a:endParaRPr sz="1000" b="0" i="0">
                        <a:latin typeface="Arial"/>
                      </a:endParaRPr>
                    </a:p>
                  </a:txBody>
                  <a:tcPr anchor="ctr">
                    <a:solidFill>
                      <a:srgbClr val="DCECFB"/>
                    </a:solidFill>
                  </a:tcPr>
                </a:tc>
                <a:tc>
                  <a:txBody>
                    <a:bodyPr/>
                    <a:lstStyle/>
                    <a:p>
                      <a:r>
                        <a:rPr sz="1000" b="0" i="0">
                          <a:latin typeface="Arial"/>
                        </a:rPr>
                        <a:t>economy, healthcare, foreign affairs</a:t>
                      </a:r>
                      <a:endParaRPr sz="1000" b="0" i="0">
                        <a:latin typeface="Arial"/>
                      </a:endParaRPr>
                    </a:p>
                  </a:txBody>
                  <a:tcPr anchor="ctr">
                    <a:solidFill>
                      <a:srgbClr val="DCECFB"/>
                    </a:solidFill>
                  </a:tcPr>
                </a:tc>
                <a:tc>
                  <a:txBody>
                    <a:bodyPr/>
                    <a:lstStyle/>
                    <a:p>
                      <a:r>
                        <a:rPr sz="1000" b="0" i="0">
                          <a:latin typeface="Arial"/>
                        </a:rPr>
                        <a:t>When it comes to climate change, what are the effective measures to get in front of all of the natural disasters and maintain a prevention strategy?</a:t>
                      </a:r>
                      <a:endParaRPr sz="1000" b="0" i="0">
                        <a:latin typeface="Arial"/>
                      </a:endParaRPr>
                    </a:p>
                  </a:txBody>
                  <a:tcPr anchor="ctr">
                    <a:solidFill>
                      <a:srgbClr val="DCECFB"/>
                    </a:solidFill>
                  </a:tcPr>
                </a:tc>
              </a:tr>
              <a:tr h="370840">
                <a:tc>
                  <a:txBody>
                    <a:bodyPr/>
                    <a:lstStyle/>
                    <a:p>
                      <a:r>
                        <a:rPr sz="1000" b="0" i="0">
                          <a:latin typeface="Arial"/>
                        </a:rPr>
                        <a:t>Child care and paid family</a:t>
                      </a:r>
                      <a:endParaRPr sz="1000" b="0" i="0">
                        <a:latin typeface="Arial"/>
                      </a:endParaRPr>
                    </a:p>
                  </a:txBody>
                  <a:tcPr anchor="ctr">
                    <a:solidFill>
                      <a:srgbClr val="DCECFB"/>
                    </a:solidFill>
                  </a:tcPr>
                </a:tc>
                <a:tc>
                  <a:txBody>
                    <a:bodyPr/>
                    <a:lstStyle/>
                    <a:p>
                      <a:r>
                        <a:rPr sz="1000" b="0" i="0">
                          <a:latin typeface="Arial"/>
                        </a:rPr>
                        <a:t>What should be done about this debt crisis within the U.S.?</a:t>
                      </a:r>
                      <a:endParaRPr sz="1000" b="0" i="0">
                        <a:latin typeface="Arial"/>
                      </a:endParaRPr>
                    </a:p>
                  </a:txBody>
                  <a:tcPr anchor="ctr">
                    <a:solidFill>
                      <a:srgbClr val="DCECFB"/>
                    </a:solidFill>
                  </a:tcPr>
                </a:tc>
                <a:tc>
                  <a:txBody>
                    <a:bodyPr/>
                    <a:lstStyle/>
                    <a:p>
                      <a:r>
                        <a:rPr sz="1000" b="0" i="0">
                          <a:latin typeface="Arial"/>
                        </a:rPr>
                        <a:t>Child care and paid family</a:t>
                      </a:r>
                      <a:endParaRPr sz="1000" b="0" i="0">
                        <a:latin typeface="Arial"/>
                      </a:endParaRPr>
                    </a:p>
                  </a:txBody>
                  <a:tcPr anchor="ctr">
                    <a:solidFill>
                      <a:srgbClr val="DCECFB"/>
                    </a:solidFill>
                  </a:tcPr>
                </a:tc>
              </a:tr>
              <a:tr h="370840">
                <a:tc>
                  <a:txBody>
                    <a:bodyPr/>
                    <a:lstStyle/>
                    <a:p>
                      <a:r>
                        <a:rPr sz="1000" b="0" i="0">
                          <a:latin typeface="Arial"/>
                        </a:rPr>
                        <a:t>What should be done about this debt crisis within the U.S.?</a:t>
                      </a:r>
                      <a:endParaRPr sz="1000" b="0" i="0">
                        <a:latin typeface="Arial"/>
                      </a:endParaRPr>
                    </a:p>
                  </a:txBody>
                  <a:tcPr anchor="ctr">
                    <a:solidFill>
                      <a:srgbClr val="DCECFB"/>
                    </a:solidFill>
                  </a:tcPr>
                </a:tc>
                <a:tc>
                  <a:txBody>
                    <a:bodyPr/>
                    <a:lstStyle/>
                    <a:p>
                      <a:r>
                        <a:rPr sz="1000" b="0" i="0">
                          <a:latin typeface="Arial"/>
                        </a:rPr>
                        <a:t>What about Hong Kong</a:t>
                      </a:r>
                      <a:endParaRPr sz="1000" b="0" i="0">
                        <a:latin typeface="Arial"/>
                      </a:endParaRPr>
                    </a:p>
                  </a:txBody>
                  <a:tcPr anchor="ctr">
                    <a:solidFill>
                      <a:srgbClr val="DCECFB"/>
                    </a:solidFill>
                  </a:tcPr>
                </a:tc>
                <a:tc>
                  <a:txBody>
                    <a:bodyPr/>
                    <a:lstStyle/>
                    <a:p>
                      <a:r>
                        <a:rPr sz="1000" b="0" i="0">
                          <a:latin typeface="Arial"/>
                        </a:rPr>
                        <a:t>This question is too vague</a:t>
                      </a:r>
                      <a:endParaRPr sz="1000" b="0" i="0">
                        <a:latin typeface="Arial"/>
                      </a:endParaRPr>
                    </a:p>
                  </a:txBody>
                  <a:tcPr anchor="ctr">
                    <a:solidFill>
                      <a:srgbClr val="DCECFB"/>
                    </a:solidFill>
                  </a:tcPr>
                </a:tc>
              </a:tr>
              <a:tr h="370840">
                <a:tc>
                  <a:txBody>
                    <a:bodyPr/>
                    <a:lstStyle/>
                    <a:p>
                      <a:r>
                        <a:rPr sz="1000" b="0" i="0">
                          <a:latin typeface="Arial"/>
                        </a:rPr>
                        <a:t>nothing is hard questions</a:t>
                      </a:r>
                      <a:endParaRPr sz="1000" b="0" i="0">
                        <a:latin typeface="Arial"/>
                      </a:endParaRPr>
                    </a:p>
                  </a:txBody>
                  <a:tcPr anchor="ctr">
                    <a:solidFill>
                      <a:srgbClr val="DCECFB"/>
                    </a:solidFill>
                  </a:tcPr>
                </a:tc>
                <a:tc>
                  <a:txBody>
                    <a:bodyPr/>
                    <a:lstStyle/>
                    <a:p/>
                  </a:txBody>
                  <a:tcPr/>
                </a:tc>
                <a:tc>
                  <a:txBody>
                    <a:bodyPr/>
                    <a:lstStyle/>
                    <a:p>
                      <a:r>
                        <a:rPr sz="1000" b="0" i="0">
                          <a:latin typeface="Arial"/>
                        </a:rPr>
                        <a:t>nothing is hard questions</a:t>
                      </a:r>
                      <a:endParaRPr sz="1000" b="0" i="0">
                        <a:latin typeface="Arial"/>
                      </a:endParaRPr>
                    </a:p>
                  </a:txBody>
                  <a:tcPr anchor="ctr">
                    <a:solidFill>
                      <a:srgbClr val="DCECFB"/>
                    </a:solidFill>
                  </a:tcPr>
                </a:tc>
              </a:tr>
            </a:tbl>
          </a:graphicData>
        </a:graphic>
      </p:graphicFrame>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One of the top responses was: "How do you plan to bring the country back together in 2021?" Specifically, what do you want to see the next president do to accomplish reuniting America? Have 3 mins!</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(n=93)</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(n=48)</a:t>
                      </a:r>
                      <a:endParaRPr sz="1000" b="1" i="0">
                        <a:latin typeface="Arial"/>
                      </a:endParaRPr>
                    </a:p>
                  </a:txBody>
                  <a:tcPr anchor="ctr"/>
                </a:tc>
              </a:tr>
              <a:tr h="370840">
                <a:tc>
                  <a:txBody>
                    <a:bodyPr/>
                    <a:lstStyle/>
                    <a:p>
                      <a:r>
                        <a:rPr sz="1000" b="0" i="0">
                          <a:latin typeface="Arial"/>
                        </a:rPr>
                        <a:t>Shattering the divide between Democrats and Republicans.</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r>
              <a:tr h="370840">
                <a:tc>
                  <a:txBody>
                    <a:bodyPr/>
                    <a:lstStyle/>
                    <a:p>
                      <a:r>
                        <a:rPr sz="1000" b="0" i="0">
                          <a:latin typeface="Arial"/>
                        </a:rPr>
                        <a:t>I think the next president really needs to listen to the people and our needs rather than slinging mud and making it about Democrats vs Republicans. We need to work together to fix our country.</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r>
              <a:tr h="370840">
                <a:tc>
                  <a:txBody>
                    <a:bodyPr/>
                    <a:lstStyle/>
                    <a:p>
                      <a:r>
                        <a:rPr sz="1000" b="0" i="0">
                          <a:latin typeface="Arial"/>
                        </a:rPr>
                        <a:t>I don't think you can reunite America, just work on people having jobs, homes, healthcare, education and enough money to survive.</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r>
              <a:tr h="370840">
                <a:tc>
                  <a:txBody>
                    <a:bodyPr/>
                    <a:lstStyle/>
                    <a:p>
                      <a:r>
                        <a:rPr sz="1000" b="0" i="0">
                          <a:latin typeface="Arial"/>
                        </a:rPr>
                        <a:t>Stop attacking the other party and take steps to work across party lines</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r>
              <a:tr h="370840">
                <a:tc>
                  <a:txBody>
                    <a:bodyPr/>
                    <a:lstStyle/>
                    <a:p>
                      <a:r>
                        <a:rPr sz="1000" b="0" i="0">
                          <a:latin typeface="Arial"/>
                        </a:rPr>
                        <a:t>Stop being divisive and by not targeting certain groups! It is dividing the entire country</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r>
              <a:tr h="370840">
                <a:tc>
                  <a:txBody>
                    <a:bodyPr/>
                    <a:lstStyle/>
                    <a:p>
                      <a:r>
                        <a:rPr sz="1000" b="0" i="0">
                          <a:latin typeface="Arial"/>
                        </a:rPr>
                        <a:t>Being Honest i dont think that is possible Trump surporters are in a cult too much of a difference</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r>
              <a:tr h="370840">
                <a:tc>
                  <a:txBody>
                    <a:bodyPr/>
                    <a:lstStyle/>
                    <a:p>
                      <a:r>
                        <a:rPr sz="1000" b="0" i="0">
                          <a:latin typeface="Arial"/>
                        </a:rPr>
                        <a:t>Get trump off the office, that’ll do</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r>
              <a:tr h="370840">
                <a:tc>
                  <a:txBody>
                    <a:bodyPr/>
                    <a:lstStyle/>
                    <a:p>
                      <a:r>
                        <a:rPr sz="1000" b="0" i="0">
                          <a:latin typeface="Arial"/>
                        </a:rPr>
                        <a:t>Health Insurance for All</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r>
              <a:tr h="370840">
                <a:tc>
                  <a:txBody>
                    <a:bodyPr/>
                    <a:lstStyle/>
                    <a:p>
                      <a:r>
                        <a:rPr sz="1000" b="0" i="0">
                          <a:latin typeface="Arial"/>
                        </a:rPr>
                        <a:t>hospital and daycare housing in America</a:t>
                      </a:r>
                      <a:endParaRPr sz="1000" b="0" i="0">
                        <a:latin typeface="Arial"/>
                      </a:endParaRPr>
                    </a:p>
                  </a:txBody>
                  <a:tcPr anchor="ctr">
                    <a:solidFill>
                      <a:srgbClr val="DCECFB"/>
                    </a:solidFill>
                  </a:tcPr>
                </a:tc>
                <a:tc>
                  <a:txBody>
                    <a:bodyPr/>
                    <a:lstStyle/>
                    <a:p>
                      <a:r>
                        <a:rPr sz="1000" b="0" i="0">
                          <a:latin typeface="Arial"/>
                        </a:rPr>
                        <a:t>25%</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r>
              <a:tr h="370840">
                <a:tc>
                  <a:txBody>
                    <a:bodyPr/>
                    <a:lstStyle/>
                    <a:p>
                      <a:r>
                        <a:rPr sz="1000" b="0" i="0">
                          <a:latin typeface="Arial"/>
                        </a:rPr>
                        <a:t>I want to see them get all Americans to buy in on one thing and we will work from there.</a:t>
                      </a:r>
                      <a:endParaRPr sz="1000" b="0" i="0">
                        <a:latin typeface="Arial"/>
                      </a:endParaRPr>
                    </a:p>
                  </a:txBody>
                  <a:tcPr anchor="ctr">
                    <a:solidFill>
                      <a:srgbClr val="DCECFB"/>
                    </a:solidFill>
                  </a:tcPr>
                </a:tc>
                <a:tc>
                  <a:txBody>
                    <a:bodyPr/>
                    <a:lstStyle/>
                    <a:p>
                      <a:r>
                        <a:rPr sz="1000" b="0" i="0">
                          <a:latin typeface="Arial"/>
                        </a:rPr>
                        <a:t>24%</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r>
            </a:tbl>
          </a:graphicData>
        </a:graphic>
      </p:graphicFrame>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One of the top responses was: "How do you plan to bring the country back together in 2021?" Specifically, what do you want to see the next president do to accomplish reuniting America? Have 3 mins!</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(n=93)</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(n=48)</a:t>
                      </a:r>
                      <a:endParaRPr sz="1000" b="1" i="0">
                        <a:latin typeface="Arial"/>
                      </a:endParaRPr>
                    </a:p>
                  </a:txBody>
                  <a:tcPr anchor="ctr"/>
                </a:tc>
              </a:tr>
              <a:tr h="370840">
                <a:tc>
                  <a:txBody>
                    <a:bodyPr/>
                    <a:lstStyle/>
                    <a:p>
                      <a:r>
                        <a:rPr sz="1000" b="0" i="0">
                          <a:latin typeface="Arial"/>
                        </a:rPr>
                        <a:t>Shattering the divide between Democrats and Republicans.</a:t>
                      </a:r>
                      <a:endParaRPr sz="1000" b="0" i="0">
                        <a:latin typeface="Arial"/>
                      </a:endParaRPr>
                    </a:p>
                  </a:txBody>
                  <a:tcPr anchor="ctr">
                    <a:solidFill>
                      <a:srgbClr val="DCECFB"/>
                    </a:solidFill>
                  </a:tcPr>
                </a:tc>
                <a:tc>
                  <a:txBody>
                    <a:bodyPr/>
                    <a:lstStyle/>
                    <a:p>
                      <a:r>
                        <a:rPr sz="1000" b="0" i="0">
                          <a:latin typeface="Arial"/>
                        </a:rPr>
                        <a:t>Shattering the divide between Democrats and Republicans.</a:t>
                      </a:r>
                      <a:endParaRPr sz="1000" b="0" i="0">
                        <a:latin typeface="Arial"/>
                      </a:endParaRPr>
                    </a:p>
                  </a:txBody>
                  <a:tcPr anchor="ctr">
                    <a:solidFill>
                      <a:srgbClr val="DCECFB"/>
                    </a:solidFill>
                  </a:tcPr>
                </a:tc>
                <a:tc>
                  <a:txBody>
                    <a:bodyPr/>
                    <a:lstStyle/>
                    <a:p>
                      <a:r>
                        <a:rPr sz="1000" b="0" i="0">
                          <a:latin typeface="Arial"/>
                        </a:rPr>
                        <a:t>They need to get this economy in order and get money into the pockets of all citizens so everyone has a fair shot</a:t>
                      </a:r>
                      <a:endParaRPr sz="1000" b="0" i="0">
                        <a:latin typeface="Arial"/>
                      </a:endParaRPr>
                    </a:p>
                  </a:txBody>
                  <a:tcPr anchor="ctr">
                    <a:solidFill>
                      <a:srgbClr val="DCECFB"/>
                    </a:solidFill>
                  </a:tcPr>
                </a:tc>
              </a:tr>
              <a:tr h="370840">
                <a:tc>
                  <a:txBody>
                    <a:bodyPr/>
                    <a:lstStyle/>
                    <a:p>
                      <a:r>
                        <a:rPr sz="1000" b="0" i="0">
                          <a:latin typeface="Arial"/>
                        </a:rPr>
                        <a:t>I think the next president really needs to listen to the people and our needs rather than slinging mud and making it about Democrats vs Republicans. We need to work together to fix our country.</a:t>
                      </a:r>
                      <a:endParaRPr sz="1000" b="0" i="0">
                        <a:latin typeface="Arial"/>
                      </a:endParaRPr>
                    </a:p>
                  </a:txBody>
                  <a:tcPr anchor="ctr">
                    <a:solidFill>
                      <a:srgbClr val="DCECFB"/>
                    </a:solidFill>
                  </a:tcPr>
                </a:tc>
                <a:tc>
                  <a:txBody>
                    <a:bodyPr/>
                    <a:lstStyle/>
                    <a:p>
                      <a:r>
                        <a:rPr sz="1000" b="0" i="0">
                          <a:latin typeface="Arial"/>
                        </a:rPr>
                        <a:t>Accountability for elected and hired officials similar to the rest of the country as well as accountability with police officers. Educational reform and assistant plans specifically to inner cities and affordable house care for low-income families.</a:t>
                      </a:r>
                      <a:endParaRPr sz="1000" b="0" i="0">
                        <a:latin typeface="Arial"/>
                      </a:endParaRPr>
                    </a:p>
                  </a:txBody>
                  <a:tcPr anchor="ctr">
                    <a:solidFill>
                      <a:srgbClr val="DCECFB"/>
                    </a:solidFill>
                  </a:tcPr>
                </a:tc>
                <a:tc>
                  <a:txBody>
                    <a:bodyPr/>
                    <a:lstStyle/>
                    <a:p>
                      <a:r>
                        <a:rPr sz="1000" b="0" i="0">
                          <a:latin typeface="Arial"/>
                        </a:rPr>
                        <a:t>I think the next president really needs to listen to the people and our needs rather than slinging mud and making it about Democrats vs Republicans. We need to work together to fix our country.</a:t>
                      </a:r>
                      <a:endParaRPr sz="1000" b="0" i="0">
                        <a:latin typeface="Arial"/>
                      </a:endParaRPr>
                    </a:p>
                  </a:txBody>
                  <a:tcPr anchor="ctr">
                    <a:solidFill>
                      <a:srgbClr val="DCECFB"/>
                    </a:solidFill>
                  </a:tcPr>
                </a:tc>
              </a:tr>
              <a:tr h="370840">
                <a:tc>
                  <a:txBody>
                    <a:bodyPr/>
                    <a:lstStyle/>
                    <a:p>
                      <a:r>
                        <a:rPr sz="1000" b="0" i="0">
                          <a:latin typeface="Arial"/>
                        </a:rPr>
                        <a:t>I don't think you can reunite America, just work on people having jobs, homes, healthcare, education and enough money to survive.</a:t>
                      </a:r>
                      <a:endParaRPr sz="1000" b="0" i="0">
                        <a:latin typeface="Arial"/>
                      </a:endParaRPr>
                    </a:p>
                  </a:txBody>
                  <a:tcPr anchor="ctr">
                    <a:solidFill>
                      <a:srgbClr val="DCECFB"/>
                    </a:solidFill>
                  </a:tcPr>
                </a:tc>
                <a:tc>
                  <a:txBody>
                    <a:bodyPr/>
                    <a:lstStyle/>
                    <a:p>
                      <a:r>
                        <a:rPr sz="1000" b="0" i="0">
                          <a:latin typeface="Arial"/>
                        </a:rPr>
                        <a:t>Affordable housing, too many homeless people and not enough shelters which is rent is continually increasing</a:t>
                      </a:r>
                      <a:endParaRPr sz="1000" b="0" i="0">
                        <a:latin typeface="Arial"/>
                      </a:endParaRPr>
                    </a:p>
                  </a:txBody>
                  <a:tcPr anchor="ctr">
                    <a:solidFill>
                      <a:srgbClr val="DCECFB"/>
                    </a:solidFill>
                  </a:tcPr>
                </a:tc>
                <a:tc>
                  <a:txBody>
                    <a:bodyPr/>
                    <a:lstStyle/>
                    <a:p>
                      <a:r>
                        <a:rPr sz="1000" b="0" i="0">
                          <a:latin typeface="Arial"/>
                        </a:rPr>
                        <a:t>I don't think you can reunite America, just work on people having jobs, homes, healthcare, education and enough money to survive.</a:t>
                      </a:r>
                      <a:endParaRPr sz="1000" b="0" i="0">
                        <a:latin typeface="Arial"/>
                      </a:endParaRPr>
                    </a:p>
                  </a:txBody>
                  <a:tcPr anchor="ctr">
                    <a:solidFill>
                      <a:srgbClr val="DCECFB"/>
                    </a:solidFill>
                  </a:tcPr>
                </a:tc>
              </a:tr>
              <a:tr h="370840">
                <a:tc>
                  <a:txBody>
                    <a:bodyPr/>
                    <a:lstStyle/>
                    <a:p>
                      <a:r>
                        <a:rPr sz="1000" b="0" i="0">
                          <a:latin typeface="Arial"/>
                        </a:rPr>
                        <a:t>Stop attacking the other party and take steps to work across party lines</a:t>
                      </a:r>
                      <a:endParaRPr sz="1000" b="0" i="0">
                        <a:latin typeface="Arial"/>
                      </a:endParaRPr>
                    </a:p>
                  </a:txBody>
                  <a:tcPr anchor="ctr">
                    <a:solidFill>
                      <a:srgbClr val="DCECFB"/>
                    </a:solidFill>
                  </a:tcPr>
                </a:tc>
                <a:tc>
                  <a:txBody>
                    <a:bodyPr/>
                    <a:lstStyle/>
                    <a:p>
                      <a:r>
                        <a:rPr sz="1000" b="0" i="0">
                          <a:latin typeface="Arial"/>
                        </a:rPr>
                        <a:t>Stop being divisive and by not targeting certain groups! It is dividing the entire country</a:t>
                      </a:r>
                      <a:endParaRPr sz="1000" b="0" i="0">
                        <a:latin typeface="Arial"/>
                      </a:endParaRPr>
                    </a:p>
                  </a:txBody>
                  <a:tcPr anchor="ctr">
                    <a:solidFill>
                      <a:srgbClr val="DCECFB"/>
                    </a:solidFill>
                  </a:tcPr>
                </a:tc>
                <a:tc>
                  <a:txBody>
                    <a:bodyPr/>
                    <a:lstStyle/>
                    <a:p>
                      <a:r>
                        <a:rPr sz="1000" b="0" i="0">
                          <a:latin typeface="Arial"/>
                        </a:rPr>
                        <a:t>listen to the majority of the people and then implement it</a:t>
                      </a:r>
                      <a:endParaRPr sz="1000" b="0" i="0">
                        <a:latin typeface="Arial"/>
                      </a:endParaRPr>
                    </a:p>
                  </a:txBody>
                  <a:tcPr anchor="ctr">
                    <a:solidFill>
                      <a:srgbClr val="DCECFB"/>
                    </a:solidFill>
                  </a:tcPr>
                </a:tc>
              </a:tr>
              <a:tr h="370840">
                <a:tc>
                  <a:txBody>
                    <a:bodyPr/>
                    <a:lstStyle/>
                    <a:p>
                      <a:r>
                        <a:rPr sz="1000" b="0" i="0">
                          <a:latin typeface="Arial"/>
                        </a:rPr>
                        <a:t>Stop being divisive and by not targeting certain groups! It is dividing the entire country</a:t>
                      </a:r>
                      <a:endParaRPr sz="1000" b="0" i="0">
                        <a:latin typeface="Arial"/>
                      </a:endParaRPr>
                    </a:p>
                  </a:txBody>
                  <a:tcPr anchor="ctr">
                    <a:solidFill>
                      <a:srgbClr val="DCECFB"/>
                    </a:solidFill>
                  </a:tcPr>
                </a:tc>
                <a:tc>
                  <a:txBody>
                    <a:bodyPr/>
                    <a:lstStyle/>
                    <a:p>
                      <a:r>
                        <a:rPr sz="1000" b="0" i="0">
                          <a:latin typeface="Arial"/>
                        </a:rPr>
                        <a:t>Being Honest i dont think that is possible Trump surporters are in a cult too much of a difference</a:t>
                      </a:r>
                      <a:endParaRPr sz="1000" b="0" i="0">
                        <a:latin typeface="Arial"/>
                      </a:endParaRPr>
                    </a:p>
                  </a:txBody>
                  <a:tcPr anchor="ctr">
                    <a:solidFill>
                      <a:srgbClr val="DCECFB"/>
                    </a:solidFill>
                  </a:tcPr>
                </a:tc>
                <a:tc>
                  <a:txBody>
                    <a:bodyPr/>
                    <a:lstStyle/>
                    <a:p>
                      <a:r>
                        <a:rPr sz="1000" b="0" i="0">
                          <a:latin typeface="Arial"/>
                        </a:rPr>
                        <a:t>reduce debt - people are a lot nicer when they arent living paycheck to paycheck and stressing about money</a:t>
                      </a:r>
                      <a:endParaRPr sz="1000" b="0" i="0">
                        <a:latin typeface="Arial"/>
                      </a:endParaRPr>
                    </a:p>
                  </a:txBody>
                  <a:tcPr anchor="ctr">
                    <a:solidFill>
                      <a:srgbClr val="DCECFB"/>
                    </a:solidFill>
                  </a:tcPr>
                </a:tc>
              </a:tr>
              <a:tr h="370840">
                <a:tc>
                  <a:txBody>
                    <a:bodyPr/>
                    <a:lstStyle/>
                    <a:p>
                      <a:r>
                        <a:rPr sz="1000" b="0" i="0">
                          <a:latin typeface="Arial"/>
                        </a:rPr>
                        <a:t>Being Honest i dont think that is possible Trump surporters are in a cult too much of a difference</a:t>
                      </a:r>
                      <a:endParaRPr sz="1000" b="0" i="0">
                        <a:latin typeface="Arial"/>
                      </a:endParaRPr>
                    </a:p>
                  </a:txBody>
                  <a:tcPr anchor="ctr">
                    <a:solidFill>
                      <a:srgbClr val="DCECFB"/>
                    </a:solidFill>
                  </a:tcPr>
                </a:tc>
                <a:tc>
                  <a:txBody>
                    <a:bodyPr/>
                    <a:lstStyle/>
                    <a:p>
                      <a:r>
                        <a:rPr sz="1000" b="0" i="0">
                          <a:latin typeface="Arial"/>
                        </a:rPr>
                        <a:t>Get trump off the office, that’ll do</a:t>
                      </a:r>
                      <a:endParaRPr sz="1000" b="0" i="0">
                        <a:latin typeface="Arial"/>
                      </a:endParaRPr>
                    </a:p>
                  </a:txBody>
                  <a:tcPr anchor="ctr">
                    <a:solidFill>
                      <a:srgbClr val="DCECFB"/>
                    </a:solidFill>
                  </a:tcPr>
                </a:tc>
                <a:tc>
                  <a:txBody>
                    <a:bodyPr/>
                    <a:lstStyle/>
                    <a:p>
                      <a:r>
                        <a:rPr sz="1000" b="0" i="0">
                          <a:latin typeface="Arial"/>
                        </a:rPr>
                        <a:t>help build equality of all races, income levels, etc.</a:t>
                      </a:r>
                      <a:endParaRPr sz="1000" b="0" i="0">
                        <a:latin typeface="Arial"/>
                      </a:endParaRPr>
                    </a:p>
                  </a:txBody>
                  <a:tcPr anchor="ctr">
                    <a:solidFill>
                      <a:srgbClr val="DCECFB"/>
                    </a:solidFill>
                  </a:tcPr>
                </a:tc>
              </a:tr>
              <a:tr h="370840">
                <a:tc>
                  <a:txBody>
                    <a:bodyPr/>
                    <a:lstStyle/>
                    <a:p>
                      <a:r>
                        <a:rPr sz="1000" b="0" i="0">
                          <a:latin typeface="Arial"/>
                        </a:rPr>
                        <a:t>Get trump off the office, that’ll do</a:t>
                      </a:r>
                      <a:endParaRPr sz="1000" b="0" i="0">
                        <a:latin typeface="Arial"/>
                      </a:endParaRPr>
                    </a:p>
                  </a:txBody>
                  <a:tcPr anchor="ctr">
                    <a:solidFill>
                      <a:srgbClr val="DCECFB"/>
                    </a:solidFill>
                  </a:tcPr>
                </a:tc>
                <a:tc>
                  <a:txBody>
                    <a:bodyPr/>
                    <a:lstStyle/>
                    <a:p>
                      <a:r>
                        <a:rPr sz="1000" b="0" i="0">
                          <a:latin typeface="Arial"/>
                        </a:rPr>
                        <a:t>Health Insurance for All</a:t>
                      </a:r>
                      <a:endParaRPr sz="1000" b="0" i="0">
                        <a:latin typeface="Arial"/>
                      </a:endParaRPr>
                    </a:p>
                  </a:txBody>
                  <a:tcPr anchor="ctr">
                    <a:solidFill>
                      <a:srgbClr val="DCECFB"/>
                    </a:solidFill>
                  </a:tcPr>
                </a:tc>
                <a:tc>
                  <a:txBody>
                    <a:bodyPr/>
                    <a:lstStyle/>
                    <a:p>
                      <a:r>
                        <a:rPr sz="1000" b="0" i="0">
                          <a:latin typeface="Arial"/>
                        </a:rPr>
                        <a:t>Inspire people!</a:t>
                      </a:r>
                      <a:endParaRPr sz="1000" b="0" i="0">
                        <a:latin typeface="Arial"/>
                      </a:endParaRPr>
                    </a:p>
                  </a:txBody>
                  <a:tcPr anchor="ctr">
                    <a:solidFill>
                      <a:srgbClr val="DCECFB"/>
                    </a:solidFill>
                  </a:tcPr>
                </a:tc>
              </a:tr>
              <a:tr h="370840">
                <a:tc>
                  <a:txBody>
                    <a:bodyPr/>
                    <a:lstStyle/>
                    <a:p>
                      <a:r>
                        <a:rPr sz="1000" b="0" i="0">
                          <a:latin typeface="Arial"/>
                        </a:rPr>
                        <a:t>Health Insurance for All</a:t>
                      </a:r>
                      <a:endParaRPr sz="1000" b="0" i="0">
                        <a:latin typeface="Arial"/>
                      </a:endParaRPr>
                    </a:p>
                  </a:txBody>
                  <a:tcPr anchor="ctr">
                    <a:solidFill>
                      <a:srgbClr val="DCECFB"/>
                    </a:solidFill>
                  </a:tcPr>
                </a:tc>
                <a:tc>
                  <a:txBody>
                    <a:bodyPr/>
                    <a:lstStyle/>
                    <a:p>
                      <a:r>
                        <a:rPr sz="1000" b="0" i="0">
                          <a:latin typeface="Arial"/>
                        </a:rPr>
                        <a:t>Better healthcare and improved mental health resources</a:t>
                      </a:r>
                      <a:endParaRPr sz="1000" b="0" i="0">
                        <a:latin typeface="Arial"/>
                      </a:endParaRPr>
                    </a:p>
                  </a:txBody>
                  <a:tcPr anchor="ctr">
                    <a:solidFill>
                      <a:srgbClr val="DCECFB"/>
                    </a:solidFill>
                  </a:tcPr>
                </a:tc>
                <a:tc>
                  <a:txBody>
                    <a:bodyPr/>
                    <a:lstStyle/>
                    <a:p>
                      <a:r>
                        <a:rPr sz="1000" b="0" i="0">
                          <a:latin typeface="Arial"/>
                        </a:rPr>
                        <a:t>Stop attacking the other party and take steps to work across party lines</a:t>
                      </a:r>
                      <a:endParaRPr sz="1000" b="0" i="0">
                        <a:latin typeface="Arial"/>
                      </a:endParaRPr>
                    </a:p>
                  </a:txBody>
                  <a:tcPr anchor="ctr">
                    <a:solidFill>
                      <a:srgbClr val="DCECFB"/>
                    </a:solidFill>
                  </a:tcPr>
                </a:tc>
              </a:tr>
              <a:tr h="370840">
                <a:tc>
                  <a:txBody>
                    <a:bodyPr/>
                    <a:lstStyle/>
                    <a:p>
                      <a:r>
                        <a:rPr sz="1000" b="0" i="0">
                          <a:latin typeface="Arial"/>
                        </a:rPr>
                        <a:t>hospital and daycare housing in America</a:t>
                      </a:r>
                      <a:endParaRPr sz="1000" b="0" i="0">
                        <a:latin typeface="Arial"/>
                      </a:endParaRPr>
                    </a:p>
                  </a:txBody>
                  <a:tcPr anchor="ctr">
                    <a:solidFill>
                      <a:srgbClr val="DCECFB"/>
                    </a:solidFill>
                  </a:tcPr>
                </a:tc>
                <a:tc>
                  <a:txBody>
                    <a:bodyPr/>
                    <a:lstStyle/>
                    <a:p>
                      <a:r>
                        <a:rPr sz="1000" b="0" i="0">
                          <a:latin typeface="Arial"/>
                        </a:rPr>
                        <a:t>I want to see them get all Americans to buy in on one thing and we will work from there.</a:t>
                      </a:r>
                      <a:endParaRPr sz="1000" b="0" i="0">
                        <a:latin typeface="Arial"/>
                      </a:endParaRPr>
                    </a:p>
                  </a:txBody>
                  <a:tcPr anchor="ctr">
                    <a:solidFill>
                      <a:srgbClr val="DCECFB"/>
                    </a:solidFill>
                  </a:tcPr>
                </a:tc>
                <a:tc>
                  <a:txBody>
                    <a:bodyPr/>
                    <a:lstStyle/>
                    <a:p>
                      <a:r>
                        <a:rPr sz="1000" b="0" i="0">
                          <a:latin typeface="Arial"/>
                        </a:rPr>
                        <a:t>Openly speaking out against racism and corruption in this country and actively doing something to right the wrongs of those who came before us.</a:t>
                      </a:r>
                      <a:endParaRPr sz="1000" b="0" i="0">
                        <a:latin typeface="Arial"/>
                      </a:endParaRPr>
                    </a:p>
                  </a:txBody>
                  <a:tcPr anchor="ctr">
                    <a:solidFill>
                      <a:srgbClr val="DCECFB"/>
                    </a:solidFill>
                  </a:tcPr>
                </a:tc>
              </a:tr>
              <a:tr h="370840">
                <a:tc>
                  <a:txBody>
                    <a:bodyPr/>
                    <a:lstStyle/>
                    <a:p>
                      <a:r>
                        <a:rPr sz="1000" b="0" i="0">
                          <a:latin typeface="Arial"/>
                        </a:rPr>
                        <a:t>I want to see them get all Americans to buy in on one thing and we will work from there.</a:t>
                      </a:r>
                      <a:endParaRPr sz="1000" b="0" i="0">
                        <a:latin typeface="Arial"/>
                      </a:endParaRPr>
                    </a:p>
                  </a:txBody>
                  <a:tcPr anchor="ctr">
                    <a:solidFill>
                      <a:srgbClr val="DCECFB"/>
                    </a:solidFill>
                  </a:tcPr>
                </a:tc>
                <a:tc>
                  <a:txBody>
                    <a:bodyPr/>
                    <a:lstStyle/>
                    <a:p/>
                  </a:txBody>
                  <a:tcPr/>
                </a:tc>
                <a:tc>
                  <a:txBody>
                    <a:bodyPr/>
                    <a:lstStyle/>
                    <a:p>
                      <a:r>
                        <a:rPr sz="1000" b="0" i="0">
                          <a:latin typeface="Arial"/>
                        </a:rPr>
                        <a:t>hospital and daycare housing in America</a:t>
                      </a:r>
                      <a:endParaRPr sz="1000" b="0" i="0">
                        <a:latin typeface="Arial"/>
                      </a:endParaRPr>
                    </a:p>
                  </a:txBody>
                  <a:tcPr anchor="ctr">
                    <a:solidFill>
                      <a:srgbClr val="DCECFB"/>
                    </a:solidFill>
                  </a:tcPr>
                </a:tc>
              </a:tr>
            </a:tbl>
          </a:graphicData>
        </a:graphic>
      </p:graphicFrame>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many Republicans do you have a personal relationship with?</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tc>
                <a:tc>
                  <a:txBody>
                    <a:bodyPr/>
                    <a:lstStyle/>
                    <a:p>
                      <a:r>
                        <a:rPr sz="1000" b="1" i="0">
                          <a:latin typeface="Arial"/>
                        </a:rPr>
                        <a:t>All (n=71)</a:t>
                      </a:r>
                      <a:endParaRPr sz="1000" b="1" i="0">
                        <a:latin typeface="Arial"/>
                      </a:endParaRPr>
                    </a:p>
                  </a:txBody>
                  <a:tcPr anchor="ctr"/>
                </a:tc>
                <a:tc>
                  <a:txBody>
                    <a:bodyPr/>
                    <a:lstStyle/>
                    <a:p>
                      <a:r>
                        <a:rPr sz="1000" b="1" i="0">
                          <a:latin typeface="Arial"/>
                        </a:rPr>
                        <a:t>Male  (n=31)</a:t>
                      </a:r>
                      <a:endParaRPr sz="1000" b="1" i="0">
                        <a:latin typeface="Arial"/>
                      </a:endParaRPr>
                    </a:p>
                  </a:txBody>
                  <a:tcPr anchor="ctr"/>
                </a:tc>
                <a:tc>
                  <a:txBody>
                    <a:bodyPr/>
                    <a:lstStyle/>
                    <a:p>
                      <a:r>
                        <a:rPr sz="1000" b="1" i="0">
                          <a:latin typeface="Arial"/>
                        </a:rPr>
                        <a:t>Female (n=39)</a:t>
                      </a:r>
                      <a:endParaRPr sz="1000" b="1" i="0">
                        <a:latin typeface="Arial"/>
                      </a:endParaRPr>
                    </a:p>
                  </a:txBody>
                  <a:tcPr anchor="ctr"/>
                </a:tc>
              </a:tr>
              <a:tr h="370840">
                <a:tc>
                  <a:txBody>
                    <a:bodyPr/>
                    <a:lstStyle/>
                    <a:p>
                      <a:r>
                        <a:rPr sz="1000" b="0" i="0">
                          <a:latin typeface="Arial"/>
                        </a:rPr>
                        <a:t>more than 5</a:t>
                      </a:r>
                      <a:endParaRPr sz="1000" b="0" i="0">
                        <a:latin typeface="Arial"/>
                      </a:endParaRPr>
                    </a:p>
                  </a:txBody>
                  <a:tcPr anchor="ctr">
                    <a:solidFill>
                      <a:srgbClr val="DCECFB"/>
                    </a:solidFill>
                  </a:tcPr>
                </a:tc>
                <a:tc>
                  <a:txBody>
                    <a:bodyPr/>
                    <a:lstStyle/>
                    <a:p>
                      <a:r>
                        <a:rPr sz="1000" b="0" i="0">
                          <a:latin typeface="Arial"/>
                        </a:rPr>
                        <a:t>29%</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c>
                  <a:txBody>
                    <a:bodyPr/>
                    <a:lstStyle/>
                    <a:p>
                      <a:r>
                        <a:rPr sz="1000" b="0" i="0">
                          <a:latin typeface="Arial"/>
                        </a:rPr>
                        <a:t>28%</a:t>
                      </a:r>
                      <a:endParaRPr sz="1000" b="0" i="0">
                        <a:latin typeface="Arial"/>
                      </a:endParaRPr>
                    </a:p>
                  </a:txBody>
                  <a:tcPr anchor="ctr">
                    <a:solidFill>
                      <a:srgbClr val="DCECFB"/>
                    </a:solidFill>
                  </a:tcPr>
                </a:tc>
              </a:tr>
              <a:tr h="370840">
                <a:tc>
                  <a:txBody>
                    <a:bodyPr/>
                    <a:lstStyle/>
                    <a:p>
                      <a:r>
                        <a:rPr sz="1000" b="0" i="0">
                          <a:latin typeface="Arial"/>
                        </a:rPr>
                        <a:t>1-5</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r>
              <a:tr h="370840">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22%</a:t>
                      </a:r>
                      <a:endParaRPr sz="1000" b="0" i="0">
                        <a:latin typeface="Arial"/>
                      </a:endParaRPr>
                    </a:p>
                  </a:txBody>
                  <a:tcPr anchor="ctr">
                    <a:solidFill>
                      <a:srgbClr val="DCECFB"/>
                    </a:solidFill>
                  </a:tcPr>
                </a:tc>
                <a:tc>
                  <a:txBody>
                    <a:bodyPr/>
                    <a:lstStyle/>
                    <a:p>
                      <a:r>
                        <a:rPr sz="1000" b="0" i="0">
                          <a:latin typeface="Arial"/>
                        </a:rPr>
                        <a:t>19%</a:t>
                      </a:r>
                      <a:endParaRPr sz="1000" b="0" i="0">
                        <a:latin typeface="Arial"/>
                      </a:endParaRPr>
                    </a:p>
                  </a:txBody>
                  <a:tcPr anchor="ctr">
                    <a:solidFill>
                      <a:srgbClr val="DCECFB"/>
                    </a:solidFill>
                  </a:tcPr>
                </a:tc>
                <a:tc>
                  <a:txBody>
                    <a:bodyPr/>
                    <a:lstStyle/>
                    <a:p>
                      <a:r>
                        <a:rPr sz="1000" b="0" i="0">
                          <a:latin typeface="Arial"/>
                        </a:rPr>
                        <a:t>25%</a:t>
                      </a:r>
                      <a:endParaRPr sz="1000" b="0" i="0">
                        <a:latin typeface="Arial"/>
                      </a:endParaRPr>
                    </a:p>
                  </a:txBody>
                  <a:tcPr anchor="ctr">
                    <a:solidFill>
                      <a:srgbClr val="DCECFB"/>
                    </a:solidFill>
                  </a:tcPr>
                </a:tc>
              </a:tr>
            </a:tbl>
          </a:graphicData>
        </a:graphic>
      </p:graphicFrame>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the republicans you know are stressed about right now?</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(n=90)</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about "socialism" happening if a democrat gets elected</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r>
              <a:tr h="370840">
                <a:tc>
                  <a:txBody>
                    <a:bodyPr/>
                    <a:lstStyle/>
                    <a:p>
                      <a:r>
                        <a:rPr sz="1000" b="0" i="0">
                          <a:latin typeface="Arial"/>
                        </a:rPr>
                        <a:t>Scared about black people and other non-whites becoming the majority</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r>
              <a:tr h="370840">
                <a:tc>
                  <a:txBody>
                    <a:bodyPr/>
                    <a:lstStyle/>
                    <a:p>
                      <a:r>
                        <a:rPr sz="1000" b="0" i="0">
                          <a:latin typeface="Arial"/>
                        </a:rPr>
                        <a:t>having their guns taken</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r>
              <a:tr h="370840">
                <a:tc>
                  <a:txBody>
                    <a:bodyPr/>
                    <a:lstStyle/>
                    <a:p>
                      <a:r>
                        <a:rPr sz="1000" b="0" i="0">
                          <a:latin typeface="Arial"/>
                        </a:rPr>
                        <a:t>trump getting impeached</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r>
              <a:tr h="370840">
                <a:tc>
                  <a:txBody>
                    <a:bodyPr/>
                    <a:lstStyle/>
                    <a:p>
                      <a:r>
                        <a:rPr sz="1000" b="0" i="0">
                          <a:latin typeface="Arial"/>
                        </a:rPr>
                        <a:t>The democrats winning the election</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r>
              <a:tr h="370840">
                <a:tc>
                  <a:txBody>
                    <a:bodyPr/>
                    <a:lstStyle/>
                    <a:p>
                      <a:r>
                        <a:rPr sz="1000" b="0" i="0">
                          <a:latin typeface="Arial"/>
                        </a:rPr>
                        <a:t>healthcare for all</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Money- their own income.</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r>
              <a:tr h="370840">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26%</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c>
                  <a:txBody>
                    <a:bodyPr/>
                    <a:lstStyle/>
                    <a:p>
                      <a:r>
                        <a:rPr sz="1000" b="0" i="0">
                          <a:latin typeface="Arial"/>
                        </a:rPr>
                        <a:t>22%</a:t>
                      </a:r>
                      <a:endParaRPr sz="1000" b="0" i="0">
                        <a:latin typeface="Arial"/>
                      </a:endParaRPr>
                    </a:p>
                  </a:txBody>
                  <a:tcPr anchor="ctr">
                    <a:solidFill>
                      <a:srgbClr val="DCECFB"/>
                    </a:solidFill>
                  </a:tcPr>
                </a:tc>
              </a:tr>
            </a:tbl>
          </a:graphicData>
        </a:graphic>
      </p:graphicFrame>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the republicans you know are stressed about right now?</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(n=90)</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about "socialism" happening if a democrat gets elected</a:t>
                      </a:r>
                      <a:endParaRPr sz="1000" b="0" i="0">
                        <a:latin typeface="Arial"/>
                      </a:endParaRPr>
                    </a:p>
                  </a:txBody>
                  <a:tcPr anchor="ctr">
                    <a:solidFill>
                      <a:srgbClr val="DCECFB"/>
                    </a:solidFill>
                  </a:tcPr>
                </a:tc>
                <a:tc>
                  <a:txBody>
                    <a:bodyPr/>
                    <a:lstStyle/>
                    <a:p>
                      <a:r>
                        <a:rPr sz="1000" b="0" i="0">
                          <a:latin typeface="Arial"/>
                        </a:rPr>
                        <a:t>They want to keep their money safe.</a:t>
                      </a:r>
                      <a:endParaRPr sz="1000" b="0" i="0">
                        <a:latin typeface="Arial"/>
                      </a:endParaRPr>
                    </a:p>
                  </a:txBody>
                  <a:tcPr anchor="ctr">
                    <a:solidFill>
                      <a:srgbClr val="DCECFB"/>
                    </a:solidFill>
                  </a:tcPr>
                </a:tc>
                <a:tc>
                  <a:txBody>
                    <a:bodyPr/>
                    <a:lstStyle/>
                    <a:p>
                      <a:r>
                        <a:rPr sz="1000" b="0" i="0">
                          <a:latin typeface="Arial"/>
                        </a:rPr>
                        <a:t>Scared about black people and other non-whites becoming the majority</a:t>
                      </a:r>
                      <a:endParaRPr sz="1000" b="0" i="0">
                        <a:latin typeface="Arial"/>
                      </a:endParaRPr>
                    </a:p>
                  </a:txBody>
                  <a:tcPr anchor="ctr">
                    <a:solidFill>
                      <a:srgbClr val="DCECFB"/>
                    </a:solidFill>
                  </a:tcPr>
                </a:tc>
              </a:tr>
              <a:tr h="370840">
                <a:tc>
                  <a:txBody>
                    <a:bodyPr/>
                    <a:lstStyle/>
                    <a:p>
                      <a:r>
                        <a:rPr sz="1000" b="0" i="0">
                          <a:latin typeface="Arial"/>
                        </a:rPr>
                        <a:t>Scared about black people and other non-whites becoming the majority</a:t>
                      </a:r>
                      <a:endParaRPr sz="1000" b="0" i="0">
                        <a:latin typeface="Arial"/>
                      </a:endParaRPr>
                    </a:p>
                  </a:txBody>
                  <a:tcPr anchor="ctr">
                    <a:solidFill>
                      <a:srgbClr val="DCECFB"/>
                    </a:solidFill>
                  </a:tcPr>
                </a:tc>
                <a:tc>
                  <a:txBody>
                    <a:bodyPr/>
                    <a:lstStyle/>
                    <a:p>
                      <a:r>
                        <a:rPr sz="1000" b="0" i="0">
                          <a:latin typeface="Arial"/>
                        </a:rPr>
                        <a:t>Worried a democratic will step into the office for presidency</a:t>
                      </a:r>
                      <a:endParaRPr sz="1000" b="0" i="0">
                        <a:latin typeface="Arial"/>
                      </a:endParaRPr>
                    </a:p>
                  </a:txBody>
                  <a:tcPr anchor="ctr">
                    <a:solidFill>
                      <a:srgbClr val="DCECFB"/>
                    </a:solidFill>
                  </a:tcPr>
                </a:tc>
                <a:tc>
                  <a:txBody>
                    <a:bodyPr/>
                    <a:lstStyle/>
                    <a:p>
                      <a:r>
                        <a:rPr sz="1000" b="0" i="0">
                          <a:latin typeface="Arial"/>
                        </a:rPr>
                        <a:t>similar concerns: healthcare and education cost</a:t>
                      </a:r>
                      <a:endParaRPr sz="1000" b="0" i="0">
                        <a:latin typeface="Arial"/>
                      </a:endParaRPr>
                    </a:p>
                  </a:txBody>
                  <a:tcPr anchor="ctr">
                    <a:solidFill>
                      <a:srgbClr val="DCECFB"/>
                    </a:solidFill>
                  </a:tcPr>
                </a:tc>
              </a:tr>
              <a:tr h="370840">
                <a:tc>
                  <a:txBody>
                    <a:bodyPr/>
                    <a:lstStyle/>
                    <a:p>
                      <a:r>
                        <a:rPr sz="1000" b="0" i="0">
                          <a:latin typeface="Arial"/>
                        </a:rPr>
                        <a:t>having their guns taken</a:t>
                      </a:r>
                      <a:endParaRPr sz="1000" b="0" i="0">
                        <a:latin typeface="Arial"/>
                      </a:endParaRPr>
                    </a:p>
                  </a:txBody>
                  <a:tcPr anchor="ctr">
                    <a:solidFill>
                      <a:srgbClr val="DCECFB"/>
                    </a:solidFill>
                  </a:tcPr>
                </a:tc>
                <a:tc>
                  <a:txBody>
                    <a:bodyPr/>
                    <a:lstStyle/>
                    <a:p>
                      <a:r>
                        <a:rPr sz="1000" b="0" i="0">
                          <a:latin typeface="Arial"/>
                        </a:rPr>
                        <a:t>The chaos Trump has caused. Impeachment</a:t>
                      </a:r>
                      <a:endParaRPr sz="1000" b="0" i="0">
                        <a:latin typeface="Arial"/>
                      </a:endParaRPr>
                    </a:p>
                  </a:txBody>
                  <a:tcPr anchor="ctr">
                    <a:solidFill>
                      <a:srgbClr val="DCECFB"/>
                    </a:solidFill>
                  </a:tcPr>
                </a:tc>
                <a:tc>
                  <a:txBody>
                    <a:bodyPr/>
                    <a:lstStyle/>
                    <a:p>
                      <a:r>
                        <a:rPr sz="1000" b="0" i="0">
                          <a:latin typeface="Arial"/>
                        </a:rPr>
                        <a:t>trump getting impeached</a:t>
                      </a:r>
                      <a:endParaRPr sz="1000" b="0" i="0">
                        <a:latin typeface="Arial"/>
                      </a:endParaRPr>
                    </a:p>
                  </a:txBody>
                  <a:tcPr anchor="ctr">
                    <a:solidFill>
                      <a:srgbClr val="DCECFB"/>
                    </a:solidFill>
                  </a:tcPr>
                </a:tc>
              </a:tr>
              <a:tr h="370840">
                <a:tc>
                  <a:txBody>
                    <a:bodyPr/>
                    <a:lstStyle/>
                    <a:p>
                      <a:r>
                        <a:rPr sz="1000" b="0" i="0">
                          <a:latin typeface="Arial"/>
                        </a:rPr>
                        <a:t>trump getting impeached</a:t>
                      </a:r>
                      <a:endParaRPr sz="1000" b="0" i="0">
                        <a:latin typeface="Arial"/>
                      </a:endParaRPr>
                    </a:p>
                  </a:txBody>
                  <a:tcPr anchor="ctr">
                    <a:solidFill>
                      <a:srgbClr val="DCECFB"/>
                    </a:solidFill>
                  </a:tcPr>
                </a:tc>
                <a:tc>
                  <a:txBody>
                    <a:bodyPr/>
                    <a:lstStyle/>
                    <a:p>
                      <a:r>
                        <a:rPr sz="1000" b="0" i="0">
                          <a:latin typeface="Arial"/>
                        </a:rPr>
                        <a:t>Always Money and taxes</a:t>
                      </a:r>
                      <a:endParaRPr sz="1000" b="0" i="0">
                        <a:latin typeface="Arial"/>
                      </a:endParaRPr>
                    </a:p>
                  </a:txBody>
                  <a:tcPr anchor="ctr">
                    <a:solidFill>
                      <a:srgbClr val="DCECFB"/>
                    </a:solidFill>
                  </a:tcPr>
                </a:tc>
                <a:tc>
                  <a:txBody>
                    <a:bodyPr/>
                    <a:lstStyle/>
                    <a:p>
                      <a:r>
                        <a:rPr sz="1000" b="0" i="0">
                          <a:latin typeface="Arial"/>
                        </a:rPr>
                        <a:t>impeachment</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They are hoping Trump is going to be able to be re-elected</a:t>
                      </a:r>
                      <a:endParaRPr sz="1000" b="0" i="0">
                        <a:latin typeface="Arial"/>
                      </a:endParaRPr>
                    </a:p>
                  </a:txBody>
                  <a:tcPr anchor="ctr">
                    <a:solidFill>
                      <a:srgbClr val="DCECFB"/>
                    </a:solidFill>
                  </a:tcPr>
                </a:tc>
              </a:tr>
              <a:tr h="370840">
                <a:tc>
                  <a:txBody>
                    <a:bodyPr/>
                    <a:lstStyle/>
                    <a:p>
                      <a:r>
                        <a:rPr sz="1000" b="0" i="0">
                          <a:latin typeface="Arial"/>
                        </a:rPr>
                        <a:t>The democrats winning the election</a:t>
                      </a:r>
                      <a:endParaRPr sz="1000" b="0" i="0">
                        <a:latin typeface="Arial"/>
                      </a:endParaRPr>
                    </a:p>
                  </a:txBody>
                  <a:tcPr anchor="ctr">
                    <a:solidFill>
                      <a:srgbClr val="DCECFB"/>
                    </a:solidFill>
                  </a:tcPr>
                </a:tc>
                <a:tc>
                  <a:txBody>
                    <a:bodyPr/>
                    <a:lstStyle/>
                    <a:p>
                      <a:r>
                        <a:rPr sz="1000" b="0" i="0">
                          <a:latin typeface="Arial"/>
                        </a:rPr>
                        <a:t>Losing the 2020 election to a "socialist"</a:t>
                      </a:r>
                      <a:endParaRPr sz="1000" b="0" i="0">
                        <a:latin typeface="Arial"/>
                      </a:endParaRPr>
                    </a:p>
                  </a:txBody>
                  <a:tcPr anchor="ctr">
                    <a:solidFill>
                      <a:srgbClr val="DCECFB"/>
                    </a:solidFill>
                  </a:tcPr>
                </a:tc>
                <a:tc>
                  <a:txBody>
                    <a:bodyPr/>
                    <a:lstStyle/>
                    <a:p>
                      <a:r>
                        <a:rPr sz="1000" b="0" i="0">
                          <a:latin typeface="Arial"/>
                        </a:rPr>
                        <a:t>The impeachment hearings</a:t>
                      </a:r>
                      <a:endParaRPr sz="1000" b="0" i="0">
                        <a:latin typeface="Arial"/>
                      </a:endParaRPr>
                    </a:p>
                  </a:txBody>
                  <a:tcPr anchor="ctr">
                    <a:solidFill>
                      <a:srgbClr val="DCECFB"/>
                    </a:solidFill>
                  </a:tcPr>
                </a:tc>
              </a:tr>
              <a:tr h="370840">
                <a:tc>
                  <a:txBody>
                    <a:bodyPr/>
                    <a:lstStyle/>
                    <a:p>
                      <a:r>
                        <a:rPr sz="1000" b="0" i="0">
                          <a:latin typeface="Arial"/>
                        </a:rPr>
                        <a:t>healthcare for all</a:t>
                      </a:r>
                      <a:endParaRPr sz="1000" b="0" i="0">
                        <a:latin typeface="Arial"/>
                      </a:endParaRPr>
                    </a:p>
                  </a:txBody>
                  <a:tcPr anchor="ctr">
                    <a:solidFill>
                      <a:srgbClr val="DCECFB"/>
                    </a:solidFill>
                  </a:tcPr>
                </a:tc>
                <a:tc>
                  <a:txBody>
                    <a:bodyPr/>
                    <a:lstStyle/>
                    <a:p>
                      <a:r>
                        <a:rPr sz="1000" b="0" i="0">
                          <a:latin typeface="Arial"/>
                        </a:rPr>
                        <a:t>healthcare for all</a:t>
                      </a:r>
                      <a:endParaRPr sz="1000" b="0" i="0">
                        <a:latin typeface="Arial"/>
                      </a:endParaRPr>
                    </a:p>
                  </a:txBody>
                  <a:tcPr anchor="ctr">
                    <a:solidFill>
                      <a:srgbClr val="DCECFB"/>
                    </a:solidFill>
                  </a:tcPr>
                </a:tc>
                <a:tc>
                  <a:txBody>
                    <a:bodyPr/>
                    <a:lstStyle/>
                    <a:p>
                      <a:r>
                        <a:rPr sz="1000" b="0" i="0">
                          <a:latin typeface="Arial"/>
                        </a:rPr>
                        <a:t>The democrats winning the election</a:t>
                      </a:r>
                      <a:endParaRPr sz="1000" b="0" i="0">
                        <a:latin typeface="Arial"/>
                      </a:endParaRPr>
                    </a:p>
                  </a:txBody>
                  <a:tcPr anchor="ctr">
                    <a:solidFill>
                      <a:srgbClr val="DCECFB"/>
                    </a:solidFill>
                  </a:tcPr>
                </a:tc>
              </a:tr>
              <a:tr h="370840">
                <a:tc>
                  <a:txBody>
                    <a:bodyPr/>
                    <a:lstStyle/>
                    <a:p>
                      <a:r>
                        <a:rPr sz="1000" b="0" i="0">
                          <a:latin typeface="Arial"/>
                        </a:rPr>
                        <a:t>Money- their own income.</a:t>
                      </a:r>
                      <a:endParaRPr sz="1000" b="0" i="0">
                        <a:latin typeface="Arial"/>
                      </a:endParaRPr>
                    </a:p>
                  </a:txBody>
                  <a:tcPr anchor="ctr">
                    <a:solidFill>
                      <a:srgbClr val="DCECFB"/>
                    </a:solidFill>
                  </a:tcPr>
                </a:tc>
                <a:tc>
                  <a:txBody>
                    <a:bodyPr/>
                    <a:lstStyle/>
                    <a:p>
                      <a:r>
                        <a:rPr sz="1000" b="0" i="0">
                          <a:latin typeface="Arial"/>
                        </a:rPr>
                        <a:t>Will trump be re-elected.</a:t>
                      </a:r>
                      <a:endParaRPr sz="1000" b="0" i="0">
                        <a:latin typeface="Arial"/>
                      </a:endParaRPr>
                    </a:p>
                  </a:txBody>
                  <a:tcPr anchor="ctr">
                    <a:solidFill>
                      <a:srgbClr val="DCECFB"/>
                    </a:solidFill>
                  </a:tcPr>
                </a:tc>
                <a:tc>
                  <a:txBody>
                    <a:bodyPr/>
                    <a:lstStyle/>
                    <a:p>
                      <a:r>
                        <a:rPr sz="1000" b="0" i="0">
                          <a:latin typeface="Arial"/>
                        </a:rPr>
                        <a:t>removing trump from his presidency</a:t>
                      </a:r>
                      <a:endParaRPr sz="1000" b="0" i="0">
                        <a:latin typeface="Arial"/>
                      </a:endParaRPr>
                    </a:p>
                  </a:txBody>
                  <a:tcPr anchor="ctr">
                    <a:solidFill>
                      <a:srgbClr val="DCECFB"/>
                    </a:solidFill>
                  </a:tcPr>
                </a:tc>
              </a:tr>
              <a:tr h="370840">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Money- their own income.</a:t>
                      </a:r>
                      <a:endParaRPr sz="1000" b="0" i="0">
                        <a:latin typeface="Arial"/>
                      </a:endParaRPr>
                    </a:p>
                  </a:txBody>
                  <a:tcPr anchor="ctr">
                    <a:solidFill>
                      <a:srgbClr val="DCECFB"/>
                    </a:solidFill>
                  </a:tcPr>
                </a:tc>
              </a:tr>
              <a:tr h="370840">
                <a:tc>
                  <a:txBody>
                    <a:bodyPr/>
                    <a:lstStyle/>
                    <a:p/>
                  </a:txBody>
                  <a:tcPr/>
                </a:tc>
                <a:tc>
                  <a:txBody>
                    <a:bodyPr/>
                    <a:lstStyle/>
                    <a:p/>
                  </a:txBody>
                  <a:tcPr/>
                </a:tc>
                <a:tc>
                  <a:txBody>
                    <a:bodyPr/>
                    <a:lstStyle/>
                    <a:p>
                      <a:r>
                        <a:rPr sz="1000" b="0" i="0">
                          <a:latin typeface="Arial"/>
                        </a:rPr>
                        <a:t>Not sure</a:t>
                      </a:r>
                      <a:endParaRPr sz="1000" b="0" i="0">
                        <a:latin typeface="Arial"/>
                      </a:endParaRPr>
                    </a:p>
                  </a:txBody>
                  <a:tcPr anchor="ctr">
                    <a:solidFill>
                      <a:srgbClr val="DCECFB"/>
                    </a:solidFill>
                  </a:tcPr>
                </a:tc>
              </a:tr>
            </a:tbl>
          </a:graphicData>
        </a:graphic>
      </p:graphicFrame>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talk about with the Republicans you know?  (besides politics)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(n=93)</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(n=47)</a:t>
                      </a:r>
                      <a:endParaRPr sz="1000" b="1" i="0">
                        <a:latin typeface="Arial"/>
                      </a:endParaRPr>
                    </a:p>
                  </a:txBody>
                  <a:tcPr anchor="ctr"/>
                </a:tc>
              </a:tr>
              <a:tr h="370840">
                <a:tc>
                  <a:txBody>
                    <a:bodyPr/>
                    <a:lstStyle/>
                    <a:p>
                      <a:r>
                        <a:rPr sz="1000" b="0" i="0">
                          <a:latin typeface="Arial"/>
                        </a:rPr>
                        <a:t>Work stuff, family stuff</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r>
              <a:tr h="370840">
                <a:tc>
                  <a:txBody>
                    <a:bodyPr/>
                    <a:lstStyle/>
                    <a:p>
                      <a:r>
                        <a:rPr sz="1000" b="0" i="0">
                          <a:latin typeface="Arial"/>
                        </a:rPr>
                        <a:t>work, family, netflix</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r>
              <a:tr h="370840">
                <a:tc>
                  <a:txBody>
                    <a:bodyPr/>
                    <a:lstStyle/>
                    <a:p>
                      <a:r>
                        <a:rPr sz="1000" b="0" i="0">
                          <a:latin typeface="Arial"/>
                        </a:rPr>
                        <a:t>The weather</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r>
              <a:tr h="370840">
                <a:tc>
                  <a:txBody>
                    <a:bodyPr/>
                    <a:lstStyle/>
                    <a:p>
                      <a:r>
                        <a:rPr sz="1000" b="0" i="0">
                          <a:latin typeface="Arial"/>
                        </a:rPr>
                        <a:t>Work, since I predominantly work with them</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r>
              <a:tr h="370840">
                <a:tc>
                  <a:txBody>
                    <a:bodyPr/>
                    <a:lstStyle/>
                    <a:p>
                      <a:r>
                        <a:rPr sz="1000" b="0" i="0">
                          <a:latin typeface="Arial"/>
                        </a:rPr>
                        <a:t>Other hobbies and interests</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r>
              <a:tr h="370840">
                <a:tc>
                  <a:txBody>
                    <a:bodyPr/>
                    <a:lstStyle/>
                    <a:p>
                      <a:r>
                        <a:rPr sz="1000" b="0" i="0">
                          <a:latin typeface="Arial"/>
                        </a:rPr>
                        <a:t>Unity</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hewlthcare</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r>
              <a:tr h="370840">
                <a:tc>
                  <a:txBody>
                    <a:bodyPr/>
                    <a:lstStyle/>
                    <a:p>
                      <a:r>
                        <a:rPr sz="1000" b="0" i="0">
                          <a:latin typeface="Arial"/>
                        </a:rPr>
                        <a:t>Selfishness</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26%</a:t>
                      </a:r>
                      <a:endParaRPr sz="1000" b="0" i="0">
                        <a:latin typeface="Arial"/>
                      </a:endParaRPr>
                    </a:p>
                  </a:txBody>
                  <a:tcPr anchor="ctr">
                    <a:solidFill>
                      <a:srgbClr val="DCECFB"/>
                    </a:solidFill>
                  </a:tcPr>
                </a:tc>
              </a:tr>
            </a:tbl>
          </a:graphicData>
        </a:graphic>
      </p:graphicFrame>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are you all doing tonight?!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(n=83)</a:t>
                      </a:r>
                      <a:endParaRPr sz="1000" b="1" i="0">
                        <a:latin typeface="Arial"/>
                      </a:endParaRPr>
                    </a:p>
                  </a:txBody>
                  <a:tcPr anchor="ctr"/>
                </a:tc>
                <a:tc>
                  <a:txBody>
                    <a:bodyPr/>
                    <a:lstStyle/>
                    <a:p>
                      <a:r>
                        <a:rPr sz="1000" b="1" i="0">
                          <a:latin typeface="Arial"/>
                        </a:rPr>
                        <a:t>Male  (n=40)</a:t>
                      </a:r>
                      <a:endParaRPr sz="1000" b="1" i="0">
                        <a:latin typeface="Arial"/>
                      </a:endParaRPr>
                    </a:p>
                  </a:txBody>
                  <a:tcPr anchor="ctr"/>
                </a:tc>
                <a:tc>
                  <a:txBody>
                    <a:bodyPr/>
                    <a:lstStyle/>
                    <a:p>
                      <a:r>
                        <a:rPr sz="1000" b="1" i="0">
                          <a:latin typeface="Arial"/>
                        </a:rPr>
                        <a:t>Female (n=41)</a:t>
                      </a:r>
                      <a:endParaRPr sz="1000" b="1" i="0">
                        <a:latin typeface="Arial"/>
                      </a:endParaRPr>
                    </a:p>
                  </a:txBody>
                  <a:tcPr anchor="ctr"/>
                </a:tc>
              </a:tr>
              <a:tr h="370840">
                <a:tc>
                  <a:txBody>
                    <a:bodyPr/>
                    <a:lstStyle/>
                    <a:p>
                      <a:r>
                        <a:rPr sz="1000" b="0" i="0">
                          <a:latin typeface="Arial"/>
                        </a:rPr>
                        <a:t>Great</a:t>
                      </a:r>
                      <a:endParaRPr sz="1000" b="0" i="0">
                        <a:latin typeface="Arial"/>
                      </a:endParaRPr>
                    </a:p>
                  </a:txBody>
                  <a:tcPr anchor="ctr">
                    <a:solidFill>
                      <a:srgbClr val="DCECFB"/>
                    </a:solidFill>
                  </a:tcPr>
                </a:tc>
                <a:tc>
                  <a:txBody>
                    <a:bodyPr/>
                    <a:lstStyle/>
                    <a:p>
                      <a:r>
                        <a:rPr sz="1000" b="0" i="0">
                          <a:latin typeface="Arial"/>
                        </a:rPr>
                        <a:t>Doing great. Excited to see who gains some ground tonight.</a:t>
                      </a:r>
                      <a:endParaRPr sz="1000" b="0" i="0">
                        <a:latin typeface="Arial"/>
                      </a:endParaRPr>
                    </a:p>
                  </a:txBody>
                  <a:tcPr anchor="ctr">
                    <a:solidFill>
                      <a:srgbClr val="DCECFB"/>
                    </a:solidFill>
                  </a:tcPr>
                </a:tc>
                <a:tc>
                  <a:txBody>
                    <a:bodyPr/>
                    <a:lstStyle/>
                    <a:p>
                      <a:r>
                        <a:rPr sz="1000" b="0" i="0">
                          <a:latin typeface="Arial"/>
                        </a:rPr>
                        <a:t>Great</a:t>
                      </a:r>
                      <a:endParaRPr sz="1000" b="0" i="0">
                        <a:latin typeface="Arial"/>
                      </a:endParaRPr>
                    </a:p>
                  </a:txBody>
                  <a:tcPr anchor="ctr">
                    <a:solidFill>
                      <a:srgbClr val="DCECFB"/>
                    </a:solidFill>
                  </a:tcPr>
                </a:tc>
              </a:tr>
              <a:tr h="370840">
                <a:tc>
                  <a:txBody>
                    <a:bodyPr/>
                    <a:lstStyle/>
                    <a:p>
                      <a:r>
                        <a:rPr sz="1000" b="0" i="0">
                          <a:latin typeface="Arial"/>
                        </a:rPr>
                        <a:t>Great!</a:t>
                      </a:r>
                      <a:endParaRPr sz="1000" b="0" i="0">
                        <a:latin typeface="Arial"/>
                      </a:endParaRPr>
                    </a:p>
                  </a:txBody>
                  <a:tcPr anchor="ctr">
                    <a:solidFill>
                      <a:srgbClr val="DCECFB"/>
                    </a:solidFill>
                  </a:tcPr>
                </a:tc>
                <a:tc>
                  <a:txBody>
                    <a:bodyPr/>
                    <a:lstStyle/>
                    <a:p>
                      <a:r>
                        <a:rPr sz="1000" b="0" i="0">
                          <a:latin typeface="Arial"/>
                        </a:rPr>
                        <a:t>Happy!</a:t>
                      </a:r>
                      <a:endParaRPr sz="1000" b="0" i="0">
                        <a:latin typeface="Arial"/>
                      </a:endParaRPr>
                    </a:p>
                  </a:txBody>
                  <a:tcPr anchor="ctr">
                    <a:solidFill>
                      <a:srgbClr val="DCECFB"/>
                    </a:solidFill>
                  </a:tcPr>
                </a:tc>
                <a:tc>
                  <a:txBody>
                    <a:bodyPr/>
                    <a:lstStyle/>
                    <a:p>
                      <a:r>
                        <a:rPr sz="1000" b="0" i="0">
                          <a:latin typeface="Arial"/>
                        </a:rPr>
                        <a:t>Great!</a:t>
                      </a:r>
                      <a:endParaRPr sz="1000" b="0" i="0">
                        <a:latin typeface="Arial"/>
                      </a:endParaRPr>
                    </a:p>
                  </a:txBody>
                  <a:tcPr anchor="ctr">
                    <a:solidFill>
                      <a:srgbClr val="DCECFB"/>
                    </a:solidFill>
                  </a:tcPr>
                </a:tc>
              </a:tr>
              <a:tr h="370840">
                <a:tc>
                  <a:txBody>
                    <a:bodyPr/>
                    <a:lstStyle/>
                    <a:p>
                      <a:r>
                        <a:rPr sz="1000" b="0" i="0">
                          <a:latin typeface="Arial"/>
                        </a:rPr>
                        <a:t>good!</a:t>
                      </a:r>
                      <a:endParaRPr sz="1000" b="0" i="0">
                        <a:latin typeface="Arial"/>
                      </a:endParaRPr>
                    </a:p>
                  </a:txBody>
                  <a:tcPr anchor="ctr">
                    <a:solidFill>
                      <a:srgbClr val="DCECFB"/>
                    </a:solidFill>
                  </a:tcPr>
                </a:tc>
                <a:tc>
                  <a:txBody>
                    <a:bodyPr/>
                    <a:lstStyle/>
                    <a:p>
                      <a:r>
                        <a:rPr sz="1000" b="0" i="0">
                          <a:latin typeface="Arial"/>
                        </a:rPr>
                        <a:t>Awesome</a:t>
                      </a:r>
                      <a:endParaRPr sz="1000" b="0" i="0">
                        <a:latin typeface="Arial"/>
                      </a:endParaRPr>
                    </a:p>
                  </a:txBody>
                  <a:tcPr anchor="ctr">
                    <a:solidFill>
                      <a:srgbClr val="DCECFB"/>
                    </a:solidFill>
                  </a:tcPr>
                </a:tc>
                <a:tc>
                  <a:txBody>
                    <a:bodyPr/>
                    <a:lstStyle/>
                    <a:p>
                      <a:r>
                        <a:rPr sz="1000" b="0" i="0">
                          <a:latin typeface="Arial"/>
                        </a:rPr>
                        <a:t>good!</a:t>
                      </a:r>
                      <a:endParaRPr sz="1000" b="0" i="0">
                        <a:latin typeface="Arial"/>
                      </a:endParaRPr>
                    </a:p>
                  </a:txBody>
                  <a:tcPr anchor="ctr">
                    <a:solidFill>
                      <a:srgbClr val="DCECFB"/>
                    </a:solidFill>
                  </a:tcPr>
                </a:tc>
              </a:tr>
              <a:tr h="370840">
                <a:tc>
                  <a:txBody>
                    <a:bodyPr/>
                    <a:lstStyle/>
                    <a:p>
                      <a:r>
                        <a:rPr sz="1000" b="0" i="0">
                          <a:latin typeface="Arial"/>
                        </a:rPr>
                        <a:t>good thanks!</a:t>
                      </a:r>
                      <a:endParaRPr sz="1000" b="0" i="0">
                        <a:latin typeface="Arial"/>
                      </a:endParaRPr>
                    </a:p>
                  </a:txBody>
                  <a:tcPr anchor="ctr">
                    <a:solidFill>
                      <a:srgbClr val="DCECFB"/>
                    </a:solidFill>
                  </a:tcPr>
                </a:tc>
                <a:tc>
                  <a:txBody>
                    <a:bodyPr/>
                    <a:lstStyle/>
                    <a:p>
                      <a:r>
                        <a:rPr sz="1000" b="0" i="0">
                          <a:latin typeface="Arial"/>
                        </a:rPr>
                        <a:t>Pretty good</a:t>
                      </a:r>
                      <a:endParaRPr sz="1000" b="0" i="0">
                        <a:latin typeface="Arial"/>
                      </a:endParaRPr>
                    </a:p>
                  </a:txBody>
                  <a:tcPr anchor="ctr">
                    <a:solidFill>
                      <a:srgbClr val="DCECFB"/>
                    </a:solidFill>
                  </a:tcPr>
                </a:tc>
                <a:tc>
                  <a:txBody>
                    <a:bodyPr/>
                    <a:lstStyle/>
                    <a:p>
                      <a:r>
                        <a:rPr sz="1000" b="0" i="0">
                          <a:latin typeface="Arial"/>
                        </a:rPr>
                        <a:t>good thanks!</a:t>
                      </a:r>
                      <a:endParaRPr sz="1000" b="0" i="0">
                        <a:latin typeface="Arial"/>
                      </a:endParaRPr>
                    </a:p>
                  </a:txBody>
                  <a:tcPr anchor="ctr">
                    <a:solidFill>
                      <a:srgbClr val="DCECFB"/>
                    </a:solidFill>
                  </a:tcPr>
                </a:tc>
              </a:tr>
              <a:tr h="370840">
                <a:tc>
                  <a:txBody>
                    <a:bodyPr/>
                    <a:lstStyle/>
                    <a:p>
                      <a:r>
                        <a:rPr sz="1000" b="0" i="0">
                          <a:latin typeface="Arial"/>
                        </a:rPr>
                        <a:t>I'm tired but happy to be alive.</a:t>
                      </a:r>
                      <a:endParaRPr sz="1000" b="0" i="0">
                        <a:latin typeface="Arial"/>
                      </a:endParaRPr>
                    </a:p>
                  </a:txBody>
                  <a:tcPr anchor="ctr">
                    <a:solidFill>
                      <a:srgbClr val="DCECFB"/>
                    </a:solidFill>
                  </a:tcPr>
                </a:tc>
                <a:tc>
                  <a:txBody>
                    <a:bodyPr/>
                    <a:lstStyle/>
                    <a:p>
                      <a:r>
                        <a:rPr sz="1000" b="0" i="0">
                          <a:latin typeface="Arial"/>
                        </a:rPr>
                        <a:t>Very goood!</a:t>
                      </a:r>
                      <a:endParaRPr sz="1000" b="0" i="0">
                        <a:latin typeface="Arial"/>
                      </a:endParaRPr>
                    </a:p>
                  </a:txBody>
                  <a:tcPr anchor="ctr">
                    <a:solidFill>
                      <a:srgbClr val="DCECFB"/>
                    </a:solidFill>
                  </a:tcPr>
                </a:tc>
                <a:tc>
                  <a:txBody>
                    <a:bodyPr/>
                    <a:lstStyle/>
                    <a:p>
                      <a:r>
                        <a:rPr sz="1000" b="0" i="0">
                          <a:latin typeface="Arial"/>
                        </a:rPr>
                        <a:t>Good</a:t>
                      </a:r>
                      <a:endParaRPr sz="1000" b="0" i="0">
                        <a:latin typeface="Arial"/>
                      </a:endParaRPr>
                    </a:p>
                  </a:txBody>
                  <a:tcPr anchor="ctr">
                    <a:solidFill>
                      <a:srgbClr val="DCECFB"/>
                    </a:solidFill>
                  </a:tcPr>
                </a:tc>
              </a:tr>
              <a:tr h="370840">
                <a:tc>
                  <a:txBody>
                    <a:bodyPr/>
                    <a:lstStyle/>
                    <a:p>
                      <a:r>
                        <a:rPr sz="1000" b="0" i="0">
                          <a:latin typeface="Arial"/>
                        </a:rPr>
                        <a:t>Good</a:t>
                      </a:r>
                      <a:endParaRPr sz="1000" b="0" i="0">
                        <a:latin typeface="Arial"/>
                      </a:endParaRPr>
                    </a:p>
                  </a:txBody>
                  <a:tcPr anchor="ctr">
                    <a:solidFill>
                      <a:srgbClr val="DCECFB"/>
                    </a:solidFill>
                  </a:tcPr>
                </a:tc>
                <a:tc>
                  <a:txBody>
                    <a:bodyPr/>
                    <a:lstStyle/>
                    <a:p>
                      <a:r>
                        <a:rPr sz="1000" b="0" i="0">
                          <a:latin typeface="Arial"/>
                        </a:rPr>
                        <a:t>Great! Looking forward to the democratic debate</a:t>
                      </a:r>
                      <a:endParaRPr sz="1000" b="0" i="0">
                        <a:latin typeface="Arial"/>
                      </a:endParaRPr>
                    </a:p>
                  </a:txBody>
                  <a:tcPr anchor="ctr">
                    <a:solidFill>
                      <a:srgbClr val="DCECFB"/>
                    </a:solidFill>
                  </a:tcPr>
                </a:tc>
                <a:tc>
                  <a:txBody>
                    <a:bodyPr/>
                    <a:lstStyle/>
                    <a:p>
                      <a:r>
                        <a:rPr sz="1000" b="0" i="0">
                          <a:latin typeface="Arial"/>
                        </a:rPr>
                        <a:t>Doing great</a:t>
                      </a:r>
                      <a:endParaRPr sz="1000" b="0" i="0">
                        <a:latin typeface="Arial"/>
                      </a:endParaRPr>
                    </a:p>
                  </a:txBody>
                  <a:tcPr anchor="ctr">
                    <a:solidFill>
                      <a:srgbClr val="DCECFB"/>
                    </a:solidFill>
                  </a:tcPr>
                </a:tc>
              </a:tr>
              <a:tr h="370840">
                <a:tc>
                  <a:txBody>
                    <a:bodyPr/>
                    <a:lstStyle/>
                    <a:p>
                      <a:r>
                        <a:rPr sz="1000" b="0" i="0">
                          <a:latin typeface="Arial"/>
                        </a:rPr>
                        <a:t>fine</a:t>
                      </a:r>
                      <a:endParaRPr sz="1000" b="0" i="0">
                        <a:latin typeface="Arial"/>
                      </a:endParaRPr>
                    </a:p>
                  </a:txBody>
                  <a:tcPr anchor="ctr">
                    <a:solidFill>
                      <a:srgbClr val="DCECFB"/>
                    </a:solidFill>
                  </a:tcPr>
                </a:tc>
                <a:tc>
                  <a:txBody>
                    <a:bodyPr/>
                    <a:lstStyle/>
                    <a:p>
                      <a:r>
                        <a:rPr sz="1000" b="0" i="0">
                          <a:latin typeface="Arial"/>
                        </a:rPr>
                        <a:t>fine</a:t>
                      </a:r>
                      <a:endParaRPr sz="1000" b="0" i="0">
                        <a:latin typeface="Arial"/>
                      </a:endParaRPr>
                    </a:p>
                  </a:txBody>
                  <a:tcPr anchor="ctr">
                    <a:solidFill>
                      <a:srgbClr val="DCECFB"/>
                    </a:solidFill>
                  </a:tcPr>
                </a:tc>
                <a:tc>
                  <a:txBody>
                    <a:bodyPr/>
                    <a:lstStyle/>
                    <a:p>
                      <a:r>
                        <a:rPr sz="1000" b="0" i="0">
                          <a:latin typeface="Arial"/>
                        </a:rPr>
                        <a:t>doing great!</a:t>
                      </a:r>
                      <a:endParaRPr sz="1000" b="0" i="0">
                        <a:latin typeface="Arial"/>
                      </a:endParaRPr>
                    </a:p>
                  </a:txBody>
                  <a:tcPr anchor="ctr">
                    <a:solidFill>
                      <a:srgbClr val="DCECFB"/>
                    </a:solidFill>
                  </a:tcPr>
                </a:tc>
              </a:tr>
              <a:tr h="370840">
                <a:tc>
                  <a:txBody>
                    <a:bodyPr/>
                    <a:lstStyle/>
                    <a:p>
                      <a:r>
                        <a:rPr sz="1000" b="0" i="0">
                          <a:latin typeface="Arial"/>
                        </a:rPr>
                        <a:t>doing great!</a:t>
                      </a:r>
                      <a:endParaRPr sz="1000" b="0" i="0">
                        <a:latin typeface="Arial"/>
                      </a:endParaRPr>
                    </a:p>
                  </a:txBody>
                  <a:tcPr anchor="ctr">
                    <a:solidFill>
                      <a:srgbClr val="DCECFB"/>
                    </a:solidFill>
                  </a:tcPr>
                </a:tc>
                <a:tc>
                  <a:txBody>
                    <a:bodyPr/>
                    <a:lstStyle/>
                    <a:p>
                      <a:r>
                        <a:rPr sz="1000" b="0" i="0">
                          <a:latin typeface="Arial"/>
                        </a:rPr>
                        <a:t>Well, thank you.</a:t>
                      </a:r>
                      <a:endParaRPr sz="1000" b="0" i="0">
                        <a:latin typeface="Arial"/>
                      </a:endParaRPr>
                    </a:p>
                  </a:txBody>
                  <a:tcPr anchor="ctr">
                    <a:solidFill>
                      <a:srgbClr val="DCECFB"/>
                    </a:solidFill>
                  </a:tcPr>
                </a:tc>
                <a:tc>
                  <a:txBody>
                    <a:bodyPr/>
                    <a:lstStyle/>
                    <a:p>
                      <a:r>
                        <a:rPr sz="1000" b="0" i="0">
                          <a:latin typeface="Arial"/>
                        </a:rPr>
                        <a:t>I'm tired, but good. How are you?</a:t>
                      </a:r>
                      <a:endParaRPr sz="1000" b="0" i="0">
                        <a:latin typeface="Arial"/>
                      </a:endParaRPr>
                    </a:p>
                  </a:txBody>
                  <a:tcPr anchor="ctr">
                    <a:solidFill>
                      <a:srgbClr val="DCECFB"/>
                    </a:solidFill>
                  </a:tcPr>
                </a:tc>
              </a:tr>
              <a:tr h="370840">
                <a:tc>
                  <a:txBody>
                    <a:bodyPr/>
                    <a:lstStyle/>
                    <a:p>
                      <a:r>
                        <a:rPr sz="1000" b="0" i="0">
                          <a:latin typeface="Arial"/>
                        </a:rPr>
                        <a:t>Well, thank you.</a:t>
                      </a:r>
                      <a:endParaRPr sz="1000" b="0" i="0">
                        <a:latin typeface="Arial"/>
                      </a:endParaRPr>
                    </a:p>
                  </a:txBody>
                  <a:tcPr anchor="ctr">
                    <a:solidFill>
                      <a:srgbClr val="DCECFB"/>
                    </a:solidFill>
                  </a:tcPr>
                </a:tc>
                <a:tc>
                  <a:txBody>
                    <a:bodyPr/>
                    <a:lstStyle/>
                    <a:p>
                      <a:r>
                        <a:rPr sz="1000" b="0" i="0">
                          <a:latin typeface="Arial"/>
                        </a:rPr>
                        <a:t>I am good, thanks for asking</a:t>
                      </a:r>
                      <a:endParaRPr sz="1000" b="0" i="0">
                        <a:latin typeface="Arial"/>
                      </a:endParaRPr>
                    </a:p>
                  </a:txBody>
                  <a:tcPr anchor="ctr">
                    <a:solidFill>
                      <a:srgbClr val="DCECFB"/>
                    </a:solidFill>
                  </a:tcPr>
                </a:tc>
                <a:tc>
                  <a:txBody>
                    <a:bodyPr/>
                    <a:lstStyle/>
                    <a:p>
                      <a:r>
                        <a:rPr sz="1000" b="0" i="0">
                          <a:latin typeface="Arial"/>
                        </a:rPr>
                        <a:t>I'm doing well and you?</a:t>
                      </a:r>
                      <a:endParaRPr sz="1000" b="0" i="0">
                        <a:latin typeface="Arial"/>
                      </a:endParaRPr>
                    </a:p>
                  </a:txBody>
                  <a:tcPr anchor="ctr">
                    <a:solidFill>
                      <a:srgbClr val="DCECFB"/>
                    </a:solidFill>
                  </a:tcPr>
                </a:tc>
              </a:tr>
              <a:tr h="370840">
                <a:tc>
                  <a:txBody>
                    <a:bodyPr/>
                    <a:lstStyle/>
                    <a:p>
                      <a:r>
                        <a:rPr sz="1000" b="0" i="0">
                          <a:latin typeface="Arial"/>
                        </a:rPr>
                        <a:t>can</a:t>
                      </a:r>
                      <a:endParaRPr sz="1000" b="0" i="0">
                        <a:latin typeface="Arial"/>
                      </a:endParaRPr>
                    </a:p>
                  </a:txBody>
                  <a:tcPr anchor="ctr">
                    <a:solidFill>
                      <a:srgbClr val="DCECFB"/>
                    </a:solidFill>
                  </a:tcPr>
                </a:tc>
                <a:tc>
                  <a:txBody>
                    <a:bodyPr/>
                    <a:lstStyle/>
                    <a:p>
                      <a:r>
                        <a:rPr sz="1000" b="0" i="0">
                          <a:latin typeface="Arial"/>
                        </a:rPr>
                        <a:t>can</a:t>
                      </a:r>
                      <a:endParaRPr sz="1000" b="0" i="0">
                        <a:latin typeface="Arial"/>
                      </a:endParaRPr>
                    </a:p>
                  </a:txBody>
                  <a:tcPr anchor="ctr">
                    <a:solidFill>
                      <a:srgbClr val="DCECFB"/>
                    </a:solidFill>
                  </a:tcPr>
                </a:tc>
                <a:tc>
                  <a:txBody>
                    <a:bodyPr/>
                    <a:lstStyle/>
                    <a:p>
                      <a:r>
                        <a:rPr sz="1000" b="0" i="0">
                          <a:latin typeface="Arial"/>
                        </a:rPr>
                        <a:t>Great.hi I'm michelle</a:t>
                      </a:r>
                      <a:endParaRPr sz="1000" b="0" i="0">
                        <a:latin typeface="Arial"/>
                      </a:endParaRPr>
                    </a:p>
                  </a:txBody>
                  <a:tcPr anchor="ctr">
                    <a:solidFill>
                      <a:srgbClr val="DCECFB"/>
                    </a:solidFill>
                  </a:tcPr>
                </a:tc>
              </a:tr>
            </a:tbl>
          </a:graphicData>
        </a:graphic>
      </p:graphicFrame>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talk about with the Republicans you know?  (besides politics)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(n=93)</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(n=47)</a:t>
                      </a:r>
                      <a:endParaRPr sz="1000" b="1" i="0">
                        <a:latin typeface="Arial"/>
                      </a:endParaRPr>
                    </a:p>
                  </a:txBody>
                  <a:tcPr anchor="ctr"/>
                </a:tc>
              </a:tr>
              <a:tr h="370840">
                <a:tc>
                  <a:txBody>
                    <a:bodyPr/>
                    <a:lstStyle/>
                    <a:p>
                      <a:r>
                        <a:rPr sz="1000" b="0" i="0">
                          <a:latin typeface="Arial"/>
                        </a:rPr>
                        <a:t>Work stuff, family stuff</a:t>
                      </a:r>
                      <a:endParaRPr sz="1000" b="0" i="0">
                        <a:latin typeface="Arial"/>
                      </a:endParaRPr>
                    </a:p>
                  </a:txBody>
                  <a:tcPr anchor="ctr">
                    <a:solidFill>
                      <a:srgbClr val="DCECFB"/>
                    </a:solidFill>
                  </a:tcPr>
                </a:tc>
                <a:tc>
                  <a:txBody>
                    <a:bodyPr/>
                    <a:lstStyle/>
                    <a:p>
                      <a:r>
                        <a:rPr sz="1000" b="0" i="0">
                          <a:latin typeface="Arial"/>
                        </a:rPr>
                        <a:t>Work stuff, family stuff</a:t>
                      </a:r>
                      <a:endParaRPr sz="1000" b="0" i="0">
                        <a:latin typeface="Arial"/>
                      </a:endParaRPr>
                    </a:p>
                  </a:txBody>
                  <a:tcPr anchor="ctr">
                    <a:solidFill>
                      <a:srgbClr val="DCECFB"/>
                    </a:solidFill>
                  </a:tcPr>
                </a:tc>
                <a:tc>
                  <a:txBody>
                    <a:bodyPr/>
                    <a:lstStyle/>
                    <a:p>
                      <a:r>
                        <a:rPr sz="1000" b="0" i="0">
                          <a:latin typeface="Arial"/>
                        </a:rPr>
                        <a:t>work, family, netflix</a:t>
                      </a:r>
                      <a:endParaRPr sz="1000" b="0" i="0">
                        <a:latin typeface="Arial"/>
                      </a:endParaRPr>
                    </a:p>
                  </a:txBody>
                  <a:tcPr anchor="ctr">
                    <a:solidFill>
                      <a:srgbClr val="DCECFB"/>
                    </a:solidFill>
                  </a:tcPr>
                </a:tc>
              </a:tr>
              <a:tr h="370840">
                <a:tc>
                  <a:txBody>
                    <a:bodyPr/>
                    <a:lstStyle/>
                    <a:p>
                      <a:r>
                        <a:rPr sz="1000" b="0" i="0">
                          <a:latin typeface="Arial"/>
                        </a:rPr>
                        <a:t>work, family, netflix</a:t>
                      </a:r>
                      <a:endParaRPr sz="1000" b="0" i="0">
                        <a:latin typeface="Arial"/>
                      </a:endParaRPr>
                    </a:p>
                  </a:txBody>
                  <a:tcPr anchor="ctr">
                    <a:solidFill>
                      <a:srgbClr val="DCECFB"/>
                    </a:solidFill>
                  </a:tcPr>
                </a:tc>
                <a:tc>
                  <a:txBody>
                    <a:bodyPr/>
                    <a:lstStyle/>
                    <a:p>
                      <a:r>
                        <a:rPr sz="1000" b="0" i="0">
                          <a:latin typeface="Arial"/>
                        </a:rPr>
                        <a:t>Movies, shows, sports</a:t>
                      </a:r>
                      <a:endParaRPr sz="1000" b="0" i="0">
                        <a:latin typeface="Arial"/>
                      </a:endParaRPr>
                    </a:p>
                  </a:txBody>
                  <a:tcPr anchor="ctr">
                    <a:solidFill>
                      <a:srgbClr val="DCECFB"/>
                    </a:solidFill>
                  </a:tcPr>
                </a:tc>
                <a:tc>
                  <a:txBody>
                    <a:bodyPr/>
                    <a:lstStyle/>
                    <a:p>
                      <a:r>
                        <a:rPr sz="1000" b="0" i="0">
                          <a:latin typeface="Arial"/>
                        </a:rPr>
                        <a:t>Jobs, families, entertainment</a:t>
                      </a:r>
                      <a:endParaRPr sz="1000" b="0" i="0">
                        <a:latin typeface="Arial"/>
                      </a:endParaRPr>
                    </a:p>
                  </a:txBody>
                  <a:tcPr anchor="ctr">
                    <a:solidFill>
                      <a:srgbClr val="DCECFB"/>
                    </a:solidFill>
                  </a:tcPr>
                </a:tc>
              </a:tr>
              <a:tr h="370840">
                <a:tc>
                  <a:txBody>
                    <a:bodyPr/>
                    <a:lstStyle/>
                    <a:p>
                      <a:r>
                        <a:rPr sz="1000" b="0" i="0">
                          <a:latin typeface="Arial"/>
                        </a:rPr>
                        <a:t>The weather</a:t>
                      </a:r>
                      <a:endParaRPr sz="1000" b="0" i="0">
                        <a:latin typeface="Arial"/>
                      </a:endParaRPr>
                    </a:p>
                  </a:txBody>
                  <a:tcPr anchor="ctr">
                    <a:solidFill>
                      <a:srgbClr val="DCECFB"/>
                    </a:solidFill>
                  </a:tcPr>
                </a:tc>
                <a:tc>
                  <a:txBody>
                    <a:bodyPr/>
                    <a:lstStyle/>
                    <a:p>
                      <a:r>
                        <a:rPr sz="1000" b="0" i="0">
                          <a:latin typeface="Arial"/>
                        </a:rPr>
                        <a:t>Movies, video games and TV shows mostly.  Some work and personal life stories.</a:t>
                      </a:r>
                      <a:endParaRPr sz="1000" b="0" i="0">
                        <a:latin typeface="Arial"/>
                      </a:endParaRPr>
                    </a:p>
                  </a:txBody>
                  <a:tcPr anchor="ctr">
                    <a:solidFill>
                      <a:srgbClr val="DCECFB"/>
                    </a:solidFill>
                  </a:tcPr>
                </a:tc>
                <a:tc>
                  <a:txBody>
                    <a:bodyPr/>
                    <a:lstStyle/>
                    <a:p>
                      <a:r>
                        <a:rPr sz="1000" b="0" i="0">
                          <a:latin typeface="Arial"/>
                        </a:rPr>
                        <a:t>Other hobbies and interests</a:t>
                      </a:r>
                      <a:endParaRPr sz="1000" b="0" i="0">
                        <a:latin typeface="Arial"/>
                      </a:endParaRPr>
                    </a:p>
                  </a:txBody>
                  <a:tcPr anchor="ctr">
                    <a:solidFill>
                      <a:srgbClr val="DCECFB"/>
                    </a:solidFill>
                  </a:tcPr>
                </a:tc>
              </a:tr>
              <a:tr h="370840">
                <a:tc>
                  <a:txBody>
                    <a:bodyPr/>
                    <a:lstStyle/>
                    <a:p>
                      <a:r>
                        <a:rPr sz="1000" b="0" i="0">
                          <a:latin typeface="Arial"/>
                        </a:rPr>
                        <a:t>Work, since I predominantly work with them</a:t>
                      </a:r>
                      <a:endParaRPr sz="1000" b="0" i="0">
                        <a:latin typeface="Arial"/>
                      </a:endParaRPr>
                    </a:p>
                  </a:txBody>
                  <a:tcPr anchor="ctr">
                    <a:solidFill>
                      <a:srgbClr val="DCECFB"/>
                    </a:solidFill>
                  </a:tcPr>
                </a:tc>
                <a:tc>
                  <a:txBody>
                    <a:bodyPr/>
                    <a:lstStyle/>
                    <a:p>
                      <a:r>
                        <a:rPr sz="1000" b="0" i="0">
                          <a:latin typeface="Arial"/>
                        </a:rPr>
                        <a:t>The weather</a:t>
                      </a:r>
                      <a:endParaRPr sz="1000" b="0" i="0">
                        <a:latin typeface="Arial"/>
                      </a:endParaRPr>
                    </a:p>
                  </a:txBody>
                  <a:tcPr anchor="ctr">
                    <a:solidFill>
                      <a:srgbClr val="DCECFB"/>
                    </a:solidFill>
                  </a:tcPr>
                </a:tc>
                <a:tc>
                  <a:txBody>
                    <a:bodyPr/>
                    <a:lstStyle/>
                    <a:p>
                      <a:r>
                        <a:rPr sz="1000" b="0" i="0">
                          <a:latin typeface="Arial"/>
                        </a:rPr>
                        <a:t>Unity</a:t>
                      </a:r>
                      <a:endParaRPr sz="1000" b="0" i="0">
                        <a:latin typeface="Arial"/>
                      </a:endParaRPr>
                    </a:p>
                  </a:txBody>
                  <a:tcPr anchor="ctr">
                    <a:solidFill>
                      <a:srgbClr val="DCECFB"/>
                    </a:solidFill>
                  </a:tcPr>
                </a:tc>
              </a:tr>
              <a:tr h="370840">
                <a:tc>
                  <a:txBody>
                    <a:bodyPr/>
                    <a:lstStyle/>
                    <a:p>
                      <a:r>
                        <a:rPr sz="1000" b="0" i="0">
                          <a:latin typeface="Arial"/>
                        </a:rPr>
                        <a:t>Other hobbies and interests</a:t>
                      </a:r>
                      <a:endParaRPr sz="1000" b="0" i="0">
                        <a:latin typeface="Arial"/>
                      </a:endParaRPr>
                    </a:p>
                  </a:txBody>
                  <a:tcPr anchor="ctr">
                    <a:solidFill>
                      <a:srgbClr val="DCECFB"/>
                    </a:solidFill>
                  </a:tcPr>
                </a:tc>
                <a:tc>
                  <a:txBody>
                    <a:bodyPr/>
                    <a:lstStyle/>
                    <a:p>
                      <a:r>
                        <a:rPr sz="1000" b="0" i="0">
                          <a:latin typeface="Arial"/>
                        </a:rPr>
                        <a:t>Work, since I predominantly work with them</a:t>
                      </a:r>
                      <a:endParaRPr sz="1000" b="0" i="0">
                        <a:latin typeface="Arial"/>
                      </a:endParaRPr>
                    </a:p>
                  </a:txBody>
                  <a:tcPr anchor="ctr">
                    <a:solidFill>
                      <a:srgbClr val="DCECFB"/>
                    </a:solidFill>
                  </a:tcPr>
                </a:tc>
                <a:tc>
                  <a:txBody>
                    <a:bodyPr/>
                    <a:lstStyle/>
                    <a:p>
                      <a:r>
                        <a:rPr sz="1000" b="0" i="0">
                          <a:latin typeface="Arial"/>
                        </a:rPr>
                        <a:t>Family, health, recipes, clothes</a:t>
                      </a:r>
                      <a:endParaRPr sz="1000" b="0" i="0">
                        <a:latin typeface="Arial"/>
                      </a:endParaRPr>
                    </a:p>
                  </a:txBody>
                  <a:tcPr anchor="ctr">
                    <a:solidFill>
                      <a:srgbClr val="DCECFB"/>
                    </a:solidFill>
                  </a:tcPr>
                </a:tc>
              </a:tr>
              <a:tr h="370840">
                <a:tc>
                  <a:txBody>
                    <a:bodyPr/>
                    <a:lstStyle/>
                    <a:p>
                      <a:r>
                        <a:rPr sz="1000" b="0" i="0">
                          <a:latin typeface="Arial"/>
                        </a:rPr>
                        <a:t>Unity</a:t>
                      </a:r>
                      <a:endParaRPr sz="1000" b="0" i="0">
                        <a:latin typeface="Arial"/>
                      </a:endParaRPr>
                    </a:p>
                  </a:txBody>
                  <a:tcPr anchor="ctr">
                    <a:solidFill>
                      <a:srgbClr val="DCECFB"/>
                    </a:solidFill>
                  </a:tcPr>
                </a:tc>
                <a:tc>
                  <a:txBody>
                    <a:bodyPr/>
                    <a:lstStyle/>
                    <a:p>
                      <a:r>
                        <a:rPr sz="1000" b="0" i="0">
                          <a:latin typeface="Arial"/>
                        </a:rPr>
                        <a:t>Education, sports, and gun control</a:t>
                      </a:r>
                      <a:endParaRPr sz="1000" b="0" i="0">
                        <a:latin typeface="Arial"/>
                      </a:endParaRPr>
                    </a:p>
                  </a:txBody>
                  <a:tcPr anchor="ctr">
                    <a:solidFill>
                      <a:srgbClr val="DCECFB"/>
                    </a:solidFill>
                  </a:tcPr>
                </a:tc>
                <a:tc>
                  <a:txBody>
                    <a:bodyPr/>
                    <a:lstStyle/>
                    <a:p>
                      <a:r>
                        <a:rPr sz="1000" b="0" i="0">
                          <a:latin typeface="Arial"/>
                        </a:rPr>
                        <a:t>um....</a:t>
                      </a:r>
                      <a:endParaRPr sz="1000" b="0" i="0">
                        <a:latin typeface="Arial"/>
                      </a:endParaRPr>
                    </a:p>
                  </a:txBody>
                  <a:tcPr anchor="ctr">
                    <a:solidFill>
                      <a:srgbClr val="DCECFB"/>
                    </a:solidFill>
                  </a:tcPr>
                </a:tc>
              </a:tr>
              <a:tr h="370840">
                <a:tc>
                  <a:txBody>
                    <a:bodyPr/>
                    <a:lstStyle/>
                    <a:p>
                      <a:r>
                        <a:rPr sz="1000" b="0" i="0">
                          <a:latin typeface="Arial"/>
                        </a:rPr>
                        <a:t>hewlthcare</a:t>
                      </a:r>
                      <a:endParaRPr sz="1000" b="0" i="0">
                        <a:latin typeface="Arial"/>
                      </a:endParaRPr>
                    </a:p>
                  </a:txBody>
                  <a:tcPr anchor="ctr">
                    <a:solidFill>
                      <a:srgbClr val="DCECFB"/>
                    </a:solidFill>
                  </a:tcPr>
                </a:tc>
                <a:tc>
                  <a:txBody>
                    <a:bodyPr/>
                    <a:lstStyle/>
                    <a:p>
                      <a:r>
                        <a:rPr sz="1000" b="0" i="0">
                          <a:latin typeface="Arial"/>
                        </a:rPr>
                        <a:t>Death and taxes.</a:t>
                      </a:r>
                      <a:endParaRPr sz="1000" b="0" i="0">
                        <a:latin typeface="Arial"/>
                      </a:endParaRPr>
                    </a:p>
                  </a:txBody>
                  <a:tcPr anchor="ctr">
                    <a:solidFill>
                      <a:srgbClr val="DCECFB"/>
                    </a:solidFill>
                  </a:tcPr>
                </a:tc>
                <a:tc>
                  <a:txBody>
                    <a:bodyPr/>
                    <a:lstStyle/>
                    <a:p>
                      <a:r>
                        <a:rPr sz="1000" b="0" i="0">
                          <a:latin typeface="Arial"/>
                        </a:rPr>
                        <a:t>I don't know one.</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hewlthcare</a:t>
                      </a:r>
                      <a:endParaRPr sz="1000" b="0" i="0">
                        <a:latin typeface="Arial"/>
                      </a:endParaRPr>
                    </a:p>
                  </a:txBody>
                  <a:tcPr anchor="ctr">
                    <a:solidFill>
                      <a:srgbClr val="DCECFB"/>
                    </a:solidFill>
                  </a:tcPr>
                </a:tc>
                <a:tc>
                  <a:txBody>
                    <a:bodyPr/>
                    <a:lstStyle/>
                    <a:p>
                      <a:r>
                        <a:rPr sz="1000" b="0" i="0">
                          <a:latin typeface="Arial"/>
                        </a:rPr>
                        <a:t>Nothing at all</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trump/ healthcare/ taxes/ why are they are republican?</a:t>
                      </a:r>
                      <a:endParaRPr sz="1000" b="0" i="0">
                        <a:latin typeface="Arial"/>
                      </a:endParaRPr>
                    </a:p>
                  </a:txBody>
                  <a:tcPr anchor="ctr">
                    <a:solidFill>
                      <a:srgbClr val="DCECFB"/>
                    </a:solidFill>
                  </a:tcPr>
                </a:tc>
              </a:tr>
              <a:tr h="370840">
                <a:tc>
                  <a:txBody>
                    <a:bodyPr/>
                    <a:lstStyle/>
                    <a:p>
                      <a:r>
                        <a:rPr sz="1000" b="0" i="0">
                          <a:latin typeface="Arial"/>
                        </a:rPr>
                        <a:t>Selfishness</a:t>
                      </a:r>
                      <a:endParaRPr sz="1000" b="0" i="0">
                        <a:latin typeface="Arial"/>
                      </a:endParaRPr>
                    </a:p>
                  </a:txBody>
                  <a:tcPr anchor="ctr">
                    <a:solidFill>
                      <a:srgbClr val="DCECFB"/>
                    </a:solidFill>
                  </a:tcPr>
                </a:tc>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they are stuffy and are conceited</a:t>
                      </a:r>
                      <a:endParaRPr sz="1000" b="0" i="0">
                        <a:latin typeface="Arial"/>
                      </a:endParaRPr>
                    </a:p>
                  </a:txBody>
                  <a:tcPr anchor="ctr">
                    <a:solidFill>
                      <a:srgbClr val="DCECFB"/>
                    </a:solidFill>
                  </a:tcPr>
                </a:tc>
              </a:tr>
            </a:tbl>
          </a:graphicData>
        </a:graphic>
      </p:graphicFrame>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makes the republicans you know different from the average republican?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(n=90)</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they all the same</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geography</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r>
              <a:tr h="370840">
                <a:tc>
                  <a:txBody>
                    <a:bodyPr/>
                    <a:lstStyle/>
                    <a:p>
                      <a:r>
                        <a:rPr sz="1000" b="0" i="0">
                          <a:latin typeface="Arial"/>
                        </a:rPr>
                        <a:t>known my friends a long time. staunch republicans</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r>
              <a:tr h="370840">
                <a:tc>
                  <a:txBody>
                    <a:bodyPr/>
                    <a:lstStyle/>
                    <a:p>
                      <a:r>
                        <a:rPr sz="1000" b="0" i="0">
                          <a:latin typeface="Arial"/>
                        </a:rPr>
                        <a:t>More humble</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r>
              <a:tr h="370840">
                <a:tc>
                  <a:txBody>
                    <a:bodyPr/>
                    <a:lstStyle/>
                    <a:p>
                      <a:r>
                        <a:rPr sz="1000" b="0" i="0">
                          <a:latin typeface="Arial"/>
                        </a:rPr>
                        <a:t>They aren’t racist...I don’t associate with racist republicans</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r h="370840">
                <a:tc>
                  <a:txBody>
                    <a:bodyPr/>
                    <a:lstStyle/>
                    <a:p>
                      <a:r>
                        <a:rPr sz="1000" b="0" i="0">
                          <a:latin typeface="Arial"/>
                        </a:rPr>
                        <a:t>They are family</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r h="370840">
                <a:tc>
                  <a:txBody>
                    <a:bodyPr/>
                    <a:lstStyle/>
                    <a:p>
                      <a:r>
                        <a:rPr sz="1000" b="0" i="0">
                          <a:latin typeface="Arial"/>
                        </a:rPr>
                        <a:t>I think the Republicans I know *are* average Republicans.</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r h="370840">
                <a:tc>
                  <a:txBody>
                    <a:bodyPr/>
                    <a:lstStyle/>
                    <a:p>
                      <a:r>
                        <a:rPr sz="1000" b="0" i="0">
                          <a:latin typeface="Arial"/>
                        </a:rPr>
                        <a:t>Nothing. I think they are representative of the average Republican. Low-income, middle-age, white, non-college educated.</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r h="370840">
                <a:tc>
                  <a:txBody>
                    <a:bodyPr/>
                    <a:lstStyle/>
                    <a:p>
                      <a:r>
                        <a:rPr sz="1000" b="0" i="0">
                          <a:latin typeface="Arial"/>
                        </a:rPr>
                        <a:t>I don’t know any</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bl>
          </a:graphicData>
        </a:graphic>
      </p:graphicFrame>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makes the republicans you know different from the average republican?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(n=90)</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they all the same</a:t>
                      </a:r>
                      <a:endParaRPr sz="1000" b="0" i="0">
                        <a:latin typeface="Arial"/>
                      </a:endParaRPr>
                    </a:p>
                  </a:txBody>
                  <a:tcPr anchor="ctr">
                    <a:solidFill>
                      <a:srgbClr val="DCECFB"/>
                    </a:solidFill>
                  </a:tcPr>
                </a:tc>
                <a:tc>
                  <a:txBody>
                    <a:bodyPr/>
                    <a:lstStyle/>
                    <a:p>
                      <a:r>
                        <a:rPr sz="1000" b="0" i="0">
                          <a:latin typeface="Arial"/>
                        </a:rPr>
                        <a:t>more open minded</a:t>
                      </a:r>
                      <a:endParaRPr sz="1000" b="0" i="0">
                        <a:latin typeface="Arial"/>
                      </a:endParaRPr>
                    </a:p>
                  </a:txBody>
                  <a:tcPr anchor="ctr">
                    <a:solidFill>
                      <a:srgbClr val="DCECFB"/>
                    </a:solidFill>
                  </a:tcPr>
                </a:tc>
                <a:tc>
                  <a:txBody>
                    <a:bodyPr/>
                    <a:lstStyle/>
                    <a:p>
                      <a:r>
                        <a:rPr sz="1000" b="0" i="0">
                          <a:latin typeface="Arial"/>
                        </a:rPr>
                        <a:t>they are a little more logical</a:t>
                      </a:r>
                      <a:endParaRPr sz="1000" b="0" i="0">
                        <a:latin typeface="Arial"/>
                      </a:endParaRPr>
                    </a:p>
                  </a:txBody>
                  <a:tcPr anchor="ctr">
                    <a:solidFill>
                      <a:srgbClr val="DCECFB"/>
                    </a:solidFill>
                  </a:tcPr>
                </a:tc>
              </a:tr>
              <a:tr h="370840">
                <a:tc>
                  <a:txBody>
                    <a:bodyPr/>
                    <a:lstStyle/>
                    <a:p>
                      <a:r>
                        <a:rPr sz="1000" b="0" i="0">
                          <a:latin typeface="Arial"/>
                        </a:rPr>
                        <a:t>geography</a:t>
                      </a:r>
                      <a:endParaRPr sz="1000" b="0" i="0">
                        <a:latin typeface="Arial"/>
                      </a:endParaRPr>
                    </a:p>
                  </a:txBody>
                  <a:tcPr anchor="ctr">
                    <a:solidFill>
                      <a:srgbClr val="DCECFB"/>
                    </a:solidFill>
                  </a:tcPr>
                </a:tc>
                <a:tc>
                  <a:txBody>
                    <a:bodyPr/>
                    <a:lstStyle/>
                    <a:p>
                      <a:r>
                        <a:rPr sz="1000" b="0" i="0">
                          <a:latin typeface="Arial"/>
                        </a:rPr>
                        <a:t>They are open to learn more about Andrew Yang's policies</a:t>
                      </a:r>
                      <a:endParaRPr sz="1000" b="0" i="0">
                        <a:latin typeface="Arial"/>
                      </a:endParaRPr>
                    </a:p>
                  </a:txBody>
                  <a:tcPr anchor="ctr">
                    <a:solidFill>
                      <a:srgbClr val="DCECFB"/>
                    </a:solidFill>
                  </a:tcPr>
                </a:tc>
                <a:tc>
                  <a:txBody>
                    <a:bodyPr/>
                    <a:lstStyle/>
                    <a:p>
                      <a:r>
                        <a:rPr sz="1000" b="0" i="0">
                          <a:latin typeface="Arial"/>
                        </a:rPr>
                        <a:t>They are relatable</a:t>
                      </a:r>
                      <a:endParaRPr sz="1000" b="0" i="0">
                        <a:latin typeface="Arial"/>
                      </a:endParaRPr>
                    </a:p>
                  </a:txBody>
                  <a:tcPr anchor="ctr">
                    <a:solidFill>
                      <a:srgbClr val="DCECFB"/>
                    </a:solidFill>
                  </a:tcPr>
                </a:tc>
              </a:tr>
              <a:tr h="370840">
                <a:tc>
                  <a:txBody>
                    <a:bodyPr/>
                    <a:lstStyle/>
                    <a:p>
                      <a:r>
                        <a:rPr sz="1000" b="0" i="0">
                          <a:latin typeface="Arial"/>
                        </a:rPr>
                        <a:t>known my friends a long time. staunch republicans</a:t>
                      </a:r>
                      <a:endParaRPr sz="1000" b="0" i="0">
                        <a:latin typeface="Arial"/>
                      </a:endParaRPr>
                    </a:p>
                  </a:txBody>
                  <a:tcPr anchor="ctr">
                    <a:solidFill>
                      <a:srgbClr val="DCECFB"/>
                    </a:solidFill>
                  </a:tcPr>
                </a:tc>
                <a:tc>
                  <a:txBody>
                    <a:bodyPr/>
                    <a:lstStyle/>
                    <a:p>
                      <a:r>
                        <a:rPr sz="1000" b="0" i="0">
                          <a:latin typeface="Arial"/>
                        </a:rPr>
                        <a:t>geography</a:t>
                      </a:r>
                      <a:endParaRPr sz="1000" b="0" i="0">
                        <a:latin typeface="Arial"/>
                      </a:endParaRPr>
                    </a:p>
                  </a:txBody>
                  <a:tcPr anchor="ctr">
                    <a:solidFill>
                      <a:srgbClr val="DCECFB"/>
                    </a:solidFill>
                  </a:tcPr>
                </a:tc>
                <a:tc>
                  <a:txBody>
                    <a:bodyPr/>
                    <a:lstStyle/>
                    <a:p>
                      <a:r>
                        <a:rPr sz="1000" b="0" i="0">
                          <a:latin typeface="Arial"/>
                        </a:rPr>
                        <a:t>they all the same</a:t>
                      </a:r>
                      <a:endParaRPr sz="1000" b="0" i="0">
                        <a:latin typeface="Arial"/>
                      </a:endParaRPr>
                    </a:p>
                  </a:txBody>
                  <a:tcPr anchor="ctr">
                    <a:solidFill>
                      <a:srgbClr val="DCECFB"/>
                    </a:solidFill>
                  </a:tcPr>
                </a:tc>
              </a:tr>
              <a:tr h="370840">
                <a:tc>
                  <a:txBody>
                    <a:bodyPr/>
                    <a:lstStyle/>
                    <a:p>
                      <a:r>
                        <a:rPr sz="1000" b="0" i="0">
                          <a:latin typeface="Arial"/>
                        </a:rPr>
                        <a:t>More humble</a:t>
                      </a:r>
                      <a:endParaRPr sz="1000" b="0" i="0">
                        <a:latin typeface="Arial"/>
                      </a:endParaRPr>
                    </a:p>
                  </a:txBody>
                  <a:tcPr anchor="ctr">
                    <a:solidFill>
                      <a:srgbClr val="DCECFB"/>
                    </a:solidFill>
                  </a:tcPr>
                </a:tc>
                <a:tc>
                  <a:txBody>
                    <a:bodyPr/>
                    <a:lstStyle/>
                    <a:p>
                      <a:r>
                        <a:rPr sz="1000" b="0" i="0">
                          <a:latin typeface="Arial"/>
                        </a:rPr>
                        <a:t>known my friends a long time. staunch republicans</a:t>
                      </a:r>
                      <a:endParaRPr sz="1000" b="0" i="0">
                        <a:latin typeface="Arial"/>
                      </a:endParaRPr>
                    </a:p>
                  </a:txBody>
                  <a:tcPr anchor="ctr">
                    <a:solidFill>
                      <a:srgbClr val="DCECFB"/>
                    </a:solidFill>
                  </a:tcPr>
                </a:tc>
                <a:tc>
                  <a:txBody>
                    <a:bodyPr/>
                    <a:lstStyle/>
                    <a:p>
                      <a:r>
                        <a:rPr sz="1000" b="0" i="0">
                          <a:latin typeface="Arial"/>
                        </a:rPr>
                        <a:t>More humble</a:t>
                      </a:r>
                      <a:endParaRPr sz="1000" b="0" i="0">
                        <a:latin typeface="Arial"/>
                      </a:endParaRPr>
                    </a:p>
                  </a:txBody>
                  <a:tcPr anchor="ctr">
                    <a:solidFill>
                      <a:srgbClr val="DCECFB"/>
                    </a:solidFill>
                  </a:tcPr>
                </a:tc>
              </a:tr>
              <a:tr h="370840">
                <a:tc>
                  <a:txBody>
                    <a:bodyPr/>
                    <a:lstStyle/>
                    <a:p>
                      <a:r>
                        <a:rPr sz="1000" b="0" i="0">
                          <a:latin typeface="Arial"/>
                        </a:rPr>
                        <a:t>They aren’t racist...I don’t associate with racist republicans</a:t>
                      </a:r>
                      <a:endParaRPr sz="1000" b="0" i="0">
                        <a:latin typeface="Arial"/>
                      </a:endParaRPr>
                    </a:p>
                  </a:txBody>
                  <a:tcPr anchor="ctr">
                    <a:solidFill>
                      <a:srgbClr val="DCECFB"/>
                    </a:solidFill>
                  </a:tcPr>
                </a:tc>
                <a:tc>
                  <a:txBody>
                    <a:bodyPr/>
                    <a:lstStyle/>
                    <a:p>
                      <a:r>
                        <a:rPr sz="1000" b="0" i="0">
                          <a:latin typeface="Arial"/>
                        </a:rPr>
                        <a:t>Nothing, they're just regular people</a:t>
                      </a:r>
                      <a:endParaRPr sz="1000" b="0" i="0">
                        <a:latin typeface="Arial"/>
                      </a:endParaRPr>
                    </a:p>
                  </a:txBody>
                  <a:tcPr anchor="ctr">
                    <a:solidFill>
                      <a:srgbClr val="DCECFB"/>
                    </a:solidFill>
                  </a:tcPr>
                </a:tc>
                <a:tc>
                  <a:txBody>
                    <a:bodyPr/>
                    <a:lstStyle/>
                    <a:p>
                      <a:r>
                        <a:rPr sz="1000" b="0" i="0">
                          <a:latin typeface="Arial"/>
                        </a:rPr>
                        <a:t>They don't like Trump</a:t>
                      </a:r>
                      <a:endParaRPr sz="1000" b="0" i="0">
                        <a:latin typeface="Arial"/>
                      </a:endParaRPr>
                    </a:p>
                  </a:txBody>
                  <a:tcPr anchor="ctr">
                    <a:solidFill>
                      <a:srgbClr val="DCECFB"/>
                    </a:solidFill>
                  </a:tcPr>
                </a:tc>
              </a:tr>
              <a:tr h="370840">
                <a:tc>
                  <a:txBody>
                    <a:bodyPr/>
                    <a:lstStyle/>
                    <a:p>
                      <a:r>
                        <a:rPr sz="1000" b="0" i="0">
                          <a:latin typeface="Arial"/>
                        </a:rPr>
                        <a:t>They are family</a:t>
                      </a:r>
                      <a:endParaRPr sz="1000" b="0" i="0">
                        <a:latin typeface="Arial"/>
                      </a:endParaRPr>
                    </a:p>
                  </a:txBody>
                  <a:tcPr anchor="ctr">
                    <a:solidFill>
                      <a:srgbClr val="DCECFB"/>
                    </a:solidFill>
                  </a:tcPr>
                </a:tc>
                <a:tc>
                  <a:txBody>
                    <a:bodyPr/>
                    <a:lstStyle/>
                    <a:p>
                      <a:r>
                        <a:rPr sz="1000" b="0" i="0">
                          <a:latin typeface="Arial"/>
                        </a:rPr>
                        <a:t>They are family</a:t>
                      </a:r>
                      <a:endParaRPr sz="1000" b="0" i="0">
                        <a:latin typeface="Arial"/>
                      </a:endParaRPr>
                    </a:p>
                  </a:txBody>
                  <a:tcPr anchor="ctr">
                    <a:solidFill>
                      <a:srgbClr val="DCECFB"/>
                    </a:solidFill>
                  </a:tcPr>
                </a:tc>
                <a:tc>
                  <a:txBody>
                    <a:bodyPr/>
                    <a:lstStyle/>
                    <a:p>
                      <a:r>
                        <a:rPr sz="1000" b="0" i="0">
                          <a:latin typeface="Arial"/>
                        </a:rPr>
                        <a:t>They aren’t racist...I don’t associate with racist republicans</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I think the Republicans I know *are* average Republicans.</a:t>
                      </a:r>
                      <a:endParaRPr sz="1000" b="0" i="0">
                        <a:latin typeface="Arial"/>
                      </a:endParaRPr>
                    </a:p>
                  </a:txBody>
                  <a:tcPr anchor="ctr">
                    <a:solidFill>
                      <a:srgbClr val="DCECFB"/>
                    </a:solidFill>
                  </a:tcPr>
                </a:tc>
                <a:tc>
                  <a:txBody>
                    <a:bodyPr/>
                    <a:lstStyle/>
                    <a:p>
                      <a:r>
                        <a:rPr sz="1000" b="0" i="0">
                          <a:latin typeface="Arial"/>
                        </a:rPr>
                        <a:t>Nothing. I know various types that span the spectrum</a:t>
                      </a:r>
                      <a:endParaRPr sz="1000" b="0" i="0">
                        <a:latin typeface="Arial"/>
                      </a:endParaRPr>
                    </a:p>
                  </a:txBody>
                  <a:tcPr anchor="ctr">
                    <a:solidFill>
                      <a:srgbClr val="DCECFB"/>
                    </a:solidFill>
                  </a:tcPr>
                </a:tc>
              </a:tr>
              <a:tr h="370840">
                <a:tc>
                  <a:txBody>
                    <a:bodyPr/>
                    <a:lstStyle/>
                    <a:p>
                      <a:r>
                        <a:rPr sz="1000" b="0" i="0">
                          <a:latin typeface="Arial"/>
                        </a:rPr>
                        <a:t>I think the Republicans I know *are* average Republicans.</a:t>
                      </a:r>
                      <a:endParaRPr sz="1000" b="0" i="0">
                        <a:latin typeface="Arial"/>
                      </a:endParaRPr>
                    </a:p>
                  </a:txBody>
                  <a:tcPr anchor="ctr">
                    <a:solidFill>
                      <a:srgbClr val="DCECFB"/>
                    </a:solidFill>
                  </a:tcPr>
                </a:tc>
                <a:tc>
                  <a:txBody>
                    <a:bodyPr/>
                    <a:lstStyle/>
                    <a:p>
                      <a:r>
                        <a:rPr sz="1000" b="0" i="0">
                          <a:latin typeface="Arial"/>
                        </a:rPr>
                        <a:t>They are probably less political</a:t>
                      </a:r>
                      <a:endParaRPr sz="1000" b="0" i="0">
                        <a:latin typeface="Arial"/>
                      </a:endParaRPr>
                    </a:p>
                  </a:txBody>
                  <a:tcPr anchor="ctr">
                    <a:solidFill>
                      <a:srgbClr val="DCECFB"/>
                    </a:solidFill>
                  </a:tcPr>
                </a:tc>
                <a:tc>
                  <a:txBody>
                    <a:bodyPr/>
                    <a:lstStyle/>
                    <a:p>
                      <a:r>
                        <a:rPr sz="1000" b="0" i="0">
                          <a:latin typeface="Arial"/>
                        </a:rPr>
                        <a:t>nothing</a:t>
                      </a:r>
                      <a:endParaRPr sz="1000" b="0" i="0">
                        <a:latin typeface="Arial"/>
                      </a:endParaRPr>
                    </a:p>
                  </a:txBody>
                  <a:tcPr anchor="ctr">
                    <a:solidFill>
                      <a:srgbClr val="DCECFB"/>
                    </a:solidFill>
                  </a:tcPr>
                </a:tc>
              </a:tr>
              <a:tr h="370840">
                <a:tc>
                  <a:txBody>
                    <a:bodyPr/>
                    <a:lstStyle/>
                    <a:p>
                      <a:r>
                        <a:rPr sz="1000" b="0" i="0">
                          <a:latin typeface="Arial"/>
                        </a:rPr>
                        <a:t>Nothing. I think they are representative of the average Republican. Low-income, middle-age, white, non-college educated.</a:t>
                      </a:r>
                      <a:endParaRPr sz="1000" b="0" i="0">
                        <a:latin typeface="Arial"/>
                      </a:endParaRPr>
                    </a:p>
                  </a:txBody>
                  <a:tcPr anchor="ctr">
                    <a:solidFill>
                      <a:srgbClr val="DCECFB"/>
                    </a:solidFill>
                  </a:tcPr>
                </a:tc>
                <a:tc>
                  <a:txBody>
                    <a:bodyPr/>
                    <a:lstStyle/>
                    <a:p>
                      <a:r>
                        <a:rPr sz="1000" b="0" i="0">
                          <a:latin typeface="Arial"/>
                        </a:rPr>
                        <a:t>idk</a:t>
                      </a:r>
                      <a:endParaRPr sz="1000" b="0" i="0">
                        <a:latin typeface="Arial"/>
                      </a:endParaRPr>
                    </a:p>
                  </a:txBody>
                  <a:tcPr anchor="ctr">
                    <a:solidFill>
                      <a:srgbClr val="DCECFB"/>
                    </a:solidFill>
                  </a:tcPr>
                </a:tc>
                <a:tc>
                  <a:txBody>
                    <a:bodyPr/>
                    <a:lstStyle/>
                    <a:p>
                      <a:r>
                        <a:rPr sz="1000" b="0" i="0">
                          <a:latin typeface="Arial"/>
                        </a:rPr>
                        <a:t>Nothing. I think they are representative of the average Republican. Low-income, middle-age, white, non-college educated.</a:t>
                      </a:r>
                      <a:endParaRPr sz="1000" b="0" i="0">
                        <a:latin typeface="Arial"/>
                      </a:endParaRPr>
                    </a:p>
                  </a:txBody>
                  <a:tcPr anchor="ctr">
                    <a:solidFill>
                      <a:srgbClr val="DCECFB"/>
                    </a:solidFill>
                  </a:tcPr>
                </a:tc>
              </a:tr>
              <a:tr h="370840">
                <a:tc>
                  <a:txBody>
                    <a:bodyPr/>
                    <a:lstStyle/>
                    <a:p>
                      <a:r>
                        <a:rPr sz="1000" b="0" i="0">
                          <a:latin typeface="Arial"/>
                        </a:rPr>
                        <a:t>I don’t know any</a:t>
                      </a:r>
                      <a:endParaRPr sz="1000" b="0" i="0">
                        <a:latin typeface="Arial"/>
                      </a:endParaRPr>
                    </a:p>
                  </a:txBody>
                  <a:tcPr anchor="ctr">
                    <a:solidFill>
                      <a:srgbClr val="DCECFB"/>
                    </a:solidFill>
                  </a:tcPr>
                </a:tc>
                <a:tc>
                  <a:txBody>
                    <a:bodyPr/>
                    <a:lstStyle/>
                    <a:p>
                      <a:r>
                        <a:rPr sz="1000" b="0" i="0">
                          <a:latin typeface="Arial"/>
                        </a:rPr>
                        <a:t>i dont know anyyyyyyyyy</a:t>
                      </a:r>
                      <a:endParaRPr sz="1000" b="0" i="0">
                        <a:latin typeface="Arial"/>
                      </a:endParaRPr>
                    </a:p>
                  </a:txBody>
                  <a:tcPr anchor="ctr">
                    <a:solidFill>
                      <a:srgbClr val="DCECFB"/>
                    </a:solidFill>
                  </a:tcPr>
                </a:tc>
                <a:tc>
                  <a:txBody>
                    <a:bodyPr/>
                    <a:lstStyle/>
                    <a:p>
                      <a:r>
                        <a:rPr sz="1000" b="0" i="0">
                          <a:latin typeface="Arial"/>
                        </a:rPr>
                        <a:t>I don’t know any</a:t>
                      </a:r>
                      <a:endParaRPr sz="1000" b="0" i="0">
                        <a:latin typeface="Arial"/>
                      </a:endParaRPr>
                    </a:p>
                  </a:txBody>
                  <a:tcPr anchor="ctr">
                    <a:solidFill>
                      <a:srgbClr val="DCECFB"/>
                    </a:solidFill>
                  </a:tcPr>
                </a:tc>
              </a:tr>
            </a:tbl>
          </a:graphicData>
        </a:graphic>
      </p:graphicFrame>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lessons from your personal relationships with republicans might hold clues about how to unite the country again?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(n=86)</a:t>
                      </a:r>
                      <a:endParaRPr sz="1000" b="1" i="0">
                        <a:latin typeface="Arial"/>
                      </a:endParaRPr>
                    </a:p>
                  </a:txBody>
                  <a:tcPr anchor="ctr"/>
                </a:tc>
                <a:tc>
                  <a:txBody>
                    <a:bodyPr/>
                    <a:lstStyle/>
                    <a:p>
                      <a:r>
                        <a:rPr sz="1000" b="1" i="0">
                          <a:latin typeface="Arial"/>
                        </a:rPr>
                        <a:t>Male  (n=38)</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They are willing to listen</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r>
              <a:tr h="370840">
                <a:tc>
                  <a:txBody>
                    <a:bodyPr/>
                    <a:lstStyle/>
                    <a:p>
                      <a:r>
                        <a:rPr sz="1000" b="0" i="0">
                          <a:latin typeface="Arial"/>
                        </a:rPr>
                        <a:t>being able to talk about issues even if we do not agree</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r>
              <a:tr h="370840">
                <a:tc>
                  <a:txBody>
                    <a:bodyPr/>
                    <a:lstStyle/>
                    <a:p>
                      <a:r>
                        <a:rPr sz="1000" b="0" i="0">
                          <a:latin typeface="Arial"/>
                        </a:rPr>
                        <a:t>listen</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r>
              <a:tr h="370840">
                <a:tc>
                  <a:txBody>
                    <a:bodyPr/>
                    <a:lstStyle/>
                    <a:p>
                      <a:r>
                        <a:rPr sz="1000" b="0" i="0">
                          <a:latin typeface="Arial"/>
                        </a:rPr>
                        <a:t>Come up with sound answers to the difficult issues we face.</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r>
              <a:tr h="370840">
                <a:tc>
                  <a:txBody>
                    <a:bodyPr/>
                    <a:lstStyle/>
                    <a:p>
                      <a:r>
                        <a:rPr sz="1000" b="0" i="0">
                          <a:latin typeface="Arial"/>
                        </a:rPr>
                        <a:t>We must come together without prejudice to have an open discussion about our views and how we can compromise and work together.</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r>
              <a:tr h="370840">
                <a:tc>
                  <a:txBody>
                    <a:bodyPr/>
                    <a:lstStyle/>
                    <a:p>
                      <a:r>
                        <a:rPr sz="1000" b="0" i="0">
                          <a:latin typeface="Arial"/>
                        </a:rPr>
                        <a:t>both people need to understand how the other feels and respect that</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r>
              <a:tr h="370840">
                <a:tc>
                  <a:txBody>
                    <a:bodyPr/>
                    <a:lstStyle/>
                    <a:p>
                      <a:r>
                        <a:rPr sz="1000" b="0" i="0">
                          <a:latin typeface="Arial"/>
                        </a:rPr>
                        <a:t>being understanding of all sides and not being so divided</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listen to the other side</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r>
              <a:tr h="370840">
                <a:tc>
                  <a:txBody>
                    <a:bodyPr/>
                    <a:lstStyle/>
                    <a:p>
                      <a:r>
                        <a:rPr sz="1000" b="0" i="0">
                          <a:latin typeface="Arial"/>
                        </a:rPr>
                        <a:t>Yes</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r>
            </a:tbl>
          </a:graphicData>
        </a:graphic>
      </p:graphicFrame>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lessons from your personal relationships with republicans might hold clues about how to unite the country again?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(n=86)</a:t>
                      </a:r>
                      <a:endParaRPr sz="1000" b="1" i="0">
                        <a:latin typeface="Arial"/>
                      </a:endParaRPr>
                    </a:p>
                  </a:txBody>
                  <a:tcPr anchor="ctr"/>
                </a:tc>
                <a:tc>
                  <a:txBody>
                    <a:bodyPr/>
                    <a:lstStyle/>
                    <a:p>
                      <a:r>
                        <a:rPr sz="1000" b="1" i="0">
                          <a:latin typeface="Arial"/>
                        </a:rPr>
                        <a:t>Male  (n=38)</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They are willing to listen</a:t>
                      </a:r>
                      <a:endParaRPr sz="1000" b="0" i="0">
                        <a:latin typeface="Arial"/>
                      </a:endParaRPr>
                    </a:p>
                  </a:txBody>
                  <a:tcPr anchor="ctr">
                    <a:solidFill>
                      <a:srgbClr val="DCECFB"/>
                    </a:solidFill>
                  </a:tcPr>
                </a:tc>
                <a:tc>
                  <a:txBody>
                    <a:bodyPr/>
                    <a:lstStyle/>
                    <a:p>
                      <a:r>
                        <a:rPr sz="1000" b="0" i="0">
                          <a:latin typeface="Arial"/>
                        </a:rPr>
                        <a:t>Focus on what we have in common, and hope they don't vote.</a:t>
                      </a:r>
                      <a:endParaRPr sz="1000" b="0" i="0">
                        <a:latin typeface="Arial"/>
                      </a:endParaRPr>
                    </a:p>
                  </a:txBody>
                  <a:tcPr anchor="ctr">
                    <a:solidFill>
                      <a:srgbClr val="DCECFB"/>
                    </a:solidFill>
                  </a:tcPr>
                </a:tc>
                <a:tc>
                  <a:txBody>
                    <a:bodyPr/>
                    <a:lstStyle/>
                    <a:p>
                      <a:r>
                        <a:rPr sz="1000" b="0" i="0">
                          <a:latin typeface="Arial"/>
                        </a:rPr>
                        <a:t>Listening to what's important to them</a:t>
                      </a:r>
                      <a:endParaRPr sz="1000" b="0" i="0">
                        <a:latin typeface="Arial"/>
                      </a:endParaRPr>
                    </a:p>
                  </a:txBody>
                  <a:tcPr anchor="ctr">
                    <a:solidFill>
                      <a:srgbClr val="DCECFB"/>
                    </a:solidFill>
                  </a:tcPr>
                </a:tc>
              </a:tr>
              <a:tr h="370840">
                <a:tc>
                  <a:txBody>
                    <a:bodyPr/>
                    <a:lstStyle/>
                    <a:p>
                      <a:r>
                        <a:rPr sz="1000" b="0" i="0">
                          <a:latin typeface="Arial"/>
                        </a:rPr>
                        <a:t>being able to talk about issues even if we do not agree</a:t>
                      </a:r>
                      <a:endParaRPr sz="1000" b="0" i="0">
                        <a:latin typeface="Arial"/>
                      </a:endParaRPr>
                    </a:p>
                  </a:txBody>
                  <a:tcPr anchor="ctr">
                    <a:solidFill>
                      <a:srgbClr val="DCECFB"/>
                    </a:solidFill>
                  </a:tcPr>
                </a:tc>
                <a:tc>
                  <a:txBody>
                    <a:bodyPr/>
                    <a:lstStyle/>
                    <a:p>
                      <a:r>
                        <a:rPr sz="1000" b="0" i="0">
                          <a:latin typeface="Arial"/>
                        </a:rPr>
                        <a:t>They are willing to listen</a:t>
                      </a:r>
                      <a:endParaRPr sz="1000" b="0" i="0">
                        <a:latin typeface="Arial"/>
                      </a:endParaRPr>
                    </a:p>
                  </a:txBody>
                  <a:tcPr anchor="ctr">
                    <a:solidFill>
                      <a:srgbClr val="DCECFB"/>
                    </a:solidFill>
                  </a:tcPr>
                </a:tc>
                <a:tc>
                  <a:txBody>
                    <a:bodyPr/>
                    <a:lstStyle/>
                    <a:p>
                      <a:r>
                        <a:rPr sz="1000" b="0" i="0">
                          <a:latin typeface="Arial"/>
                        </a:rPr>
                        <a:t>being able to talk about issues even if we do not agree</a:t>
                      </a:r>
                      <a:endParaRPr sz="1000" b="0" i="0">
                        <a:latin typeface="Arial"/>
                      </a:endParaRPr>
                    </a:p>
                  </a:txBody>
                  <a:tcPr anchor="ctr">
                    <a:solidFill>
                      <a:srgbClr val="DCECFB"/>
                    </a:solidFill>
                  </a:tcPr>
                </a:tc>
              </a:tr>
              <a:tr h="370840">
                <a:tc>
                  <a:txBody>
                    <a:bodyPr/>
                    <a:lstStyle/>
                    <a:p>
                      <a:r>
                        <a:rPr sz="1000" b="0" i="0">
                          <a:latin typeface="Arial"/>
                        </a:rPr>
                        <a:t>listen</a:t>
                      </a:r>
                      <a:endParaRPr sz="1000" b="0" i="0">
                        <a:latin typeface="Arial"/>
                      </a:endParaRPr>
                    </a:p>
                  </a:txBody>
                  <a:tcPr anchor="ctr">
                    <a:solidFill>
                      <a:srgbClr val="DCECFB"/>
                    </a:solidFill>
                  </a:tcPr>
                </a:tc>
                <a:tc>
                  <a:txBody>
                    <a:bodyPr/>
                    <a:lstStyle/>
                    <a:p>
                      <a:r>
                        <a:rPr sz="1000" b="0" i="0">
                          <a:latin typeface="Arial"/>
                        </a:rPr>
                        <a:t>listen</a:t>
                      </a:r>
                      <a:endParaRPr sz="1000" b="0" i="0">
                        <a:latin typeface="Arial"/>
                      </a:endParaRPr>
                    </a:p>
                  </a:txBody>
                  <a:tcPr anchor="ctr">
                    <a:solidFill>
                      <a:srgbClr val="DCECFB"/>
                    </a:solidFill>
                  </a:tcPr>
                </a:tc>
                <a:tc>
                  <a:txBody>
                    <a:bodyPr/>
                    <a:lstStyle/>
                    <a:p>
                      <a:r>
                        <a:rPr sz="1000" b="0" i="0">
                          <a:latin typeface="Arial"/>
                        </a:rPr>
                        <a:t>Come up with sound answers to the difficult issues we face.</a:t>
                      </a:r>
                      <a:endParaRPr sz="1000" b="0" i="0">
                        <a:latin typeface="Arial"/>
                      </a:endParaRPr>
                    </a:p>
                  </a:txBody>
                  <a:tcPr anchor="ctr">
                    <a:solidFill>
                      <a:srgbClr val="DCECFB"/>
                    </a:solidFill>
                  </a:tcPr>
                </a:tc>
              </a:tr>
              <a:tr h="370840">
                <a:tc>
                  <a:txBody>
                    <a:bodyPr/>
                    <a:lstStyle/>
                    <a:p>
                      <a:r>
                        <a:rPr sz="1000" b="0" i="0">
                          <a:latin typeface="Arial"/>
                        </a:rPr>
                        <a:t>Come up with sound answers to the difficult issues we face.</a:t>
                      </a:r>
                      <a:endParaRPr sz="1000" b="0" i="0">
                        <a:latin typeface="Arial"/>
                      </a:endParaRPr>
                    </a:p>
                  </a:txBody>
                  <a:tcPr anchor="ctr">
                    <a:solidFill>
                      <a:srgbClr val="DCECFB"/>
                    </a:solidFill>
                  </a:tcPr>
                </a:tc>
                <a:tc>
                  <a:txBody>
                    <a:bodyPr/>
                    <a:lstStyle/>
                    <a:p>
                      <a:r>
                        <a:rPr sz="1000" b="0" i="0">
                          <a:latin typeface="Arial"/>
                        </a:rPr>
                        <a:t>both people need to understand how the other feels and respect that</a:t>
                      </a:r>
                      <a:endParaRPr sz="1000" b="0" i="0">
                        <a:latin typeface="Arial"/>
                      </a:endParaRPr>
                    </a:p>
                  </a:txBody>
                  <a:tcPr anchor="ctr">
                    <a:solidFill>
                      <a:srgbClr val="DCECFB"/>
                    </a:solidFill>
                  </a:tcPr>
                </a:tc>
                <a:tc>
                  <a:txBody>
                    <a:bodyPr/>
                    <a:lstStyle/>
                    <a:p>
                      <a:r>
                        <a:rPr sz="1000" b="0" i="0">
                          <a:latin typeface="Arial"/>
                        </a:rPr>
                        <a:t>We must come together without prejudice to have an open discussion about our views and how we can compromise and work together.</a:t>
                      </a:r>
                      <a:endParaRPr sz="1000" b="0" i="0">
                        <a:latin typeface="Arial"/>
                      </a:endParaRPr>
                    </a:p>
                  </a:txBody>
                  <a:tcPr anchor="ctr">
                    <a:solidFill>
                      <a:srgbClr val="DCECFB"/>
                    </a:solidFill>
                  </a:tcPr>
                </a:tc>
              </a:tr>
              <a:tr h="370840">
                <a:tc>
                  <a:txBody>
                    <a:bodyPr/>
                    <a:lstStyle/>
                    <a:p>
                      <a:r>
                        <a:rPr sz="1000" b="0" i="0">
                          <a:latin typeface="Arial"/>
                        </a:rPr>
                        <a:t>We must come together without prejudice to have an open discussion about our views and how we can compromise and work together.</a:t>
                      </a:r>
                      <a:endParaRPr sz="1000" b="0" i="0">
                        <a:latin typeface="Arial"/>
                      </a:endParaRPr>
                    </a:p>
                  </a:txBody>
                  <a:tcPr anchor="ctr">
                    <a:solidFill>
                      <a:srgbClr val="DCECFB"/>
                    </a:solidFill>
                  </a:tcPr>
                </a:tc>
                <a:tc>
                  <a:txBody>
                    <a:bodyPr/>
                    <a:lstStyle/>
                    <a:p>
                      <a:r>
                        <a:rPr sz="1000" b="0" i="0">
                          <a:latin typeface="Arial"/>
                        </a:rPr>
                        <a:t>Finding common ground is integral to bridge that gap.</a:t>
                      </a:r>
                      <a:endParaRPr sz="1000" b="0" i="0">
                        <a:latin typeface="Arial"/>
                      </a:endParaRPr>
                    </a:p>
                  </a:txBody>
                  <a:tcPr anchor="ctr">
                    <a:solidFill>
                      <a:srgbClr val="DCECFB"/>
                    </a:solidFill>
                  </a:tcPr>
                </a:tc>
                <a:tc>
                  <a:txBody>
                    <a:bodyPr/>
                    <a:lstStyle/>
                    <a:p>
                      <a:r>
                        <a:rPr sz="1000" b="0" i="0">
                          <a:latin typeface="Arial"/>
                        </a:rPr>
                        <a:t>looking at each other as humans instead of part of a political party</a:t>
                      </a:r>
                      <a:endParaRPr sz="1000" b="0" i="0">
                        <a:latin typeface="Arial"/>
                      </a:endParaRPr>
                    </a:p>
                  </a:txBody>
                  <a:tcPr anchor="ctr">
                    <a:solidFill>
                      <a:srgbClr val="DCECFB"/>
                    </a:solidFill>
                  </a:tcPr>
                </a:tc>
              </a:tr>
              <a:tr h="370840">
                <a:tc>
                  <a:txBody>
                    <a:bodyPr/>
                    <a:lstStyle/>
                    <a:p>
                      <a:r>
                        <a:rPr sz="1000" b="0" i="0">
                          <a:latin typeface="Arial"/>
                        </a:rPr>
                        <a:t>both people need to understand how the other feels and respect that</a:t>
                      </a:r>
                      <a:endParaRPr sz="1000" b="0" i="0">
                        <a:latin typeface="Arial"/>
                      </a:endParaRPr>
                    </a:p>
                  </a:txBody>
                  <a:tcPr anchor="ctr">
                    <a:solidFill>
                      <a:srgbClr val="DCECFB"/>
                    </a:solidFill>
                  </a:tcPr>
                </a:tc>
                <a:tc>
                  <a:txBody>
                    <a:bodyPr/>
                    <a:lstStyle/>
                    <a:p>
                      <a:r>
                        <a:rPr sz="1000" b="0" i="0">
                          <a:latin typeface="Arial"/>
                        </a:rPr>
                        <a:t>treat someone as you want to be treated</a:t>
                      </a:r>
                      <a:endParaRPr sz="1000" b="0" i="0">
                        <a:latin typeface="Arial"/>
                      </a:endParaRPr>
                    </a:p>
                  </a:txBody>
                  <a:tcPr anchor="ctr">
                    <a:solidFill>
                      <a:srgbClr val="DCECFB"/>
                    </a:solidFill>
                  </a:tcPr>
                </a:tc>
                <a:tc>
                  <a:txBody>
                    <a:bodyPr/>
                    <a:lstStyle/>
                    <a:p>
                      <a:r>
                        <a:rPr sz="1000" b="0" i="0">
                          <a:latin typeface="Arial"/>
                        </a:rPr>
                        <a:t>being understanding of all sides and not being so divided</a:t>
                      </a:r>
                      <a:endParaRPr sz="1000" b="0" i="0">
                        <a:latin typeface="Arial"/>
                      </a:endParaRPr>
                    </a:p>
                  </a:txBody>
                  <a:tcPr anchor="ctr">
                    <a:solidFill>
                      <a:srgbClr val="DCECFB"/>
                    </a:solidFill>
                  </a:tcPr>
                </a:tc>
              </a:tr>
              <a:tr h="370840">
                <a:tc>
                  <a:txBody>
                    <a:bodyPr/>
                    <a:lstStyle/>
                    <a:p>
                      <a:r>
                        <a:rPr sz="1000" b="0" i="0">
                          <a:latin typeface="Arial"/>
                        </a:rPr>
                        <a:t>being understanding of all sides and not being so divided</a:t>
                      </a:r>
                      <a:endParaRPr sz="1000" b="0" i="0">
                        <a:latin typeface="Arial"/>
                      </a:endParaRPr>
                    </a:p>
                  </a:txBody>
                  <a:tcPr anchor="ctr">
                    <a:solidFill>
                      <a:srgbClr val="DCECFB"/>
                    </a:solidFill>
                  </a:tcPr>
                </a:tc>
                <a:tc>
                  <a:txBody>
                    <a:bodyPr/>
                    <a:lstStyle/>
                    <a:p>
                      <a:r>
                        <a:rPr sz="1000" b="0" i="0">
                          <a:latin typeface="Arial"/>
                        </a:rPr>
                        <a:t>Not sure</a:t>
                      </a:r>
                      <a:endParaRPr sz="1000" b="0" i="0">
                        <a:latin typeface="Arial"/>
                      </a:endParaRPr>
                    </a:p>
                  </a:txBody>
                  <a:tcPr anchor="ctr">
                    <a:solidFill>
                      <a:srgbClr val="DCECFB"/>
                    </a:solidFill>
                  </a:tcPr>
                </a:tc>
                <a:tc>
                  <a:txBody>
                    <a:bodyPr/>
                    <a:lstStyle/>
                    <a:p>
                      <a:r>
                        <a:rPr sz="1000" b="0" i="0">
                          <a:latin typeface="Arial"/>
                        </a:rPr>
                        <a:t>the question is a little confusing</a:t>
                      </a:r>
                      <a:endParaRPr sz="1000" b="0" i="0">
                        <a:latin typeface="Arial"/>
                      </a:endParaRPr>
                    </a:p>
                  </a:txBody>
                  <a:tcPr anchor="ctr">
                    <a:solidFill>
                      <a:srgbClr val="DCECFB"/>
                    </a:solidFill>
                  </a:tcPr>
                </a:tc>
              </a:tr>
              <a:tr h="370840">
                <a:tc>
                  <a:txBody>
                    <a:bodyPr/>
                    <a:lstStyle/>
                    <a:p>
                      <a:r>
                        <a:rPr sz="1000" b="0" i="0">
                          <a:latin typeface="Arial"/>
                        </a:rPr>
                        <a:t>listen to the other side</a:t>
                      </a:r>
                      <a:endParaRPr sz="1000" b="0" i="0">
                        <a:latin typeface="Arial"/>
                      </a:endParaRPr>
                    </a:p>
                  </a:txBody>
                  <a:tcPr anchor="ctr">
                    <a:solidFill>
                      <a:srgbClr val="DCECFB"/>
                    </a:solidFill>
                  </a:tcPr>
                </a:tc>
                <a:tc>
                  <a:txBody>
                    <a:bodyPr/>
                    <a:lstStyle/>
                    <a:p>
                      <a:r>
                        <a:rPr sz="1000" b="0" i="0">
                          <a:latin typeface="Arial"/>
                        </a:rPr>
                        <a:t>It's nearly impossible to change their minds with facts</a:t>
                      </a:r>
                      <a:endParaRPr sz="1000" b="0" i="0">
                        <a:latin typeface="Arial"/>
                      </a:endParaRPr>
                    </a:p>
                  </a:txBody>
                  <a:tcPr anchor="ctr">
                    <a:solidFill>
                      <a:srgbClr val="DCECFB"/>
                    </a:solidFill>
                  </a:tcPr>
                </a:tc>
                <a:tc>
                  <a:txBody>
                    <a:bodyPr/>
                    <a:lstStyle/>
                    <a:p>
                      <a:r>
                        <a:rPr sz="1000" b="0" i="0">
                          <a:latin typeface="Arial"/>
                        </a:rPr>
                        <a:t>listen to the other side</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no such relationships</a:t>
                      </a:r>
                      <a:endParaRPr sz="1000" b="0" i="0">
                        <a:latin typeface="Arial"/>
                      </a:endParaRPr>
                    </a:p>
                  </a:txBody>
                  <a:tcPr anchor="ctr">
                    <a:solidFill>
                      <a:srgbClr val="DCECFB"/>
                    </a:solidFill>
                  </a:tcPr>
                </a:tc>
                <a:tc>
                  <a:txBody>
                    <a:bodyPr/>
                    <a:lstStyle/>
                    <a:p>
                      <a:r>
                        <a:rPr sz="1000" b="0" i="0">
                          <a:latin typeface="Arial"/>
                        </a:rPr>
                        <a:t>Nothing</a:t>
                      </a:r>
                      <a:endParaRPr sz="1000" b="0" i="0">
                        <a:latin typeface="Arial"/>
                      </a:endParaRPr>
                    </a:p>
                  </a:txBody>
                  <a:tcPr anchor="ctr">
                    <a:solidFill>
                      <a:srgbClr val="DCECFB"/>
                    </a:solidFill>
                  </a:tcPr>
                </a:tc>
              </a:tr>
              <a:tr h="370840">
                <a:tc>
                  <a:txBody>
                    <a:bodyPr/>
                    <a:lstStyle/>
                    <a:p>
                      <a:r>
                        <a:rPr sz="1000" b="0" i="0">
                          <a:latin typeface="Arial"/>
                        </a:rPr>
                        <a:t>Yes</a:t>
                      </a:r>
                      <a:endParaRPr sz="1000" b="0" i="0">
                        <a:latin typeface="Arial"/>
                      </a:endParaRPr>
                    </a:p>
                  </a:txBody>
                  <a:tcPr anchor="ctr">
                    <a:solidFill>
                      <a:srgbClr val="DCECFB"/>
                    </a:solidFill>
                  </a:tcPr>
                </a:tc>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Yes</a:t>
                      </a:r>
                      <a:endParaRPr sz="1000" b="0" i="0">
                        <a:latin typeface="Arial"/>
                      </a:endParaRPr>
                    </a:p>
                  </a:txBody>
                  <a:tcPr anchor="ctr">
                    <a:solidFill>
                      <a:srgbClr val="DCECFB"/>
                    </a:solidFill>
                  </a:tcPr>
                </a:tc>
              </a:tr>
            </a:tbl>
          </a:graphicData>
        </a:graphic>
      </p:graphicFrame>
    </p:spTree>
  </p:cSld>
  <p:clrMapOvr>
    <a:masterClrMapping/>
  </p:clrMapOvr>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Given what we just heard, how important is global warming to you?</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8542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tc>
                <a:tc>
                  <a:txBody>
                    <a:bodyPr/>
                    <a:lstStyle/>
                    <a:p>
                      <a:r>
                        <a:rPr sz="1000" b="1" i="0">
                          <a:latin typeface="Arial"/>
                        </a:rPr>
                        <a:t>All (n=88)</a:t>
                      </a:r>
                      <a:endParaRPr sz="1000" b="1" i="0">
                        <a:latin typeface="Arial"/>
                      </a:endParaRPr>
                    </a:p>
                  </a:txBody>
                  <a:tcPr anchor="ctr"/>
                </a:tc>
                <a:tc>
                  <a:txBody>
                    <a:bodyPr/>
                    <a:lstStyle/>
                    <a:p>
                      <a:r>
                        <a:rPr sz="1000" b="1" i="0">
                          <a:latin typeface="Arial"/>
                        </a:rPr>
                        <a:t>Male  (n=40)</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very important</a:t>
                      </a:r>
                      <a:endParaRPr sz="1000" b="0" i="0">
                        <a:latin typeface="Arial"/>
                      </a:endParaRPr>
                    </a:p>
                  </a:txBody>
                  <a:tcPr anchor="ctr">
                    <a:solidFill>
                      <a:srgbClr val="DCECFB"/>
                    </a:solidFill>
                  </a:tcPr>
                </a:tc>
                <a:tc>
                  <a:txBody>
                    <a:bodyPr/>
                    <a:lstStyle/>
                    <a:p>
                      <a:r>
                        <a:rPr sz="1000" b="0" i="0">
                          <a:latin typeface="Arial"/>
                        </a:rPr>
                        <a:t>84%</a:t>
                      </a:r>
                      <a:endParaRPr sz="1000" b="0" i="0">
                        <a:latin typeface="Arial"/>
                      </a:endParaRPr>
                    </a:p>
                  </a:txBody>
                  <a:tcPr anchor="ctr">
                    <a:solidFill>
                      <a:srgbClr val="DCECFB"/>
                    </a:solidFill>
                  </a:tcPr>
                </a:tc>
                <a:tc>
                  <a:txBody>
                    <a:bodyPr/>
                    <a:lstStyle/>
                    <a:p>
                      <a:r>
                        <a:rPr sz="1000" b="0" i="0">
                          <a:latin typeface="Arial"/>
                        </a:rPr>
                        <a:t>92%</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r>
              <a:tr h="370840">
                <a:tc>
                  <a:txBody>
                    <a:bodyPr/>
                    <a:lstStyle/>
                    <a:p>
                      <a:r>
                        <a:rPr sz="1000" b="0" i="0">
                          <a:latin typeface="Arial"/>
                        </a:rPr>
                        <a:t>somewhat important</a:t>
                      </a:r>
                      <a:endParaRPr sz="1000" b="0" i="0">
                        <a:latin typeface="Arial"/>
                      </a:endParaRPr>
                    </a:p>
                  </a:txBody>
                  <a:tcPr anchor="ctr">
                    <a:solidFill>
                      <a:srgbClr val="DCECFB"/>
                    </a:solidFill>
                  </a:tcPr>
                </a:tc>
                <a:tc>
                  <a:txBody>
                    <a:bodyPr/>
                    <a:lstStyle/>
                    <a:p>
                      <a:r>
                        <a:rPr sz="1000" b="0" i="0">
                          <a:latin typeface="Arial"/>
                        </a:rPr>
                        <a:t>13%</a:t>
                      </a:r>
                      <a:endParaRPr sz="1000" b="0" i="0">
                        <a:latin typeface="Arial"/>
                      </a:endParaRPr>
                    </a:p>
                  </a:txBody>
                  <a:tcPr anchor="ctr">
                    <a:solidFill>
                      <a:srgbClr val="DCECFB"/>
                    </a:solidFill>
                  </a:tcPr>
                </a:tc>
                <a:tc>
                  <a:txBody>
                    <a:bodyPr/>
                    <a:lstStyle/>
                    <a:p>
                      <a:r>
                        <a:rPr sz="1000" b="0" i="0">
                          <a:latin typeface="Arial"/>
                        </a:rPr>
                        <a:t>2%</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r>
              <a:tr h="370840">
                <a:tc>
                  <a:txBody>
                    <a:bodyPr/>
                    <a:lstStyle/>
                    <a:p>
                      <a:r>
                        <a:rPr sz="1000" b="0" i="0">
                          <a:latin typeface="Arial"/>
                        </a:rPr>
                        <a:t>not important</a:t>
                      </a:r>
                      <a:endParaRPr sz="1000" b="0" i="0">
                        <a:latin typeface="Arial"/>
                      </a:endParaRPr>
                    </a:p>
                  </a:txBody>
                  <a:tcPr anchor="ctr">
                    <a:solidFill>
                      <a:srgbClr val="DCECFB"/>
                    </a:solidFill>
                  </a:tcPr>
                </a:tc>
                <a:tc>
                  <a:txBody>
                    <a:bodyPr/>
                    <a:lstStyle/>
                    <a:p>
                      <a:r>
                        <a:rPr sz="1000" b="0" i="0">
                          <a:latin typeface="Arial"/>
                        </a:rPr>
                        <a:t>2%</a:t>
                      </a:r>
                      <a:endParaRPr sz="1000" b="0" i="0">
                        <a:latin typeface="Arial"/>
                      </a:endParaRPr>
                    </a:p>
                  </a:txBody>
                  <a:tcPr anchor="ctr">
                    <a:solidFill>
                      <a:srgbClr val="DCECFB"/>
                    </a:solidFill>
                  </a:tcPr>
                </a:tc>
                <a:tc>
                  <a:txBody>
                    <a:bodyPr/>
                    <a:lstStyle/>
                    <a:p>
                      <a:r>
                        <a:rPr sz="1000" b="0" i="0">
                          <a:latin typeface="Arial"/>
                        </a:rPr>
                        <a:t>5%</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not at all important </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bl>
          </a:graphicData>
        </a:graphic>
      </p:graphicFrame>
    </p:spTree>
  </p:cSld>
  <p:clrMapOvr>
    <a:masterClrMapping/>
  </p:clrMapOvr>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There are about 95 of us here, what would you like to ask the group?</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(n=91)</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(n=48)</a:t>
                      </a:r>
                      <a:endParaRPr sz="1000" b="1" i="0">
                        <a:latin typeface="Arial"/>
                      </a:endParaRPr>
                    </a:p>
                  </a:txBody>
                  <a:tcPr anchor="ctr"/>
                </a:tc>
              </a:tr>
              <a:tr h="370840">
                <a:tc>
                  <a:txBody>
                    <a:bodyPr/>
                    <a:lstStyle/>
                    <a:p>
                      <a:r>
                        <a:rPr sz="1000" b="0" i="0">
                          <a:latin typeface="Arial"/>
                        </a:rPr>
                        <a:t>What do you define as "electable" in 2020?</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c>
                  <a:txBody>
                    <a:bodyPr/>
                    <a:lstStyle/>
                    <a:p>
                      <a:r>
                        <a:rPr sz="1000" b="0" i="0">
                          <a:latin typeface="Arial"/>
                        </a:rPr>
                        <a:t>86%</a:t>
                      </a:r>
                      <a:endParaRPr sz="1000" b="0" i="0">
                        <a:latin typeface="Arial"/>
                      </a:endParaRPr>
                    </a:p>
                  </a:txBody>
                  <a:tcPr anchor="ctr">
                    <a:solidFill>
                      <a:srgbClr val="DCECFB"/>
                    </a:solidFill>
                  </a:tcPr>
                </a:tc>
              </a:tr>
              <a:tr h="370840">
                <a:tc>
                  <a:txBody>
                    <a:bodyPr/>
                    <a:lstStyle/>
                    <a:p>
                      <a:r>
                        <a:rPr sz="1000" b="0" i="0">
                          <a:latin typeface="Arial"/>
                        </a:rPr>
                        <a:t>How is everyone liking the debate? Have you changed your mind on a candidate?</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90%</a:t>
                      </a:r>
                      <a:endParaRPr sz="1000" b="0" i="0">
                        <a:latin typeface="Arial"/>
                      </a:endParaRPr>
                    </a:p>
                  </a:txBody>
                  <a:tcPr anchor="ctr">
                    <a:solidFill>
                      <a:srgbClr val="DCECFB"/>
                    </a:solidFill>
                  </a:tcPr>
                </a:tc>
              </a:tr>
              <a:tr h="370840">
                <a:tc>
                  <a:txBody>
                    <a:bodyPr/>
                    <a:lstStyle/>
                    <a:p>
                      <a:r>
                        <a:rPr sz="1000" b="0" i="0">
                          <a:latin typeface="Arial"/>
                        </a:rPr>
                        <a:t>Are you able to focus on the debate while answering all of these questions?</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84%</a:t>
                      </a:r>
                      <a:endParaRPr sz="1000" b="0" i="0">
                        <a:latin typeface="Arial"/>
                      </a:endParaRPr>
                    </a:p>
                  </a:txBody>
                  <a:tcPr anchor="ctr">
                    <a:solidFill>
                      <a:srgbClr val="DCECFB"/>
                    </a:solidFill>
                  </a:tcPr>
                </a:tc>
              </a:tr>
              <a:tr h="370840">
                <a:tc>
                  <a:txBody>
                    <a:bodyPr/>
                    <a:lstStyle/>
                    <a:p>
                      <a:r>
                        <a:rPr sz="1000" b="0" i="0">
                          <a:latin typeface="Arial"/>
                        </a:rPr>
                        <a:t>What are the top 3 things that you would like to see changed in America?</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c>
                  <a:txBody>
                    <a:bodyPr/>
                    <a:lstStyle/>
                    <a:p>
                      <a:r>
                        <a:rPr sz="1000" b="0" i="0">
                          <a:latin typeface="Arial"/>
                        </a:rPr>
                        <a:t>84%</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r>
              <a:tr h="370840">
                <a:tc>
                  <a:txBody>
                    <a:bodyPr/>
                    <a:lstStyle/>
                    <a:p>
                      <a:r>
                        <a:rPr sz="1000" b="0" i="0">
                          <a:latin typeface="Arial"/>
                        </a:rPr>
                        <a:t>Who would y'all vote for?</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r>
              <a:tr h="370840">
                <a:tc>
                  <a:txBody>
                    <a:bodyPr/>
                    <a:lstStyle/>
                    <a:p>
                      <a:r>
                        <a:rPr sz="1000" b="0" i="0">
                          <a:latin typeface="Arial"/>
                        </a:rPr>
                        <a:t>Are you ready for a Woman president?</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21%</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r>
              <a:tr h="370840">
                <a:tc>
                  <a:txBody>
                    <a:bodyPr/>
                    <a:lstStyle/>
                    <a:p>
                      <a:r>
                        <a:rPr sz="1000" b="0" i="0">
                          <a:latin typeface="Arial"/>
                        </a:rPr>
                        <a:t>Nothing specific.</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c>
                  <a:txBody>
                    <a:bodyPr/>
                    <a:lstStyle/>
                    <a:p>
                      <a:r>
                        <a:rPr sz="1000" b="0" i="0">
                          <a:latin typeface="Arial"/>
                        </a:rPr>
                        <a:t>25%</a:t>
                      </a:r>
                      <a:endParaRPr sz="1000" b="0" i="0">
                        <a:latin typeface="Arial"/>
                      </a:endParaRPr>
                    </a:p>
                  </a:txBody>
                  <a:tcPr anchor="ctr">
                    <a:solidFill>
                      <a:srgbClr val="DCECFB"/>
                    </a:solidFill>
                  </a:tcPr>
                </a:tc>
                <a:tc>
                  <a:txBody>
                    <a:bodyPr/>
                    <a:lstStyle/>
                    <a:p>
                      <a:r>
                        <a:rPr sz="1000" b="0" i="0">
                          <a:latin typeface="Arial"/>
                        </a:rPr>
                        <a:t>16%</a:t>
                      </a:r>
                      <a:endParaRPr sz="1000" b="0" i="0">
                        <a:latin typeface="Arial"/>
                      </a:endParaRPr>
                    </a:p>
                  </a:txBody>
                  <a:tcPr anchor="ctr">
                    <a:solidFill>
                      <a:srgbClr val="DCECFB"/>
                    </a:solidFill>
                  </a:tcPr>
                </a:tc>
              </a:tr>
              <a:tr h="370840">
                <a:tc>
                  <a:txBody>
                    <a:bodyPr/>
                    <a:lstStyle/>
                    <a:p>
                      <a:r>
                        <a:rPr sz="1000" b="0" i="0">
                          <a:latin typeface="Arial"/>
                        </a:rPr>
                        <a:t>How</a:t>
                      </a:r>
                      <a:endParaRPr sz="1000" b="0" i="0">
                        <a:latin typeface="Arial"/>
                      </a:endParaRPr>
                    </a:p>
                  </a:txBody>
                  <a:tcPr anchor="ctr">
                    <a:solidFill>
                      <a:srgbClr val="DCECFB"/>
                    </a:solidFill>
                  </a:tcPr>
                </a:tc>
                <a:tc>
                  <a:txBody>
                    <a:bodyPr/>
                    <a:lstStyle/>
                    <a:p>
                      <a:r>
                        <a:rPr sz="1000" b="0" i="0">
                          <a:latin typeface="Arial"/>
                        </a:rPr>
                        <a:t>15%</a:t>
                      </a:r>
                      <a:endParaRPr sz="1000" b="0" i="0">
                        <a:latin typeface="Arial"/>
                      </a:endParaRPr>
                    </a:p>
                  </a:txBody>
                  <a:tcPr anchor="ctr">
                    <a:solidFill>
                      <a:srgbClr val="DCECFB"/>
                    </a:solidFill>
                  </a:tcPr>
                </a:tc>
                <a:tc>
                  <a:txBody>
                    <a:bodyPr/>
                    <a:lstStyle/>
                    <a:p>
                      <a:r>
                        <a:rPr sz="1000" b="0" i="0">
                          <a:latin typeface="Arial"/>
                        </a:rPr>
                        <a:t>18%</a:t>
                      </a:r>
                      <a:endParaRPr sz="1000" b="0" i="0">
                        <a:latin typeface="Arial"/>
                      </a:endParaRPr>
                    </a:p>
                  </a:txBody>
                  <a:tcPr anchor="ctr">
                    <a:solidFill>
                      <a:srgbClr val="DCECFB"/>
                    </a:solidFill>
                  </a:tcPr>
                </a:tc>
                <a:tc>
                  <a:txBody>
                    <a:bodyPr/>
                    <a:lstStyle/>
                    <a:p>
                      <a:r>
                        <a:rPr sz="1000" b="0" i="0">
                          <a:latin typeface="Arial"/>
                        </a:rPr>
                        <a:t>12%</a:t>
                      </a:r>
                      <a:endParaRPr sz="1000" b="0" i="0">
                        <a:latin typeface="Arial"/>
                      </a:endParaRPr>
                    </a:p>
                  </a:txBody>
                  <a:tcPr anchor="ctr">
                    <a:solidFill>
                      <a:srgbClr val="DCECFB"/>
                    </a:solidFill>
                  </a:tcPr>
                </a:tc>
              </a:tr>
            </a:tbl>
          </a:graphicData>
        </a:graphic>
      </p:graphicFrame>
    </p:spTree>
  </p:cSld>
  <p:clrMapOvr>
    <a:masterClrMapping/>
  </p:clrMapOvr>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There are about 95 of us here, what would you like to ask the group?</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(n=91)</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(n=48)</a:t>
                      </a:r>
                      <a:endParaRPr sz="1000" b="1" i="0">
                        <a:latin typeface="Arial"/>
                      </a:endParaRPr>
                    </a:p>
                  </a:txBody>
                  <a:tcPr anchor="ctr"/>
                </a:tc>
              </a:tr>
              <a:tr h="370840">
                <a:tc>
                  <a:txBody>
                    <a:bodyPr/>
                    <a:lstStyle/>
                    <a:p>
                      <a:r>
                        <a:rPr sz="1000" b="0" i="0">
                          <a:latin typeface="Arial"/>
                        </a:rPr>
                        <a:t>What do you define as "electable" in 2020?</a:t>
                      </a:r>
                      <a:endParaRPr sz="1000" b="0" i="0">
                        <a:latin typeface="Arial"/>
                      </a:endParaRPr>
                    </a:p>
                  </a:txBody>
                  <a:tcPr anchor="ctr">
                    <a:solidFill>
                      <a:srgbClr val="DCECFB"/>
                    </a:solidFill>
                  </a:tcPr>
                </a:tc>
                <a:tc>
                  <a:txBody>
                    <a:bodyPr/>
                    <a:lstStyle/>
                    <a:p>
                      <a:r>
                        <a:rPr sz="1000" b="0" i="0">
                          <a:latin typeface="Arial"/>
                        </a:rPr>
                        <a:t>Which candidate are you guys supporting?</a:t>
                      </a:r>
                      <a:endParaRPr sz="1000" b="0" i="0">
                        <a:latin typeface="Arial"/>
                      </a:endParaRPr>
                    </a:p>
                  </a:txBody>
                  <a:tcPr anchor="ctr">
                    <a:solidFill>
                      <a:srgbClr val="DCECFB"/>
                    </a:solidFill>
                  </a:tcPr>
                </a:tc>
                <a:tc>
                  <a:txBody>
                    <a:bodyPr/>
                    <a:lstStyle/>
                    <a:p>
                      <a:r>
                        <a:rPr sz="1000" b="0" i="0">
                          <a:latin typeface="Arial"/>
                        </a:rPr>
                        <a:t>What do you define as "electable" in 2020?</a:t>
                      </a:r>
                      <a:endParaRPr sz="1000" b="0" i="0">
                        <a:latin typeface="Arial"/>
                      </a:endParaRPr>
                    </a:p>
                  </a:txBody>
                  <a:tcPr anchor="ctr">
                    <a:solidFill>
                      <a:srgbClr val="DCECFB"/>
                    </a:solidFill>
                  </a:tcPr>
                </a:tc>
              </a:tr>
              <a:tr h="370840">
                <a:tc>
                  <a:txBody>
                    <a:bodyPr/>
                    <a:lstStyle/>
                    <a:p>
                      <a:r>
                        <a:rPr sz="1000" b="0" i="0">
                          <a:latin typeface="Arial"/>
                        </a:rPr>
                        <a:t>How is everyone liking the debate? Have you changed your mind on a candidate?</a:t>
                      </a:r>
                      <a:endParaRPr sz="1000" b="0" i="0">
                        <a:latin typeface="Arial"/>
                      </a:endParaRPr>
                    </a:p>
                  </a:txBody>
                  <a:tcPr anchor="ctr">
                    <a:solidFill>
                      <a:srgbClr val="DCECFB"/>
                    </a:solidFill>
                  </a:tcPr>
                </a:tc>
                <a:tc>
                  <a:txBody>
                    <a:bodyPr/>
                    <a:lstStyle/>
                    <a:p>
                      <a:r>
                        <a:rPr sz="1000" b="0" i="0">
                          <a:latin typeface="Arial"/>
                        </a:rPr>
                        <a:t>How is everyone liking the debate? Have you changed your mind on a candidate?</a:t>
                      </a:r>
                      <a:endParaRPr sz="1000" b="0" i="0">
                        <a:latin typeface="Arial"/>
                      </a:endParaRPr>
                    </a:p>
                  </a:txBody>
                  <a:tcPr anchor="ctr">
                    <a:solidFill>
                      <a:srgbClr val="DCECFB"/>
                    </a:solidFill>
                  </a:tcPr>
                </a:tc>
                <a:tc>
                  <a:txBody>
                    <a:bodyPr/>
                    <a:lstStyle/>
                    <a:p>
                      <a:r>
                        <a:rPr sz="1000" b="0" i="0">
                          <a:latin typeface="Arial"/>
                        </a:rPr>
                        <a:t>Who would y'all vote for?</a:t>
                      </a:r>
                      <a:endParaRPr sz="1000" b="0" i="0">
                        <a:latin typeface="Arial"/>
                      </a:endParaRPr>
                    </a:p>
                  </a:txBody>
                  <a:tcPr anchor="ctr">
                    <a:solidFill>
                      <a:srgbClr val="DCECFB"/>
                    </a:solidFill>
                  </a:tcPr>
                </a:tc>
              </a:tr>
              <a:tr h="370840">
                <a:tc>
                  <a:txBody>
                    <a:bodyPr/>
                    <a:lstStyle/>
                    <a:p>
                      <a:r>
                        <a:rPr sz="1000" b="0" i="0">
                          <a:latin typeface="Arial"/>
                        </a:rPr>
                        <a:t>Are you able to focus on the debate while answering all of these questions?</a:t>
                      </a:r>
                      <a:endParaRPr sz="1000" b="0" i="0">
                        <a:latin typeface="Arial"/>
                      </a:endParaRPr>
                    </a:p>
                  </a:txBody>
                  <a:tcPr anchor="ctr">
                    <a:solidFill>
                      <a:srgbClr val="DCECFB"/>
                    </a:solidFill>
                  </a:tcPr>
                </a:tc>
                <a:tc>
                  <a:txBody>
                    <a:bodyPr/>
                    <a:lstStyle/>
                    <a:p>
                      <a:r>
                        <a:rPr sz="1000" b="0" i="0">
                          <a:latin typeface="Arial"/>
                        </a:rPr>
                        <a:t>What are the top 3 things that you would like to see changed in America?</a:t>
                      </a:r>
                      <a:endParaRPr sz="1000" b="0" i="0">
                        <a:latin typeface="Arial"/>
                      </a:endParaRPr>
                    </a:p>
                  </a:txBody>
                  <a:tcPr anchor="ctr">
                    <a:solidFill>
                      <a:srgbClr val="DCECFB"/>
                    </a:solidFill>
                  </a:tcPr>
                </a:tc>
                <a:tc>
                  <a:txBody>
                    <a:bodyPr/>
                    <a:lstStyle/>
                    <a:p>
                      <a:r>
                        <a:rPr sz="1000" b="0" i="0">
                          <a:latin typeface="Arial"/>
                        </a:rPr>
                        <a:t>Who has the most promise to beat Trump? Which candidate has impressed you the most in tonight's debate so far?</a:t>
                      </a:r>
                      <a:endParaRPr sz="1000" b="0" i="0">
                        <a:latin typeface="Arial"/>
                      </a:endParaRPr>
                    </a:p>
                  </a:txBody>
                  <a:tcPr anchor="ctr">
                    <a:solidFill>
                      <a:srgbClr val="DCECFB"/>
                    </a:solidFill>
                  </a:tcPr>
                </a:tc>
              </a:tr>
              <a:tr h="370840">
                <a:tc>
                  <a:txBody>
                    <a:bodyPr/>
                    <a:lstStyle/>
                    <a:p>
                      <a:r>
                        <a:rPr sz="1000" b="0" i="0">
                          <a:latin typeface="Arial"/>
                        </a:rPr>
                        <a:t>What are the top 3 things that you would like to see changed in America?</a:t>
                      </a:r>
                      <a:endParaRPr sz="1000" b="0" i="0">
                        <a:latin typeface="Arial"/>
                      </a:endParaRPr>
                    </a:p>
                  </a:txBody>
                  <a:tcPr anchor="ctr">
                    <a:solidFill>
                      <a:srgbClr val="DCECFB"/>
                    </a:solidFill>
                  </a:tcPr>
                </a:tc>
                <a:tc>
                  <a:txBody>
                    <a:bodyPr/>
                    <a:lstStyle/>
                    <a:p>
                      <a:r>
                        <a:rPr sz="1000" b="0" i="0">
                          <a:latin typeface="Arial"/>
                        </a:rPr>
                        <a:t>Who is your favorite president so far</a:t>
                      </a:r>
                      <a:endParaRPr sz="1000" b="0" i="0">
                        <a:latin typeface="Arial"/>
                      </a:endParaRPr>
                    </a:p>
                  </a:txBody>
                  <a:tcPr anchor="ctr">
                    <a:solidFill>
                      <a:srgbClr val="DCECFB"/>
                    </a:solidFill>
                  </a:tcPr>
                </a:tc>
                <a:tc>
                  <a:txBody>
                    <a:bodyPr/>
                    <a:lstStyle/>
                    <a:p>
                      <a:r>
                        <a:rPr sz="1000" b="0" i="0">
                          <a:latin typeface="Arial"/>
                        </a:rPr>
                        <a:t>Are you ready for a Woman president?</a:t>
                      </a:r>
                      <a:endParaRPr sz="1000" b="0" i="0">
                        <a:latin typeface="Arial"/>
                      </a:endParaRPr>
                    </a:p>
                  </a:txBody>
                  <a:tcPr anchor="ctr">
                    <a:solidFill>
                      <a:srgbClr val="DCECFB"/>
                    </a:solidFill>
                  </a:tcPr>
                </a:tc>
              </a:tr>
              <a:tr h="370840">
                <a:tc>
                  <a:txBody>
                    <a:bodyPr/>
                    <a:lstStyle/>
                    <a:p>
                      <a:r>
                        <a:rPr sz="1000" b="0" i="0">
                          <a:latin typeface="Arial"/>
                        </a:rPr>
                        <a:t>Who would y'all vote for?</a:t>
                      </a:r>
                      <a:endParaRPr sz="1000" b="0" i="0">
                        <a:latin typeface="Arial"/>
                      </a:endParaRPr>
                    </a:p>
                  </a:txBody>
                  <a:tcPr anchor="ctr">
                    <a:solidFill>
                      <a:srgbClr val="DCECFB"/>
                    </a:solidFill>
                  </a:tcPr>
                </a:tc>
                <a:tc>
                  <a:txBody>
                    <a:bodyPr/>
                    <a:lstStyle/>
                    <a:p>
                      <a:r>
                        <a:rPr sz="1000" b="0" i="0">
                          <a:latin typeface="Arial"/>
                        </a:rPr>
                        <a:t>What is your most important issue?</a:t>
                      </a:r>
                      <a:endParaRPr sz="1000" b="0" i="0">
                        <a:latin typeface="Arial"/>
                      </a:endParaRPr>
                    </a:p>
                  </a:txBody>
                  <a:tcPr anchor="ctr">
                    <a:solidFill>
                      <a:srgbClr val="DCECFB"/>
                    </a:solidFill>
                  </a:tcPr>
                </a:tc>
                <a:tc>
                  <a:txBody>
                    <a:bodyPr/>
                    <a:lstStyle/>
                    <a:p>
                      <a:r>
                        <a:rPr sz="1000" b="0" i="0">
                          <a:latin typeface="Arial"/>
                        </a:rPr>
                        <a:t>How do u feel about the dog cages they put all illegal kids into with no parental comfort nor guidance nor love</a:t>
                      </a:r>
                      <a:endParaRPr sz="1000" b="0" i="0">
                        <a:latin typeface="Arial"/>
                      </a:endParaRPr>
                    </a:p>
                  </a:txBody>
                  <a:tcPr anchor="ctr">
                    <a:solidFill>
                      <a:srgbClr val="DCECFB"/>
                    </a:solidFill>
                  </a:tcPr>
                </a:tc>
              </a:tr>
              <a:tr h="370840">
                <a:tc>
                  <a:txBody>
                    <a:bodyPr/>
                    <a:lstStyle/>
                    <a:p>
                      <a:r>
                        <a:rPr sz="1000" b="0" i="0">
                          <a:latin typeface="Arial"/>
                        </a:rPr>
                        <a:t>Are you ready for a Woman president?</a:t>
                      </a:r>
                      <a:endParaRPr sz="1000" b="0" i="0">
                        <a:latin typeface="Arial"/>
                      </a:endParaRPr>
                    </a:p>
                  </a:txBody>
                  <a:tcPr anchor="ctr">
                    <a:solidFill>
                      <a:srgbClr val="DCECFB"/>
                    </a:solidFill>
                  </a:tcPr>
                </a:tc>
                <a:tc>
                  <a:txBody>
                    <a:bodyPr/>
                    <a:lstStyle/>
                    <a:p>
                      <a:r>
                        <a:rPr sz="1000" b="0" i="0">
                          <a:latin typeface="Arial"/>
                        </a:rPr>
                        <a:t>What could you possibly see as a sticking point that would bring many of these candidates failure in the primaries?</a:t>
                      </a:r>
                      <a:endParaRPr sz="1000" b="0" i="0">
                        <a:latin typeface="Arial"/>
                      </a:endParaRPr>
                    </a:p>
                  </a:txBody>
                  <a:tcPr anchor="ctr">
                    <a:solidFill>
                      <a:srgbClr val="DCECFB"/>
                    </a:solidFill>
                  </a:tcPr>
                </a:tc>
                <a:tc>
                  <a:txBody>
                    <a:bodyPr/>
                    <a:lstStyle/>
                    <a:p>
                      <a:r>
                        <a:rPr sz="1000" b="0" i="0">
                          <a:latin typeface="Arial"/>
                        </a:rPr>
                        <a:t>Nothing specific.</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Which candidate do you support?</a:t>
                      </a:r>
                      <a:endParaRPr sz="1000" b="0" i="0">
                        <a:latin typeface="Arial"/>
                      </a:endParaRPr>
                    </a:p>
                  </a:txBody>
                  <a:tcPr anchor="ctr">
                    <a:solidFill>
                      <a:srgbClr val="DCECFB"/>
                    </a:solidFill>
                  </a:tcPr>
                </a:tc>
                <a:tc>
                  <a:txBody>
                    <a:bodyPr/>
                    <a:lstStyle/>
                    <a:p>
                      <a:r>
                        <a:rPr sz="1000" b="0" i="0">
                          <a:latin typeface="Arial"/>
                        </a:rPr>
                        <a:t>How</a:t>
                      </a:r>
                      <a:endParaRPr sz="1000" b="0" i="0">
                        <a:latin typeface="Arial"/>
                      </a:endParaRPr>
                    </a:p>
                  </a:txBody>
                  <a:tcPr anchor="ctr">
                    <a:solidFill>
                      <a:srgbClr val="DCECFB"/>
                    </a:solidFill>
                  </a:tcPr>
                </a:tc>
              </a:tr>
              <a:tr h="370840">
                <a:tc>
                  <a:txBody>
                    <a:bodyPr/>
                    <a:lstStyle/>
                    <a:p>
                      <a:r>
                        <a:rPr sz="1000" b="0" i="0">
                          <a:latin typeface="Arial"/>
                        </a:rPr>
                        <a:t>Nothing specific.</a:t>
                      </a:r>
                      <a:endParaRPr sz="1000" b="0" i="0">
                        <a:latin typeface="Arial"/>
                      </a:endParaRPr>
                    </a:p>
                  </a:txBody>
                  <a:tcPr anchor="ctr">
                    <a:solidFill>
                      <a:srgbClr val="DCECFB"/>
                    </a:solidFill>
                  </a:tcPr>
                </a:tc>
                <a:tc>
                  <a:txBody>
                    <a:bodyPr/>
                    <a:lstStyle/>
                    <a:p>
                      <a:r>
                        <a:rPr sz="1000" b="0" i="0">
                          <a:latin typeface="Arial"/>
                        </a:rPr>
                        <a:t>Hows everyone enjoying the disscusion</a:t>
                      </a:r>
                      <a:endParaRPr sz="1000" b="0" i="0">
                        <a:latin typeface="Arial"/>
                      </a:endParaRPr>
                    </a:p>
                  </a:txBody>
                  <a:tcPr anchor="ctr">
                    <a:solidFill>
                      <a:srgbClr val="DCECFB"/>
                    </a:solidFill>
                  </a:tcPr>
                </a:tc>
                <a:tc>
                  <a:txBody>
                    <a:bodyPr/>
                    <a:lstStyle/>
                    <a:p/>
                  </a:txBody>
                  <a:tcPr/>
                </a:tc>
              </a:tr>
              <a:tr h="370840">
                <a:tc>
                  <a:txBody>
                    <a:bodyPr/>
                    <a:lstStyle/>
                    <a:p>
                      <a:r>
                        <a:rPr sz="1000" b="0" i="0">
                          <a:latin typeface="Arial"/>
                        </a:rPr>
                        <a:t>How</a:t>
                      </a:r>
                      <a:endParaRPr sz="1000" b="0" i="0">
                        <a:latin typeface="Arial"/>
                      </a:endParaRPr>
                    </a:p>
                  </a:txBody>
                  <a:tcPr anchor="ctr">
                    <a:solidFill>
                      <a:srgbClr val="DCECFB"/>
                    </a:solidFill>
                  </a:tcPr>
                </a:tc>
                <a:tc>
                  <a:txBody>
                    <a:bodyPr/>
                    <a:lstStyle/>
                    <a:p>
                      <a:r>
                        <a:rPr sz="1000" b="0" i="0">
                          <a:latin typeface="Arial"/>
                        </a:rPr>
                        <a:t>Sparkling or still?</a:t>
                      </a:r>
                      <a:endParaRPr sz="1000" b="0" i="0">
                        <a:latin typeface="Arial"/>
                      </a:endParaRPr>
                    </a:p>
                  </a:txBody>
                  <a:tcPr anchor="ctr">
                    <a:solidFill>
                      <a:srgbClr val="DCECFB"/>
                    </a:solidFill>
                  </a:tcPr>
                </a:tc>
                <a:tc>
                  <a:txBody>
                    <a:bodyPr/>
                    <a:lstStyle/>
                    <a:p/>
                  </a:txBody>
                  <a:tcPr/>
                </a:tc>
              </a:tr>
              <a:tr h="370840">
                <a:tc>
                  <a:txBody>
                    <a:bodyPr/>
                    <a:lstStyle/>
                    <a:p/>
                  </a:txBody>
                  <a:tcPr/>
                </a:tc>
                <a:tc>
                  <a:txBody>
                    <a:bodyPr/>
                    <a:lstStyle/>
                    <a:p>
                      <a:r>
                        <a:rPr sz="1000" b="0" i="0">
                          <a:latin typeface="Arial"/>
                        </a:rPr>
                        <a:t>nothing</a:t>
                      </a:r>
                      <a:endParaRPr sz="1000" b="0" i="0">
                        <a:latin typeface="Arial"/>
                      </a:endParaRPr>
                    </a:p>
                  </a:txBody>
                  <a:tcPr anchor="ctr">
                    <a:solidFill>
                      <a:srgbClr val="DCECFB"/>
                    </a:solidFill>
                  </a:tcPr>
                </a:tc>
                <a:tc>
                  <a:txBody>
                    <a:bodyPr/>
                    <a:lstStyle/>
                    <a:p/>
                  </a:txBody>
                  <a:tcPr/>
                </a:tc>
              </a:tr>
            </a:tbl>
          </a:graphicData>
        </a:graphic>
      </p:graphicFrame>
    </p:spTree>
  </p:cSld>
  <p:clrMapOvr>
    <a:masterClrMapping/>
  </p:clrMapOvr>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What do you define as "electable" in 2020? </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(n=88)</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someone who is honest and will make changes</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r>
              <a:tr h="370840">
                <a:tc>
                  <a:txBody>
                    <a:bodyPr/>
                    <a:lstStyle/>
                    <a:p>
                      <a:r>
                        <a:rPr sz="1000" b="0" i="0">
                          <a:latin typeface="Arial"/>
                        </a:rPr>
                        <a:t>Someone who isn't a puppet or shill</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r>
              <a:tr h="370840">
                <a:tc>
                  <a:txBody>
                    <a:bodyPr/>
                    <a:lstStyle/>
                    <a:p>
                      <a:r>
                        <a:rPr sz="1000" b="0" i="0">
                          <a:latin typeface="Arial"/>
                        </a:rPr>
                        <a:t>Someone that either inspires non-voters traditional voters to vote or someone that appeals to centrists</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r>
              <a:tr h="370840">
                <a:tc>
                  <a:txBody>
                    <a:bodyPr/>
                    <a:lstStyle/>
                    <a:p>
                      <a:r>
                        <a:rPr sz="1000" b="0" i="0">
                          <a:latin typeface="Arial"/>
                        </a:rPr>
                        <a:t>Covers all major policies in an acceptable way.</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r>
              <a:tr h="370840">
                <a:tc>
                  <a:txBody>
                    <a:bodyPr/>
                    <a:lstStyle/>
                    <a:p>
                      <a:r>
                        <a:rPr sz="1000" b="0" i="0">
                          <a:latin typeface="Arial"/>
                        </a:rPr>
                        <a:t>someone with enough support to beat trump</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r>
              <a:tr h="370840">
                <a:tc>
                  <a:txBody>
                    <a:bodyPr/>
                    <a:lstStyle/>
                    <a:p>
                      <a:r>
                        <a:rPr sz="1000" b="0" i="0">
                          <a:latin typeface="Arial"/>
                        </a:rPr>
                        <a:t>Andrew Yang!</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r>
              <a:tr h="370840">
                <a:tc>
                  <a:txBody>
                    <a:bodyPr/>
                    <a:lstStyle/>
                    <a:p>
                      <a:r>
                        <a:rPr sz="1000" b="0" i="0">
                          <a:latin typeface="Arial"/>
                        </a:rPr>
                        <a:t>???</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r>
              <a:tr h="370840">
                <a:tc>
                  <a:txBody>
                    <a:bodyPr/>
                    <a:lstStyle/>
                    <a:p>
                      <a:r>
                        <a:rPr sz="1000" b="0" i="0">
                          <a:latin typeface="Arial"/>
                        </a:rPr>
                        <a:t>Ability to beat the Republican candidate.</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c>
                  <a:txBody>
                    <a:bodyPr/>
                    <a:lstStyle/>
                    <a:p>
                      <a:r>
                        <a:rPr sz="1000" b="0" i="0">
                          <a:latin typeface="Arial"/>
                        </a:rPr>
                        <a:t>24%</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r>
              <a:tr h="370840">
                <a:tc>
                  <a:txBody>
                    <a:bodyPr/>
                    <a:lstStyle/>
                    <a:p>
                      <a:r>
                        <a:rPr sz="1000" b="0" i="0">
                          <a:latin typeface="Arial"/>
                        </a:rPr>
                        <a:t>it</a:t>
                      </a:r>
                      <a:endParaRPr sz="1000" b="0" i="0">
                        <a:latin typeface="Arial"/>
                      </a:endParaRPr>
                    </a:p>
                  </a:txBody>
                  <a:tcPr anchor="ctr">
                    <a:solidFill>
                      <a:srgbClr val="DCECFB"/>
                    </a:solidFill>
                  </a:tcPr>
                </a:tc>
                <a:tc>
                  <a:txBody>
                    <a:bodyPr/>
                    <a:lstStyle/>
                    <a:p>
                      <a:r>
                        <a:rPr sz="1000" b="0" i="0">
                          <a:latin typeface="Arial"/>
                        </a:rPr>
                        <a:t>24%</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c>
                  <a:txBody>
                    <a:bodyPr/>
                    <a:lstStyle/>
                    <a:p>
                      <a:r>
                        <a:rPr sz="1000" b="0" i="0">
                          <a:latin typeface="Arial"/>
                        </a:rPr>
                        <a:t>26%</a:t>
                      </a:r>
                      <a:endParaRPr sz="1000" b="0" i="0">
                        <a:latin typeface="Arial"/>
                      </a:endParaRPr>
                    </a:p>
                  </a:txBody>
                  <a:tcPr anchor="ctr">
                    <a:solidFill>
                      <a:srgbClr val="DCECFB"/>
                    </a:solidFill>
                  </a:tcPr>
                </a:tc>
              </a:tr>
            </a:tbl>
          </a:graphicData>
        </a:graphic>
      </p:graphicFrame>
    </p:spTree>
  </p:cSld>
  <p:clrMapOvr>
    <a:masterClrMapping/>
  </p:clrMapOvr>
</p:sld>
</file>

<file path=ppt/slides/slide4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What do you define as "electable" in 2020? </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(n=88)</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someone who is honest and will make changes</a:t>
                      </a:r>
                      <a:endParaRPr sz="1000" b="0" i="0">
                        <a:latin typeface="Arial"/>
                      </a:endParaRPr>
                    </a:p>
                  </a:txBody>
                  <a:tcPr anchor="ctr">
                    <a:solidFill>
                      <a:srgbClr val="DCECFB"/>
                    </a:solidFill>
                  </a:tcPr>
                </a:tc>
                <a:tc>
                  <a:txBody>
                    <a:bodyPr/>
                    <a:lstStyle/>
                    <a:p>
                      <a:r>
                        <a:rPr sz="1000" b="0" i="0">
                          <a:latin typeface="Arial"/>
                        </a:rPr>
                        <a:t>Experience</a:t>
                      </a:r>
                      <a:endParaRPr sz="1000" b="0" i="0">
                        <a:latin typeface="Arial"/>
                      </a:endParaRPr>
                    </a:p>
                  </a:txBody>
                  <a:tcPr anchor="ctr">
                    <a:solidFill>
                      <a:srgbClr val="DCECFB"/>
                    </a:solidFill>
                  </a:tcPr>
                </a:tc>
                <a:tc>
                  <a:txBody>
                    <a:bodyPr/>
                    <a:lstStyle/>
                    <a:p>
                      <a:r>
                        <a:rPr sz="1000" b="0" i="0">
                          <a:latin typeface="Arial"/>
                        </a:rPr>
                        <a:t>someone who is honest and will make changes</a:t>
                      </a:r>
                      <a:endParaRPr sz="1000" b="0" i="0">
                        <a:latin typeface="Arial"/>
                      </a:endParaRPr>
                    </a:p>
                  </a:txBody>
                  <a:tcPr anchor="ctr">
                    <a:solidFill>
                      <a:srgbClr val="DCECFB"/>
                    </a:solidFill>
                  </a:tcPr>
                </a:tc>
              </a:tr>
              <a:tr h="370840">
                <a:tc>
                  <a:txBody>
                    <a:bodyPr/>
                    <a:lstStyle/>
                    <a:p>
                      <a:r>
                        <a:rPr sz="1000" b="0" i="0">
                          <a:latin typeface="Arial"/>
                        </a:rPr>
                        <a:t>Someone who isn't a puppet or shill</a:t>
                      </a:r>
                      <a:endParaRPr sz="1000" b="0" i="0">
                        <a:latin typeface="Arial"/>
                      </a:endParaRPr>
                    </a:p>
                  </a:txBody>
                  <a:tcPr anchor="ctr">
                    <a:solidFill>
                      <a:srgbClr val="DCECFB"/>
                    </a:solidFill>
                  </a:tcPr>
                </a:tc>
                <a:tc>
                  <a:txBody>
                    <a:bodyPr/>
                    <a:lstStyle/>
                    <a:p>
                      <a:r>
                        <a:rPr sz="1000" b="0" i="0">
                          <a:latin typeface="Arial"/>
                        </a:rPr>
                        <a:t>knowledgeable,experienced</a:t>
                      </a:r>
                      <a:endParaRPr sz="1000" b="0" i="0">
                        <a:latin typeface="Arial"/>
                      </a:endParaRPr>
                    </a:p>
                  </a:txBody>
                  <a:tcPr anchor="ctr">
                    <a:solidFill>
                      <a:srgbClr val="DCECFB"/>
                    </a:solidFill>
                  </a:tcPr>
                </a:tc>
                <a:tc>
                  <a:txBody>
                    <a:bodyPr/>
                    <a:lstStyle/>
                    <a:p>
                      <a:r>
                        <a:rPr sz="1000" b="0" i="0">
                          <a:latin typeface="Arial"/>
                        </a:rPr>
                        <a:t>honest, sincere, gets things done and works for the people, not for the money</a:t>
                      </a:r>
                      <a:endParaRPr sz="1000" b="0" i="0">
                        <a:latin typeface="Arial"/>
                      </a:endParaRPr>
                    </a:p>
                  </a:txBody>
                  <a:tcPr anchor="ctr">
                    <a:solidFill>
                      <a:srgbClr val="DCECFB"/>
                    </a:solidFill>
                  </a:tcPr>
                </a:tc>
              </a:tr>
              <a:tr h="370840">
                <a:tc>
                  <a:txBody>
                    <a:bodyPr/>
                    <a:lstStyle/>
                    <a:p>
                      <a:r>
                        <a:rPr sz="1000" b="0" i="0">
                          <a:latin typeface="Arial"/>
                        </a:rPr>
                        <a:t>Someone that either inspires non-voters traditional voters to vote or someone that appeals to centrists</a:t>
                      </a:r>
                      <a:endParaRPr sz="1000" b="0" i="0">
                        <a:latin typeface="Arial"/>
                      </a:endParaRPr>
                    </a:p>
                  </a:txBody>
                  <a:tcPr anchor="ctr">
                    <a:solidFill>
                      <a:srgbClr val="DCECFB"/>
                    </a:solidFill>
                  </a:tcPr>
                </a:tc>
                <a:tc>
                  <a:txBody>
                    <a:bodyPr/>
                    <a:lstStyle/>
                    <a:p>
                      <a:r>
                        <a:rPr sz="1000" b="0" i="0">
                          <a:latin typeface="Arial"/>
                        </a:rPr>
                        <a:t>Willing to take big steps and make big changes as soon as they get in office</a:t>
                      </a:r>
                      <a:endParaRPr sz="1000" b="0" i="0">
                        <a:latin typeface="Arial"/>
                      </a:endParaRPr>
                    </a:p>
                  </a:txBody>
                  <a:tcPr anchor="ctr">
                    <a:solidFill>
                      <a:srgbClr val="DCECFB"/>
                    </a:solidFill>
                  </a:tcPr>
                </a:tc>
                <a:tc>
                  <a:txBody>
                    <a:bodyPr/>
                    <a:lstStyle/>
                    <a:p>
                      <a:r>
                        <a:rPr sz="1000" b="0" i="0">
                          <a:latin typeface="Arial"/>
                        </a:rPr>
                        <a:t>someone that has ideas that i trust they can continue with once in office</a:t>
                      </a:r>
                      <a:endParaRPr sz="1000" b="0" i="0">
                        <a:latin typeface="Arial"/>
                      </a:endParaRPr>
                    </a:p>
                  </a:txBody>
                  <a:tcPr anchor="ctr">
                    <a:solidFill>
                      <a:srgbClr val="DCECFB"/>
                    </a:solidFill>
                  </a:tcPr>
                </a:tc>
              </a:tr>
              <a:tr h="370840">
                <a:tc>
                  <a:txBody>
                    <a:bodyPr/>
                    <a:lstStyle/>
                    <a:p>
                      <a:r>
                        <a:rPr sz="1000" b="0" i="0">
                          <a:latin typeface="Arial"/>
                        </a:rPr>
                        <a:t>Covers all major policies in an acceptable way.</a:t>
                      </a:r>
                      <a:endParaRPr sz="1000" b="0" i="0">
                        <a:latin typeface="Arial"/>
                      </a:endParaRPr>
                    </a:p>
                  </a:txBody>
                  <a:tcPr anchor="ctr">
                    <a:solidFill>
                      <a:srgbClr val="DCECFB"/>
                    </a:solidFill>
                  </a:tcPr>
                </a:tc>
                <a:tc>
                  <a:txBody>
                    <a:bodyPr/>
                    <a:lstStyle/>
                    <a:p>
                      <a:r>
                        <a:rPr sz="1000" b="0" i="0">
                          <a:latin typeface="Arial"/>
                        </a:rPr>
                        <a:t>Someone that either inspires non-voters traditional voters to vote or someone that appeals to centrists</a:t>
                      </a:r>
                      <a:endParaRPr sz="1000" b="0" i="0">
                        <a:latin typeface="Arial"/>
                      </a:endParaRPr>
                    </a:p>
                  </a:txBody>
                  <a:tcPr anchor="ctr">
                    <a:solidFill>
                      <a:srgbClr val="DCECFB"/>
                    </a:solidFill>
                  </a:tcPr>
                </a:tc>
                <a:tc>
                  <a:txBody>
                    <a:bodyPr/>
                    <a:lstStyle/>
                    <a:p>
                      <a:r>
                        <a:rPr sz="1000" b="0" i="0">
                          <a:latin typeface="Arial"/>
                        </a:rPr>
                        <a:t>Voice for the people</a:t>
                      </a:r>
                      <a:endParaRPr sz="1000" b="0" i="0">
                        <a:latin typeface="Arial"/>
                      </a:endParaRPr>
                    </a:p>
                  </a:txBody>
                  <a:tcPr anchor="ctr">
                    <a:solidFill>
                      <a:srgbClr val="DCECFB"/>
                    </a:solidFill>
                  </a:tcPr>
                </a:tc>
              </a:tr>
              <a:tr h="370840">
                <a:tc>
                  <a:txBody>
                    <a:bodyPr/>
                    <a:lstStyle/>
                    <a:p>
                      <a:r>
                        <a:rPr sz="1000" b="0" i="0">
                          <a:latin typeface="Arial"/>
                        </a:rPr>
                        <a:t>someone with enough support to beat trump</a:t>
                      </a:r>
                      <a:endParaRPr sz="1000" b="0" i="0">
                        <a:latin typeface="Arial"/>
                      </a:endParaRPr>
                    </a:p>
                  </a:txBody>
                  <a:tcPr anchor="ctr">
                    <a:solidFill>
                      <a:srgbClr val="DCECFB"/>
                    </a:solidFill>
                  </a:tcPr>
                </a:tc>
                <a:tc>
                  <a:txBody>
                    <a:bodyPr/>
                    <a:lstStyle/>
                    <a:p>
                      <a:r>
                        <a:rPr sz="1000" b="0" i="0">
                          <a:latin typeface="Arial"/>
                        </a:rPr>
                        <a:t>Covers all major policies in an acceptable way.</a:t>
                      </a:r>
                      <a:endParaRPr sz="1000" b="0" i="0">
                        <a:latin typeface="Arial"/>
                      </a:endParaRPr>
                    </a:p>
                  </a:txBody>
                  <a:tcPr anchor="ctr">
                    <a:solidFill>
                      <a:srgbClr val="DCECFB"/>
                    </a:solidFill>
                  </a:tcPr>
                </a:tc>
                <a:tc>
                  <a:txBody>
                    <a:bodyPr/>
                    <a:lstStyle/>
                    <a:p>
                      <a:r>
                        <a:rPr sz="1000" b="0" i="0">
                          <a:latin typeface="Arial"/>
                        </a:rPr>
                        <a:t>has a chance of defeating the current president</a:t>
                      </a:r>
                      <a:endParaRPr sz="1000" b="0" i="0">
                        <a:latin typeface="Arial"/>
                      </a:endParaRPr>
                    </a:p>
                  </a:txBody>
                  <a:tcPr anchor="ctr">
                    <a:solidFill>
                      <a:srgbClr val="DCECFB"/>
                    </a:solidFill>
                  </a:tcPr>
                </a:tc>
              </a:tr>
              <a:tr h="370840">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someone with enough support to beat trump</a:t>
                      </a:r>
                      <a:endParaRPr sz="1000" b="0" i="0">
                        <a:latin typeface="Arial"/>
                      </a:endParaRPr>
                    </a:p>
                  </a:txBody>
                  <a:tcPr anchor="ctr">
                    <a:solidFill>
                      <a:srgbClr val="DCECFB"/>
                    </a:solidFill>
                  </a:tcPr>
                </a:tc>
              </a:tr>
              <a:tr h="370840">
                <a:tc>
                  <a:txBody>
                    <a:bodyPr/>
                    <a:lstStyle/>
                    <a:p>
                      <a:r>
                        <a:rPr sz="1000" b="0" i="0">
                          <a:latin typeface="Arial"/>
                        </a:rPr>
                        <a:t>Andrew Yang!</a:t>
                      </a:r>
                      <a:endParaRPr sz="1000" b="0" i="0">
                        <a:latin typeface="Arial"/>
                      </a:endParaRPr>
                    </a:p>
                  </a:txBody>
                  <a:tcPr anchor="ctr">
                    <a:solidFill>
                      <a:srgbClr val="DCECFB"/>
                    </a:solidFill>
                  </a:tcPr>
                </a:tc>
                <a:tc>
                  <a:txBody>
                    <a:bodyPr/>
                    <a:lstStyle/>
                    <a:p>
                      <a:r>
                        <a:rPr sz="1000" b="0" i="0">
                          <a:latin typeface="Arial"/>
                        </a:rPr>
                        <a:t>Andrew Yang!</a:t>
                      </a:r>
                      <a:endParaRPr sz="1000" b="0" i="0">
                        <a:latin typeface="Arial"/>
                      </a:endParaRPr>
                    </a:p>
                  </a:txBody>
                  <a:tcPr anchor="ctr">
                    <a:solidFill>
                      <a:srgbClr val="DCECFB"/>
                    </a:solidFill>
                  </a:tcPr>
                </a:tc>
                <a:tc>
                  <a:txBody>
                    <a:bodyPr/>
                    <a:lstStyle/>
                    <a:p>
                      <a:r>
                        <a:rPr sz="1000" b="0" i="0">
                          <a:latin typeface="Arial"/>
                        </a:rPr>
                        <a:t>Younger.</a:t>
                      </a:r>
                      <a:endParaRPr sz="1000" b="0" i="0">
                        <a:latin typeface="Arial"/>
                      </a:endParaRPr>
                    </a:p>
                  </a:txBody>
                  <a:tcPr anchor="ctr">
                    <a:solidFill>
                      <a:srgbClr val="DCECFB"/>
                    </a:solidFill>
                  </a:tcPr>
                </a:tc>
              </a:tr>
              <a:tr h="370840">
                <a:tc>
                  <a:txBody>
                    <a:bodyPr/>
                    <a:lstStyle/>
                    <a:p>
                      <a:r>
                        <a:rPr sz="1000" b="0" i="0">
                          <a:latin typeface="Arial"/>
                        </a:rPr>
                        <a:t>???</a:t>
                      </a:r>
                      <a:endParaRPr sz="1000" b="0" i="0">
                        <a:latin typeface="Arial"/>
                      </a:endParaRPr>
                    </a:p>
                  </a:txBody>
                  <a:tcPr anchor="ctr">
                    <a:solidFill>
                      <a:srgbClr val="DCECFB"/>
                    </a:solidFill>
                  </a:tcPr>
                </a:tc>
                <a:tc>
                  <a:txBody>
                    <a:bodyPr/>
                    <a:lstStyle/>
                    <a:p>
                      <a:r>
                        <a:rPr sz="1000" b="0" i="0">
                          <a:latin typeface="Arial"/>
                        </a:rPr>
                        <a:t>???</a:t>
                      </a:r>
                      <a:endParaRPr sz="1000" b="0" i="0">
                        <a:latin typeface="Arial"/>
                      </a:endParaRPr>
                    </a:p>
                  </a:txBody>
                  <a:tcPr anchor="ctr">
                    <a:solidFill>
                      <a:srgbClr val="DCECFB"/>
                    </a:solidFill>
                  </a:tcPr>
                </a:tc>
                <a:tc>
                  <a:txBody>
                    <a:bodyPr/>
                    <a:lstStyle/>
                    <a:p>
                      <a:r>
                        <a:rPr sz="1000" b="0" i="0">
                          <a:latin typeface="Arial"/>
                        </a:rPr>
                        <a:t>100% Bernie Sanders</a:t>
                      </a:r>
                      <a:endParaRPr sz="1000" b="0" i="0">
                        <a:latin typeface="Arial"/>
                      </a:endParaRPr>
                    </a:p>
                  </a:txBody>
                  <a:tcPr anchor="ctr">
                    <a:solidFill>
                      <a:srgbClr val="DCECFB"/>
                    </a:solidFill>
                  </a:tcPr>
                </a:tc>
              </a:tr>
              <a:tr h="370840">
                <a:tc>
                  <a:txBody>
                    <a:bodyPr/>
                    <a:lstStyle/>
                    <a:p>
                      <a:r>
                        <a:rPr sz="1000" b="0" i="0">
                          <a:latin typeface="Arial"/>
                        </a:rPr>
                        <a:t>Ability to beat the Republican candidate.</a:t>
                      </a:r>
                      <a:endParaRPr sz="1000" b="0" i="0">
                        <a:latin typeface="Arial"/>
                      </a:endParaRPr>
                    </a:p>
                  </a:txBody>
                  <a:tcPr anchor="ctr">
                    <a:solidFill>
                      <a:srgbClr val="DCECFB"/>
                    </a:solidFill>
                  </a:tcPr>
                </a:tc>
                <a:tc>
                  <a:txBody>
                    <a:bodyPr/>
                    <a:lstStyle/>
                    <a:p>
                      <a:r>
                        <a:rPr sz="1000" b="0" i="0">
                          <a:latin typeface="Arial"/>
                        </a:rPr>
                        <a:t>Ability to beat the Republican candidate.</a:t>
                      </a:r>
                      <a:endParaRPr sz="1000" b="0" i="0">
                        <a:latin typeface="Arial"/>
                      </a:endParaRPr>
                    </a:p>
                  </a:txBody>
                  <a:tcPr anchor="ctr">
                    <a:solidFill>
                      <a:srgbClr val="DCECFB"/>
                    </a:solidFill>
                  </a:tcPr>
                </a:tc>
                <a:tc>
                  <a:txBody>
                    <a:bodyPr/>
                    <a:lstStyle/>
                    <a:p>
                      <a:r>
                        <a:rPr sz="1000" b="0" i="0">
                          <a:latin typeface="Arial"/>
                        </a:rPr>
                        <a:t>they are all good candidates</a:t>
                      </a:r>
                      <a:endParaRPr sz="1000" b="0" i="0">
                        <a:latin typeface="Arial"/>
                      </a:endParaRPr>
                    </a:p>
                  </a:txBody>
                  <a:tcPr anchor="ctr">
                    <a:solidFill>
                      <a:srgbClr val="DCECFB"/>
                    </a:solidFill>
                  </a:tcPr>
                </a:tc>
              </a:tr>
              <a:tr h="370840">
                <a:tc>
                  <a:txBody>
                    <a:bodyPr/>
                    <a:lstStyle/>
                    <a:p>
                      <a:r>
                        <a:rPr sz="1000" b="0" i="0">
                          <a:latin typeface="Arial"/>
                        </a:rPr>
                        <a:t>it</a:t>
                      </a:r>
                      <a:endParaRPr sz="1000" b="0" i="0">
                        <a:latin typeface="Arial"/>
                      </a:endParaRPr>
                    </a:p>
                  </a:txBody>
                  <a:tcPr anchor="ctr">
                    <a:solidFill>
                      <a:srgbClr val="DCECFB"/>
                    </a:solidFill>
                  </a:tcPr>
                </a:tc>
                <a:tc>
                  <a:txBody>
                    <a:bodyPr/>
                    <a:lstStyle/>
                    <a:p>
                      <a:r>
                        <a:rPr sz="1000" b="0" i="0">
                          <a:latin typeface="Arial"/>
                        </a:rPr>
                        <a:t>it</a:t>
                      </a:r>
                      <a:endParaRPr sz="1000" b="0" i="0">
                        <a:latin typeface="Arial"/>
                      </a:endParaRPr>
                    </a:p>
                  </a:txBody>
                  <a:tcPr anchor="ctr">
                    <a:solidFill>
                      <a:srgbClr val="DCECFB"/>
                    </a:solidFill>
                  </a:tcPr>
                </a:tc>
                <a:tc>
                  <a:txBody>
                    <a:bodyPr/>
                    <a:lstStyle/>
                    <a:p>
                      <a:r>
                        <a:rPr sz="1000" b="0" i="0">
                          <a:latin typeface="Arial"/>
                        </a:rPr>
                        <a:t>best president</a:t>
                      </a:r>
                      <a:endParaRPr sz="1000" b="0" i="0">
                        <a:latin typeface="Arial"/>
                      </a:endParaRPr>
                    </a:p>
                  </a:txBody>
                  <a:tcPr anchor="ctr">
                    <a:solidFill>
                      <a:srgbClr val="DCECFB"/>
                    </a:solidFill>
                  </a:tcPr>
                </a:tc>
              </a:tr>
            </a:tbl>
          </a:graphicData>
        </a:graphic>
      </p:graphicFrame>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I'm pretty tired too! But also really grateful to be talking with you all tonight. I have never held one of these sessions but I have hoped to for a long time.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(n=79)</a:t>
                      </a:r>
                      <a:endParaRPr sz="1000" b="1" i="0">
                        <a:latin typeface="Arial"/>
                      </a:endParaRPr>
                    </a:p>
                  </a:txBody>
                  <a:tcPr anchor="ctr"/>
                </a:tc>
                <a:tc>
                  <a:txBody>
                    <a:bodyPr/>
                    <a:lstStyle/>
                    <a:p>
                      <a:r>
                        <a:rPr sz="1000" b="1" i="0">
                          <a:latin typeface="Arial"/>
                        </a:rPr>
                        <a:t>Male  (n=38)</a:t>
                      </a:r>
                      <a:endParaRPr sz="1000" b="1" i="0">
                        <a:latin typeface="Arial"/>
                      </a:endParaRPr>
                    </a:p>
                  </a:txBody>
                  <a:tcPr anchor="ctr"/>
                </a:tc>
                <a:tc>
                  <a:txBody>
                    <a:bodyPr/>
                    <a:lstStyle/>
                    <a:p>
                      <a:r>
                        <a:rPr sz="1000" b="1" i="0">
                          <a:latin typeface="Arial"/>
                        </a:rPr>
                        <a:t>Female (n=39)</a:t>
                      </a:r>
                      <a:endParaRPr sz="1000" b="1" i="0">
                        <a:latin typeface="Arial"/>
                      </a:endParaRPr>
                    </a:p>
                  </a:txBody>
                  <a:tcPr anchor="ctr"/>
                </a:tc>
              </a:tr>
              <a:tr h="370840">
                <a:tc>
                  <a:txBody>
                    <a:bodyPr/>
                    <a:lstStyle/>
                    <a:p>
                      <a:r>
                        <a:rPr sz="1000" b="0" i="0">
                          <a:latin typeface="Arial"/>
                        </a:rPr>
                        <a:t>Should be interesting for sure</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r>
              <a:tr h="370840">
                <a:tc>
                  <a:txBody>
                    <a:bodyPr/>
                    <a:lstStyle/>
                    <a:p>
                      <a:r>
                        <a:rPr sz="1000" b="0" i="0">
                          <a:latin typeface="Arial"/>
                        </a:rPr>
                        <a:t>Great</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r>
              <a:tr h="370840">
                <a:tc>
                  <a:txBody>
                    <a:bodyPr/>
                    <a:lstStyle/>
                    <a:p>
                      <a:r>
                        <a:rPr sz="1000" b="0" i="0">
                          <a:latin typeface="Arial"/>
                        </a:rPr>
                        <a:t>good</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awesome</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r>
              <a:tr h="370840">
                <a:tc>
                  <a:txBody>
                    <a:bodyPr/>
                    <a:lstStyle/>
                    <a:p>
                      <a:r>
                        <a:rPr sz="1000" b="0" i="0">
                          <a:latin typeface="Arial"/>
                        </a:rPr>
                        <a:t>sweet</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Coolio!</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r>
              <a:tr h="370840">
                <a:tc>
                  <a:txBody>
                    <a:bodyPr/>
                    <a:lstStyle/>
                    <a:p>
                      <a:r>
                        <a:rPr sz="1000" b="0" i="0">
                          <a:latin typeface="Arial"/>
                        </a:rPr>
                        <a:t>It’s a marathon I did the last debate it’s exhausting</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bl>
          </a:graphicData>
        </a:graphic>
      </p:graphicFrame>
    </p:spTree>
  </p:cSld>
  <p:clrMapOvr>
    <a:masterClrMapping/>
  </p:clrMapOvr>
</p:sld>
</file>

<file path=ppt/slides/slide5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Ok, putting Trump aside (I know, a BIG ask for some) what is one area you have confidence in Republicans to handle? Take 3 minutes to think it over.</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(n=92)</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I can't think of anything.</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r>
              <a:tr h="370840">
                <a:tc>
                  <a:txBody>
                    <a:bodyPr/>
                    <a:lstStyle/>
                    <a:p>
                      <a:r>
                        <a:rPr sz="1000" b="0" i="0">
                          <a:latin typeface="Arial"/>
                        </a:rPr>
                        <a:t>Nothing at all</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70%</a:t>
                      </a:r>
                      <a:endParaRPr sz="1000" b="0" i="0">
                        <a:latin typeface="Arial"/>
                      </a:endParaRPr>
                    </a:p>
                  </a:txBody>
                  <a:tcPr anchor="ctr">
                    <a:solidFill>
                      <a:srgbClr val="DCECFB"/>
                    </a:solidFill>
                  </a:tcPr>
                </a:tc>
              </a:tr>
              <a:tr h="370840">
                <a:tc>
                  <a:txBody>
                    <a:bodyPr/>
                    <a:lstStyle/>
                    <a:p>
                      <a:r>
                        <a:rPr sz="1000" b="0" i="0">
                          <a:latin typeface="Arial"/>
                        </a:rPr>
                        <a:t>I am not confident in their ability to handle anything.</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r>
              <a:tr h="370840">
                <a:tc>
                  <a:txBody>
                    <a:bodyPr/>
                    <a:lstStyle/>
                    <a:p>
                      <a:r>
                        <a:rPr sz="1000" b="0" i="0">
                          <a:latin typeface="Arial"/>
                        </a:rPr>
                        <a:t>I think they are strong against terrorism for the most part</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r>
              <a:tr h="370840">
                <a:tc>
                  <a:txBody>
                    <a:bodyPr/>
                    <a:lstStyle/>
                    <a:p>
                      <a:r>
                        <a:rPr sz="1000" b="0" i="0">
                          <a:latin typeface="Arial"/>
                        </a:rPr>
                        <a:t>terrorism</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r>
              <a:tr h="370840">
                <a:tc>
                  <a:txBody>
                    <a:bodyPr/>
                    <a:lstStyle/>
                    <a:p>
                      <a:r>
                        <a:rPr sz="1000" b="0" i="0">
                          <a:latin typeface="Arial"/>
                        </a:rPr>
                        <a:t>Republicans will keep my taxes low.</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r>
              <a:tr h="370840">
                <a:tc>
                  <a:txBody>
                    <a:bodyPr/>
                    <a:lstStyle/>
                    <a:p>
                      <a:r>
                        <a:rPr sz="1000" b="0" i="0">
                          <a:latin typeface="Arial"/>
                        </a:rPr>
                        <a:t>Economy - creating jobs</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c>
                  <a:txBody>
                    <a:bodyPr/>
                    <a:lstStyle/>
                    <a:p>
                      <a:r>
                        <a:rPr sz="1000" b="0" i="0">
                          <a:latin typeface="Arial"/>
                        </a:rPr>
                        <a:t>28%</a:t>
                      </a:r>
                      <a:endParaRPr sz="1000" b="0" i="0">
                        <a:latin typeface="Arial"/>
                      </a:endParaRPr>
                    </a:p>
                  </a:txBody>
                  <a:tcPr anchor="ctr">
                    <a:solidFill>
                      <a:srgbClr val="DCECFB"/>
                    </a:solidFill>
                  </a:tcPr>
                </a:tc>
              </a:tr>
              <a:tr h="370840">
                <a:tc>
                  <a:txBody>
                    <a:bodyPr/>
                    <a:lstStyle/>
                    <a:p>
                      <a:r>
                        <a:rPr sz="1000" b="0" i="0">
                          <a:latin typeface="Arial"/>
                        </a:rPr>
                        <a:t>Gun control</a:t>
                      </a:r>
                      <a:endParaRPr sz="1000" b="0" i="0">
                        <a:latin typeface="Arial"/>
                      </a:endParaRPr>
                    </a:p>
                  </a:txBody>
                  <a:tcPr anchor="ctr">
                    <a:solidFill>
                      <a:srgbClr val="DCECFB"/>
                    </a:solidFill>
                  </a:tcPr>
                </a:tc>
                <a:tc>
                  <a:txBody>
                    <a:bodyPr/>
                    <a:lstStyle/>
                    <a:p>
                      <a:r>
                        <a:rPr sz="1000" b="0" i="0">
                          <a:latin typeface="Arial"/>
                        </a:rPr>
                        <a:t>28%</a:t>
                      </a:r>
                      <a:endParaRPr sz="1000" b="0" i="0">
                        <a:latin typeface="Arial"/>
                      </a:endParaRPr>
                    </a:p>
                  </a:txBody>
                  <a:tcPr anchor="ctr">
                    <a:solidFill>
                      <a:srgbClr val="DCECFB"/>
                    </a:solidFill>
                  </a:tcPr>
                </a:tc>
                <a:tc>
                  <a:txBody>
                    <a:bodyPr/>
                    <a:lstStyle/>
                    <a:p>
                      <a:r>
                        <a:rPr sz="1000" b="0" i="0">
                          <a:latin typeface="Arial"/>
                        </a:rPr>
                        <a:t>22%</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r>
            </a:tbl>
          </a:graphicData>
        </a:graphic>
      </p:graphicFrame>
    </p:spTree>
  </p:cSld>
  <p:clrMapOvr>
    <a:masterClrMapping/>
  </p:clrMapOvr>
</p:sld>
</file>

<file path=ppt/slides/slide5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Ok, putting Trump aside (I know, a BIG ask for some) what is one area you have confidence in Republicans to handle? Take 3 minutes to think it over.</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(n=92)</a:t>
                      </a:r>
                      <a:endParaRPr sz="1000" b="1" i="0">
                        <a:latin typeface="Arial"/>
                      </a:endParaRPr>
                    </a:p>
                  </a:txBody>
                  <a:tcPr anchor="ctr"/>
                </a:tc>
                <a:tc>
                  <a:txBody>
                    <a:bodyPr/>
                    <a:lstStyle/>
                    <a:p>
                      <a:r>
                        <a:rPr sz="1000" b="1" i="0">
                          <a:latin typeface="Arial"/>
                        </a:rPr>
                        <a:t>Male  (n=44)</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I can't think of anything.</a:t>
                      </a:r>
                      <a:endParaRPr sz="1000" b="0" i="0">
                        <a:latin typeface="Arial"/>
                      </a:endParaRPr>
                    </a:p>
                  </a:txBody>
                  <a:tcPr anchor="ctr">
                    <a:solidFill>
                      <a:srgbClr val="DCECFB"/>
                    </a:solidFill>
                  </a:tcPr>
                </a:tc>
                <a:tc>
                  <a:txBody>
                    <a:bodyPr/>
                    <a:lstStyle/>
                    <a:p>
                      <a:r>
                        <a:rPr sz="1000" b="0" i="0">
                          <a:latin typeface="Arial"/>
                        </a:rPr>
                        <a:t>I can't think of anything.</a:t>
                      </a:r>
                      <a:endParaRPr sz="1000" b="0" i="0">
                        <a:latin typeface="Arial"/>
                      </a:endParaRPr>
                    </a:p>
                  </a:txBody>
                  <a:tcPr anchor="ctr">
                    <a:solidFill>
                      <a:srgbClr val="DCECFB"/>
                    </a:solidFill>
                  </a:tcPr>
                </a:tc>
                <a:tc>
                  <a:txBody>
                    <a:bodyPr/>
                    <a:lstStyle/>
                    <a:p>
                      <a:r>
                        <a:rPr sz="1000" b="0" i="0">
                          <a:latin typeface="Arial"/>
                        </a:rPr>
                        <a:t>Nothing at all</a:t>
                      </a:r>
                      <a:endParaRPr sz="1000" b="0" i="0">
                        <a:latin typeface="Arial"/>
                      </a:endParaRPr>
                    </a:p>
                  </a:txBody>
                  <a:tcPr anchor="ctr">
                    <a:solidFill>
                      <a:srgbClr val="DCECFB"/>
                    </a:solidFill>
                  </a:tcPr>
                </a:tc>
              </a:tr>
              <a:tr h="370840">
                <a:tc>
                  <a:txBody>
                    <a:bodyPr/>
                    <a:lstStyle/>
                    <a:p>
                      <a:r>
                        <a:rPr sz="1000" b="0" i="0">
                          <a:latin typeface="Arial"/>
                        </a:rPr>
                        <a:t>Nothing at all</a:t>
                      </a:r>
                      <a:endParaRPr sz="1000" b="0" i="0">
                        <a:latin typeface="Arial"/>
                      </a:endParaRPr>
                    </a:p>
                  </a:txBody>
                  <a:tcPr anchor="ctr">
                    <a:solidFill>
                      <a:srgbClr val="DCECFB"/>
                    </a:solidFill>
                  </a:tcPr>
                </a:tc>
                <a:tc>
                  <a:txBody>
                    <a:bodyPr/>
                    <a:lstStyle/>
                    <a:p>
                      <a:r>
                        <a:rPr sz="1000" b="0" i="0">
                          <a:latin typeface="Arial"/>
                        </a:rPr>
                        <a:t>Cover up a crook and lie for rich people</a:t>
                      </a:r>
                      <a:endParaRPr sz="1000" b="0" i="0">
                        <a:latin typeface="Arial"/>
                      </a:endParaRPr>
                    </a:p>
                  </a:txBody>
                  <a:tcPr anchor="ctr">
                    <a:solidFill>
                      <a:srgbClr val="DCECFB"/>
                    </a:solidFill>
                  </a:tcPr>
                </a:tc>
                <a:tc>
                  <a:txBody>
                    <a:bodyPr/>
                    <a:lstStyle/>
                    <a:p>
                      <a:r>
                        <a:rPr sz="1000" b="0" i="0">
                          <a:latin typeface="Arial"/>
                        </a:rPr>
                        <a:t>NOTHING!!!!!</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tax breaks for rich</a:t>
                      </a:r>
                      <a:endParaRPr sz="1000" b="0" i="0">
                        <a:latin typeface="Arial"/>
                      </a:endParaRPr>
                    </a:p>
                  </a:txBody>
                  <a:tcPr anchor="ctr">
                    <a:solidFill>
                      <a:srgbClr val="DCECFB"/>
                    </a:solidFill>
                  </a:tcPr>
                </a:tc>
                <a:tc>
                  <a:txBody>
                    <a:bodyPr/>
                    <a:lstStyle/>
                    <a:p>
                      <a:r>
                        <a:rPr sz="1000" b="0" i="0">
                          <a:latin typeface="Arial"/>
                        </a:rPr>
                        <a:t>I am not confident in their ability to handle anything.</a:t>
                      </a:r>
                      <a:endParaRPr sz="1000" b="0" i="0">
                        <a:latin typeface="Arial"/>
                      </a:endParaRPr>
                    </a:p>
                  </a:txBody>
                  <a:tcPr anchor="ctr">
                    <a:solidFill>
                      <a:srgbClr val="DCECFB"/>
                    </a:solidFill>
                  </a:tcPr>
                </a:tc>
              </a:tr>
              <a:tr h="370840">
                <a:tc>
                  <a:txBody>
                    <a:bodyPr/>
                    <a:lstStyle/>
                    <a:p>
                      <a:r>
                        <a:rPr sz="1000" b="0" i="0">
                          <a:latin typeface="Arial"/>
                        </a:rPr>
                        <a:t>I am not confident in their ability to handle anything.</a:t>
                      </a:r>
                      <a:endParaRPr sz="1000" b="0" i="0">
                        <a:latin typeface="Arial"/>
                      </a:endParaRPr>
                    </a:p>
                  </a:txBody>
                  <a:tcPr anchor="ctr">
                    <a:solidFill>
                      <a:srgbClr val="DCECFB"/>
                    </a:solidFill>
                  </a:tcPr>
                </a:tc>
                <a:tc>
                  <a:txBody>
                    <a:bodyPr/>
                    <a:lstStyle/>
                    <a:p>
                      <a:r>
                        <a:rPr sz="1000" b="0" i="0">
                          <a:latin typeface="Arial"/>
                        </a:rPr>
                        <a:t>honestly nothing comes to mind they fail on all levels</a:t>
                      </a:r>
                      <a:endParaRPr sz="1000" b="0" i="0">
                        <a:latin typeface="Arial"/>
                      </a:endParaRPr>
                    </a:p>
                  </a:txBody>
                  <a:tcPr anchor="ctr">
                    <a:solidFill>
                      <a:srgbClr val="DCECFB"/>
                    </a:solidFill>
                  </a:tcPr>
                </a:tc>
                <a:tc>
                  <a:txBody>
                    <a:bodyPr/>
                    <a:lstStyle/>
                    <a:p>
                      <a:r>
                        <a:rPr sz="1000" b="0" i="0">
                          <a:latin typeface="Arial"/>
                        </a:rPr>
                        <a:t>nothing</a:t>
                      </a:r>
                      <a:endParaRPr sz="1000" b="0" i="0">
                        <a:latin typeface="Arial"/>
                      </a:endParaRPr>
                    </a:p>
                  </a:txBody>
                  <a:tcPr anchor="ctr">
                    <a:solidFill>
                      <a:srgbClr val="DCECFB"/>
                    </a:solidFill>
                  </a:tcPr>
                </a:tc>
              </a:tr>
              <a:tr h="370840">
                <a:tc>
                  <a:txBody>
                    <a:bodyPr/>
                    <a:lstStyle/>
                    <a:p>
                      <a:r>
                        <a:rPr sz="1000" b="0" i="0">
                          <a:latin typeface="Arial"/>
                        </a:rPr>
                        <a:t>I think they are strong against terrorism for the most part</a:t>
                      </a:r>
                      <a:endParaRPr sz="1000" b="0" i="0">
                        <a:latin typeface="Arial"/>
                      </a:endParaRPr>
                    </a:p>
                  </a:txBody>
                  <a:tcPr anchor="ctr">
                    <a:solidFill>
                      <a:srgbClr val="DCECFB"/>
                    </a:solidFill>
                  </a:tcPr>
                </a:tc>
                <a:tc>
                  <a:txBody>
                    <a:bodyPr/>
                    <a:lstStyle/>
                    <a:p>
                      <a:r>
                        <a:rPr sz="1000" b="0" i="0">
                          <a:latin typeface="Arial"/>
                        </a:rPr>
                        <a:t>terrorism</a:t>
                      </a:r>
                      <a:endParaRPr sz="1000" b="0" i="0">
                        <a:latin typeface="Arial"/>
                      </a:endParaRPr>
                    </a:p>
                  </a:txBody>
                  <a:tcPr anchor="ctr">
                    <a:solidFill>
                      <a:srgbClr val="DCECFB"/>
                    </a:solidFill>
                  </a:tcPr>
                </a:tc>
                <a:tc>
                  <a:txBody>
                    <a:bodyPr/>
                    <a:lstStyle/>
                    <a:p>
                      <a:r>
                        <a:rPr sz="1000" b="0" i="0">
                          <a:latin typeface="Arial"/>
                        </a:rPr>
                        <a:t>national security</a:t>
                      </a:r>
                      <a:endParaRPr sz="1000" b="0" i="0">
                        <a:latin typeface="Arial"/>
                      </a:endParaRPr>
                    </a:p>
                  </a:txBody>
                  <a:tcPr anchor="ctr">
                    <a:solidFill>
                      <a:srgbClr val="DCECFB"/>
                    </a:solidFill>
                  </a:tcPr>
                </a:tc>
              </a:tr>
              <a:tr h="370840">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Not being strongarmed by foreign powers</a:t>
                      </a:r>
                      <a:endParaRPr sz="1000" b="0" i="0">
                        <a:latin typeface="Arial"/>
                      </a:endParaRPr>
                    </a:p>
                  </a:txBody>
                  <a:tcPr anchor="ctr">
                    <a:solidFill>
                      <a:srgbClr val="DCECFB"/>
                    </a:solidFill>
                  </a:tcPr>
                </a:tc>
                <a:tc>
                  <a:txBody>
                    <a:bodyPr/>
                    <a:lstStyle/>
                    <a:p>
                      <a:r>
                        <a:rPr sz="1000" b="0" i="0">
                          <a:latin typeface="Arial"/>
                        </a:rPr>
                        <a:t>economics. they care about their money</a:t>
                      </a:r>
                      <a:endParaRPr sz="1000" b="0" i="0">
                        <a:latin typeface="Arial"/>
                      </a:endParaRPr>
                    </a:p>
                  </a:txBody>
                  <a:tcPr anchor="ctr">
                    <a:solidFill>
                      <a:srgbClr val="DCECFB"/>
                    </a:solidFill>
                  </a:tcPr>
                </a:tc>
              </a:tr>
              <a:tr h="370840">
                <a:tc>
                  <a:txBody>
                    <a:bodyPr/>
                    <a:lstStyle/>
                    <a:p>
                      <a:r>
                        <a:rPr sz="1000" b="0" i="0">
                          <a:latin typeface="Arial"/>
                        </a:rPr>
                        <a:t>terrorism</a:t>
                      </a:r>
                      <a:endParaRPr sz="1000" b="0" i="0">
                        <a:latin typeface="Arial"/>
                      </a:endParaRPr>
                    </a:p>
                  </a:txBody>
                  <a:tcPr anchor="ctr">
                    <a:solidFill>
                      <a:srgbClr val="DCECFB"/>
                    </a:solidFill>
                  </a:tcPr>
                </a:tc>
                <a:tc>
                  <a:txBody>
                    <a:bodyPr/>
                    <a:lstStyle/>
                    <a:p>
                      <a:r>
                        <a:rPr sz="1000" b="0" i="0">
                          <a:latin typeface="Arial"/>
                        </a:rPr>
                        <a:t>the immigration issue</a:t>
                      </a:r>
                      <a:endParaRPr sz="1000" b="0" i="0">
                        <a:latin typeface="Arial"/>
                      </a:endParaRPr>
                    </a:p>
                  </a:txBody>
                  <a:tcPr anchor="ctr">
                    <a:solidFill>
                      <a:srgbClr val="DCECFB"/>
                    </a:solidFill>
                  </a:tcPr>
                </a:tc>
                <a:tc>
                  <a:txBody>
                    <a:bodyPr/>
                    <a:lstStyle/>
                    <a:p>
                      <a:r>
                        <a:rPr sz="1000" b="0" i="0">
                          <a:latin typeface="Arial"/>
                        </a:rPr>
                        <a:t>Republicans will keep my taxes low.</a:t>
                      </a:r>
                      <a:endParaRPr sz="1000" b="0" i="0">
                        <a:latin typeface="Arial"/>
                      </a:endParaRPr>
                    </a:p>
                  </a:txBody>
                  <a:tcPr anchor="ctr">
                    <a:solidFill>
                      <a:srgbClr val="DCECFB"/>
                    </a:solidFill>
                  </a:tcPr>
                </a:tc>
              </a:tr>
              <a:tr h="370840">
                <a:tc>
                  <a:txBody>
                    <a:bodyPr/>
                    <a:lstStyle/>
                    <a:p>
                      <a:r>
                        <a:rPr sz="1000" b="0" i="0">
                          <a:latin typeface="Arial"/>
                        </a:rPr>
                        <a:t>Republicans will keep my taxes low.</a:t>
                      </a:r>
                      <a:endParaRPr sz="1000" b="0" i="0">
                        <a:latin typeface="Arial"/>
                      </a:endParaRPr>
                    </a:p>
                  </a:txBody>
                  <a:tcPr anchor="ctr">
                    <a:solidFill>
                      <a:srgbClr val="DCECFB"/>
                    </a:solidFill>
                  </a:tcPr>
                </a:tc>
                <a:tc>
                  <a:txBody>
                    <a:bodyPr/>
                    <a:lstStyle/>
                    <a:p>
                      <a:r>
                        <a:rPr sz="1000" b="0" i="0">
                          <a:latin typeface="Arial"/>
                        </a:rPr>
                        <a:t>reviewing spending. Just because we have spent in an area historically, doesn't mean it's still relevant. It could hurt, but needs to be done</a:t>
                      </a:r>
                      <a:endParaRPr sz="1000" b="0" i="0">
                        <a:latin typeface="Arial"/>
                      </a:endParaRPr>
                    </a:p>
                  </a:txBody>
                  <a:tcPr anchor="ctr">
                    <a:solidFill>
                      <a:srgbClr val="DCECFB"/>
                    </a:solidFill>
                  </a:tcPr>
                </a:tc>
                <a:tc>
                  <a:txBody>
                    <a:bodyPr/>
                    <a:lstStyle/>
                    <a:p>
                      <a:r>
                        <a:rPr sz="1000" b="0" i="0">
                          <a:latin typeface="Arial"/>
                        </a:rPr>
                        <a:t>corruption, more jobs and healthcare</a:t>
                      </a:r>
                      <a:endParaRPr sz="1000" b="0" i="0">
                        <a:latin typeface="Arial"/>
                      </a:endParaRPr>
                    </a:p>
                  </a:txBody>
                  <a:tcPr anchor="ctr">
                    <a:solidFill>
                      <a:srgbClr val="DCECFB"/>
                    </a:solidFill>
                  </a:tcPr>
                </a:tc>
              </a:tr>
              <a:tr h="370840">
                <a:tc>
                  <a:txBody>
                    <a:bodyPr/>
                    <a:lstStyle/>
                    <a:p>
                      <a:r>
                        <a:rPr sz="1000" b="0" i="0">
                          <a:latin typeface="Arial"/>
                        </a:rPr>
                        <a:t>Economy - creating jobs</a:t>
                      </a:r>
                      <a:endParaRPr sz="1000" b="0" i="0">
                        <a:latin typeface="Arial"/>
                      </a:endParaRPr>
                    </a:p>
                  </a:txBody>
                  <a:tcPr anchor="ctr">
                    <a:solidFill>
                      <a:srgbClr val="DCECFB"/>
                    </a:solidFill>
                  </a:tcPr>
                </a:tc>
                <a:tc>
                  <a:txBody>
                    <a:bodyPr/>
                    <a:lstStyle/>
                    <a:p>
                      <a:r>
                        <a:rPr sz="1000" b="0" i="0">
                          <a:latin typeface="Arial"/>
                        </a:rPr>
                        <a:t>Handling military personnel the right way and foreign policy/relation with other country's</a:t>
                      </a:r>
                      <a:endParaRPr sz="1000" b="0" i="0">
                        <a:latin typeface="Arial"/>
                      </a:endParaRPr>
                    </a:p>
                  </a:txBody>
                  <a:tcPr anchor="ctr">
                    <a:solidFill>
                      <a:srgbClr val="DCECFB"/>
                    </a:solidFill>
                  </a:tcPr>
                </a:tc>
                <a:tc>
                  <a:txBody>
                    <a:bodyPr/>
                    <a:lstStyle/>
                    <a:p>
                      <a:r>
                        <a:rPr sz="1000" b="0" i="0">
                          <a:latin typeface="Arial"/>
                        </a:rPr>
                        <a:t>Economy - creating jobs</a:t>
                      </a:r>
                      <a:endParaRPr sz="1000" b="0" i="0">
                        <a:latin typeface="Arial"/>
                      </a:endParaRPr>
                    </a:p>
                  </a:txBody>
                  <a:tcPr anchor="ctr">
                    <a:solidFill>
                      <a:srgbClr val="DCECFB"/>
                    </a:solidFill>
                  </a:tcPr>
                </a:tc>
              </a:tr>
              <a:tr h="370840">
                <a:tc>
                  <a:txBody>
                    <a:bodyPr/>
                    <a:lstStyle/>
                    <a:p>
                      <a:r>
                        <a:rPr sz="1000" b="0" i="0">
                          <a:latin typeface="Arial"/>
                        </a:rPr>
                        <a:t>Gun control</a:t>
                      </a:r>
                      <a:endParaRPr sz="1000" b="0" i="0">
                        <a:latin typeface="Arial"/>
                      </a:endParaRPr>
                    </a:p>
                  </a:txBody>
                  <a:tcPr anchor="ctr">
                    <a:solidFill>
                      <a:srgbClr val="DCECFB"/>
                    </a:solidFill>
                  </a:tcPr>
                </a:tc>
                <a:tc>
                  <a:txBody>
                    <a:bodyPr/>
                    <a:lstStyle/>
                    <a:p>
                      <a:r>
                        <a:rPr sz="1000" b="0" i="0">
                          <a:latin typeface="Arial"/>
                        </a:rPr>
                        <a:t>I believe they can handle business related situations with the economy.</a:t>
                      </a:r>
                      <a:endParaRPr sz="1000" b="0" i="0">
                        <a:latin typeface="Arial"/>
                      </a:endParaRPr>
                    </a:p>
                  </a:txBody>
                  <a:tcPr anchor="ctr">
                    <a:solidFill>
                      <a:srgbClr val="DCECFB"/>
                    </a:solidFill>
                  </a:tcPr>
                </a:tc>
                <a:tc>
                  <a:txBody>
                    <a:bodyPr/>
                    <a:lstStyle/>
                    <a:p>
                      <a:r>
                        <a:rPr sz="1000" b="0" i="0">
                          <a:latin typeface="Arial"/>
                        </a:rPr>
                        <a:t>Gun control</a:t>
                      </a:r>
                      <a:endParaRPr sz="1000" b="0" i="0">
                        <a:latin typeface="Arial"/>
                      </a:endParaRPr>
                    </a:p>
                  </a:txBody>
                  <a:tcPr anchor="ctr">
                    <a:solidFill>
                      <a:srgbClr val="DCECFB"/>
                    </a:solidFill>
                  </a:tcPr>
                </a:tc>
              </a:tr>
            </a:tbl>
          </a:graphicData>
        </a:graphic>
      </p:graphicFrame>
    </p:spTree>
  </p:cSld>
  <p:clrMapOvr>
    <a:masterClrMapping/>
  </p:clrMapOvr>
</p:sld>
</file>

<file path=ppt/slides/slide5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it seems like there is very little confidence in Republicans handling anything, but earlier many people felt we should unite together as Americans. In what ways should Democrats compromise to unite the nation?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(n=85)</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(n=42)</a:t>
                      </a:r>
                      <a:endParaRPr sz="1000" b="1" i="0">
                        <a:latin typeface="Arial"/>
                      </a:endParaRPr>
                    </a:p>
                  </a:txBody>
                  <a:tcPr anchor="ctr"/>
                </a:tc>
              </a:tr>
              <a:tr h="370840">
                <a:tc>
                  <a:txBody>
                    <a:bodyPr/>
                    <a:lstStyle/>
                    <a:p>
                      <a:r>
                        <a:rPr sz="1000" b="0" i="0">
                          <a:latin typeface="Arial"/>
                        </a:rPr>
                        <a:t>We have to be open minded and listen to the views of both sides</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Throw out identity politics. Engage at the level of individuals.</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r>
              <a:tr h="370840">
                <a:tc>
                  <a:txBody>
                    <a:bodyPr/>
                    <a:lstStyle/>
                    <a:p>
                      <a:r>
                        <a:rPr sz="1000" b="0" i="0">
                          <a:latin typeface="Arial"/>
                        </a:rPr>
                        <a:t>try and understand where republicans are coming from ad try to work from there</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r>
              <a:tr h="370840">
                <a:tc>
                  <a:txBody>
                    <a:bodyPr/>
                    <a:lstStyle/>
                    <a:p>
                      <a:r>
                        <a:rPr sz="1000" b="0" i="0">
                          <a:latin typeface="Arial"/>
                        </a:rPr>
                        <a:t>don't be offended by everything</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r>
              <a:tr h="370840">
                <a:tc>
                  <a:txBody>
                    <a:bodyPr/>
                    <a:lstStyle/>
                    <a:p>
                      <a:r>
                        <a:rPr sz="1000" b="0" i="0">
                          <a:latin typeface="Arial"/>
                        </a:rPr>
                        <a:t>They shouldn’t</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r>
              <a:tr h="370840">
                <a:tc>
                  <a:txBody>
                    <a:bodyPr/>
                    <a:lstStyle/>
                    <a:p>
                      <a:r>
                        <a:rPr sz="1000" b="0" i="0">
                          <a:latin typeface="Arial"/>
                        </a:rPr>
                        <a:t>I am not sure</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r h="370840">
                <a:tc>
                  <a:txBody>
                    <a:bodyPr/>
                    <a:lstStyle/>
                    <a:p>
                      <a:r>
                        <a:rPr sz="1000" b="0" i="0">
                          <a:latin typeface="Arial"/>
                        </a:rPr>
                        <a:t>I’m economy</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r>
            </a:tbl>
          </a:graphicData>
        </a:graphic>
      </p:graphicFrame>
    </p:spTree>
  </p:cSld>
  <p:clrMapOvr>
    <a:masterClrMapping/>
  </p:clrMapOvr>
</p:sld>
</file>

<file path=ppt/slides/slide5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it seems like there is very little confidence in Republicans handling anything, but earlier many people felt we should unite together as Americans. In what ways should Democrats compromise to unite the nation?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(n=85)</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(n=42)</a:t>
                      </a:r>
                      <a:endParaRPr sz="1000" b="1" i="0">
                        <a:latin typeface="Arial"/>
                      </a:endParaRPr>
                    </a:p>
                  </a:txBody>
                  <a:tcPr anchor="ctr"/>
                </a:tc>
              </a:tr>
              <a:tr h="370840">
                <a:tc>
                  <a:txBody>
                    <a:bodyPr/>
                    <a:lstStyle/>
                    <a:p>
                      <a:r>
                        <a:rPr sz="1000" b="0" i="0">
                          <a:latin typeface="Arial"/>
                        </a:rPr>
                        <a:t>We have to be open minded and listen to the views of both sides</a:t>
                      </a:r>
                      <a:endParaRPr sz="1000" b="0" i="0">
                        <a:latin typeface="Arial"/>
                      </a:endParaRPr>
                    </a:p>
                  </a:txBody>
                  <a:tcPr anchor="ctr">
                    <a:solidFill>
                      <a:srgbClr val="DCECFB"/>
                    </a:solidFill>
                  </a:tcPr>
                </a:tc>
                <a:tc>
                  <a:txBody>
                    <a:bodyPr/>
                    <a:lstStyle/>
                    <a:p>
                      <a:r>
                        <a:rPr sz="1000" b="0" i="0">
                          <a:latin typeface="Arial"/>
                        </a:rPr>
                        <a:t>Understand how people are different.</a:t>
                      </a:r>
                      <a:endParaRPr sz="1000" b="0" i="0">
                        <a:latin typeface="Arial"/>
                      </a:endParaRPr>
                    </a:p>
                  </a:txBody>
                  <a:tcPr anchor="ctr">
                    <a:solidFill>
                      <a:srgbClr val="DCECFB"/>
                    </a:solidFill>
                  </a:tcPr>
                </a:tc>
                <a:tc>
                  <a:txBody>
                    <a:bodyPr/>
                    <a:lstStyle/>
                    <a:p>
                      <a:r>
                        <a:rPr sz="1000" b="0" i="0">
                          <a:latin typeface="Arial"/>
                        </a:rPr>
                        <a:t>they need to come to the side of the people, we don't need to make concessions toward their party. they need to leave their racism and sexism in the past.</a:t>
                      </a:r>
                      <a:endParaRPr sz="1000" b="0" i="0">
                        <a:latin typeface="Arial"/>
                      </a:endParaRPr>
                    </a:p>
                  </a:txBody>
                  <a:tcPr anchor="ctr">
                    <a:solidFill>
                      <a:srgbClr val="DCECFB"/>
                    </a:solidFill>
                  </a:tcPr>
                </a:tc>
              </a:tr>
              <a:tr h="370840">
                <a:tc>
                  <a:txBody>
                    <a:bodyPr/>
                    <a:lstStyle/>
                    <a:p>
                      <a:r>
                        <a:rPr sz="1000" b="0" i="0">
                          <a:latin typeface="Arial"/>
                        </a:rPr>
                        <a:t>Throw out identity politics. Engage at the level of individuals.</a:t>
                      </a:r>
                      <a:endParaRPr sz="1000" b="0" i="0">
                        <a:latin typeface="Arial"/>
                      </a:endParaRPr>
                    </a:p>
                  </a:txBody>
                  <a:tcPr anchor="ctr">
                    <a:solidFill>
                      <a:srgbClr val="DCECFB"/>
                    </a:solidFill>
                  </a:tcPr>
                </a:tc>
                <a:tc>
                  <a:txBody>
                    <a:bodyPr/>
                    <a:lstStyle/>
                    <a:p>
                      <a:r>
                        <a:rPr sz="1000" b="0" i="0">
                          <a:latin typeface="Arial"/>
                        </a:rPr>
                        <a:t>We have to be open minded and listen to the views of both sides</a:t>
                      </a:r>
                      <a:endParaRPr sz="1000" b="0" i="0">
                        <a:latin typeface="Arial"/>
                      </a:endParaRPr>
                    </a:p>
                  </a:txBody>
                  <a:tcPr anchor="ctr">
                    <a:solidFill>
                      <a:srgbClr val="DCECFB"/>
                    </a:solidFill>
                  </a:tcPr>
                </a:tc>
                <a:tc>
                  <a:txBody>
                    <a:bodyPr/>
                    <a:lstStyle/>
                    <a:p>
                      <a:r>
                        <a:rPr sz="1000" b="0" i="0">
                          <a:latin typeface="Arial"/>
                        </a:rPr>
                        <a:t>I still don't think it's up to one side - it is up to both to come together. We need to stop pointing fingers and meet in the middle</a:t>
                      </a:r>
                      <a:endParaRPr sz="1000" b="0" i="0">
                        <a:latin typeface="Arial"/>
                      </a:endParaRPr>
                    </a:p>
                  </a:txBody>
                  <a:tcPr anchor="ctr">
                    <a:solidFill>
                      <a:srgbClr val="DCECFB"/>
                    </a:solidFill>
                  </a:tcPr>
                </a:tc>
              </a:tr>
              <a:tr h="370840">
                <a:tc>
                  <a:txBody>
                    <a:bodyPr/>
                    <a:lstStyle/>
                    <a:p>
                      <a:r>
                        <a:rPr sz="1000" b="0" i="0">
                          <a:latin typeface="Arial"/>
                        </a:rPr>
                        <a:t>try and understand where republicans are coming from ad try to work from there</a:t>
                      </a:r>
                      <a:endParaRPr sz="1000" b="0" i="0">
                        <a:latin typeface="Arial"/>
                      </a:endParaRPr>
                    </a:p>
                  </a:txBody>
                  <a:tcPr anchor="ctr">
                    <a:solidFill>
                      <a:srgbClr val="DCECFB"/>
                    </a:solidFill>
                  </a:tcPr>
                </a:tc>
                <a:tc>
                  <a:txBody>
                    <a:bodyPr/>
                    <a:lstStyle/>
                    <a:p>
                      <a:r>
                        <a:rPr sz="1000" b="0" i="0">
                          <a:latin typeface="Arial"/>
                        </a:rPr>
                        <a:t>Democrats have to accept that we won't get everything we want. We aren't going to get universal healthcare, free college, student loan forgiveness. We have to compromise.</a:t>
                      </a:r>
                      <a:endParaRPr sz="1000" b="0" i="0">
                        <a:latin typeface="Arial"/>
                      </a:endParaRPr>
                    </a:p>
                  </a:txBody>
                  <a:tcPr anchor="ctr">
                    <a:solidFill>
                      <a:srgbClr val="DCECFB"/>
                    </a:solidFill>
                  </a:tcPr>
                </a:tc>
                <a:tc>
                  <a:txBody>
                    <a:bodyPr/>
                    <a:lstStyle/>
                    <a:p>
                      <a:r>
                        <a:rPr sz="1000" b="0" i="0">
                          <a:latin typeface="Arial"/>
                        </a:rPr>
                        <a:t>Make everything equal for everyone.</a:t>
                      </a:r>
                      <a:endParaRPr sz="1000" b="0" i="0">
                        <a:latin typeface="Arial"/>
                      </a:endParaRPr>
                    </a:p>
                  </a:txBody>
                  <a:tcPr anchor="ctr">
                    <a:solidFill>
                      <a:srgbClr val="DCECFB"/>
                    </a:solidFill>
                  </a:tcPr>
                </a:tc>
              </a:tr>
              <a:tr h="370840">
                <a:tc>
                  <a:txBody>
                    <a:bodyPr/>
                    <a:lstStyle/>
                    <a:p>
                      <a:r>
                        <a:rPr sz="1000" b="0" i="0">
                          <a:latin typeface="Arial"/>
                        </a:rPr>
                        <a:t>don't be offended by everything</a:t>
                      </a:r>
                      <a:endParaRPr sz="1000" b="0" i="0">
                        <a:latin typeface="Arial"/>
                      </a:endParaRPr>
                    </a:p>
                  </a:txBody>
                  <a:tcPr anchor="ctr">
                    <a:solidFill>
                      <a:srgbClr val="DCECFB"/>
                    </a:solidFill>
                  </a:tcPr>
                </a:tc>
                <a:tc>
                  <a:txBody>
                    <a:bodyPr/>
                    <a:lstStyle/>
                    <a:p>
                      <a:r>
                        <a:rPr sz="1000" b="0" i="0">
                          <a:latin typeface="Arial"/>
                        </a:rPr>
                        <a:t>I think Democrats can compromise by trying to agree on certain issues or coming to some sort of common ground. It is hard and this typically doesn't happen, but I think we all need to have an open mind  in this.</a:t>
                      </a:r>
                      <a:endParaRPr sz="1000" b="0" i="0">
                        <a:latin typeface="Arial"/>
                      </a:endParaRPr>
                    </a:p>
                  </a:txBody>
                  <a:tcPr anchor="ctr">
                    <a:solidFill>
                      <a:srgbClr val="DCECFB"/>
                    </a:solidFill>
                  </a:tcPr>
                </a:tc>
                <a:tc>
                  <a:txBody>
                    <a:bodyPr/>
                    <a:lstStyle/>
                    <a:p>
                      <a:r>
                        <a:rPr sz="1000" b="0" i="0">
                          <a:latin typeface="Arial"/>
                        </a:rPr>
                        <a:t>try and understand where republicans are coming from ad try to work from there</a:t>
                      </a:r>
                      <a:endParaRPr sz="1000" b="0" i="0">
                        <a:latin typeface="Arial"/>
                      </a:endParaRPr>
                    </a:p>
                  </a:txBody>
                  <a:tcPr anchor="ctr">
                    <a:solidFill>
                      <a:srgbClr val="DCECFB"/>
                    </a:solidFill>
                  </a:tcPr>
                </a:tc>
              </a:tr>
              <a:tr h="370840">
                <a:tc>
                  <a:txBody>
                    <a:bodyPr/>
                    <a:lstStyle/>
                    <a:p>
                      <a:r>
                        <a:rPr sz="1000" b="0" i="0">
                          <a:latin typeface="Arial"/>
                        </a:rPr>
                        <a:t>They shouldn’t</a:t>
                      </a:r>
                      <a:endParaRPr sz="1000" b="0" i="0">
                        <a:latin typeface="Arial"/>
                      </a:endParaRPr>
                    </a:p>
                  </a:txBody>
                  <a:tcPr anchor="ctr">
                    <a:solidFill>
                      <a:srgbClr val="DCECFB"/>
                    </a:solidFill>
                  </a:tcPr>
                </a:tc>
                <a:tc>
                  <a:txBody>
                    <a:bodyPr/>
                    <a:lstStyle/>
                    <a:p>
                      <a:r>
                        <a:rPr sz="1000" b="0" i="0">
                          <a:latin typeface="Arial"/>
                        </a:rPr>
                        <a:t>Seeing the positives from every situation</a:t>
                      </a:r>
                      <a:endParaRPr sz="1000" b="0" i="0">
                        <a:latin typeface="Arial"/>
                      </a:endParaRPr>
                    </a:p>
                  </a:txBody>
                  <a:tcPr anchor="ctr">
                    <a:solidFill>
                      <a:srgbClr val="DCECFB"/>
                    </a:solidFill>
                  </a:tcPr>
                </a:tc>
                <a:tc>
                  <a:txBody>
                    <a:bodyPr/>
                    <a:lstStyle/>
                    <a:p>
                      <a:r>
                        <a:rPr sz="1000" b="0" i="0">
                          <a:latin typeface="Arial"/>
                        </a:rPr>
                        <a:t>democrat should listen and agree on some republican platforms.</a:t>
                      </a:r>
                      <a:endParaRPr sz="1000" b="0" i="0">
                        <a:latin typeface="Arial"/>
                      </a:endParaRPr>
                    </a:p>
                  </a:txBody>
                  <a:tcPr anchor="ctr">
                    <a:solidFill>
                      <a:srgbClr val="DCECFB"/>
                    </a:solidFill>
                  </a:tcPr>
                </a:tc>
              </a:tr>
              <a:tr h="370840">
                <a:tc>
                  <a:txBody>
                    <a:bodyPr/>
                    <a:lstStyle/>
                    <a:p>
                      <a:r>
                        <a:rPr sz="1000" b="0" i="0">
                          <a:latin typeface="Arial"/>
                        </a:rPr>
                        <a:t>I am not sure</a:t>
                      </a:r>
                      <a:endParaRPr sz="1000" b="0" i="0">
                        <a:latin typeface="Arial"/>
                      </a:endParaRPr>
                    </a:p>
                  </a:txBody>
                  <a:tcPr anchor="ctr">
                    <a:solidFill>
                      <a:srgbClr val="DCECFB"/>
                    </a:solidFill>
                  </a:tcPr>
                </a:tc>
                <a:tc>
                  <a:txBody>
                    <a:bodyPr/>
                    <a:lstStyle/>
                    <a:p>
                      <a:r>
                        <a:rPr sz="1000" b="0" i="0">
                          <a:latin typeface="Arial"/>
                        </a:rPr>
                        <a:t>Throw out identity politics. Engage at the level of individuals.</a:t>
                      </a:r>
                      <a:endParaRPr sz="1000" b="0" i="0">
                        <a:latin typeface="Arial"/>
                      </a:endParaRPr>
                    </a:p>
                  </a:txBody>
                  <a:tcPr anchor="ctr">
                    <a:solidFill>
                      <a:srgbClr val="DCECFB"/>
                    </a:solidFill>
                  </a:tcPr>
                </a:tc>
                <a:tc>
                  <a:txBody>
                    <a:bodyPr/>
                    <a:lstStyle/>
                    <a:p>
                      <a:r>
                        <a:rPr sz="1000" b="0" i="0">
                          <a:latin typeface="Arial"/>
                        </a:rPr>
                        <a:t>become open in uniting with the republicans to live in an overall better country</a:t>
                      </a:r>
                      <a:endParaRPr sz="1000" b="0" i="0">
                        <a:latin typeface="Arial"/>
                      </a:endParaRPr>
                    </a:p>
                  </a:txBody>
                  <a:tcPr anchor="ctr">
                    <a:solidFill>
                      <a:srgbClr val="DCECFB"/>
                    </a:solidFill>
                  </a:tcPr>
                </a:tc>
              </a:tr>
              <a:tr h="370840">
                <a:tc>
                  <a:txBody>
                    <a:bodyPr/>
                    <a:lstStyle/>
                    <a:p>
                      <a:r>
                        <a:rPr sz="1000" b="0" i="0">
                          <a:latin typeface="Arial"/>
                        </a:rPr>
                        <a:t>I’m economy</a:t>
                      </a:r>
                      <a:endParaRPr sz="1000" b="0" i="0">
                        <a:latin typeface="Arial"/>
                      </a:endParaRPr>
                    </a:p>
                  </a:txBody>
                  <a:tcPr anchor="ctr">
                    <a:solidFill>
                      <a:srgbClr val="DCECFB"/>
                    </a:solidFill>
                  </a:tcPr>
                </a:tc>
                <a:tc>
                  <a:txBody>
                    <a:bodyPr/>
                    <a:lstStyle/>
                    <a:p>
                      <a:r>
                        <a:rPr sz="1000" b="0" i="0">
                          <a:latin typeface="Arial"/>
                        </a:rPr>
                        <a:t>Impeach Trump</a:t>
                      </a:r>
                      <a:endParaRPr sz="1000" b="0" i="0">
                        <a:latin typeface="Arial"/>
                      </a:endParaRPr>
                    </a:p>
                  </a:txBody>
                  <a:tcPr anchor="ctr">
                    <a:solidFill>
                      <a:srgbClr val="DCECFB"/>
                    </a:solidFill>
                  </a:tcPr>
                </a:tc>
                <a:tc>
                  <a:txBody>
                    <a:bodyPr/>
                    <a:lstStyle/>
                    <a:p>
                      <a:r>
                        <a:rPr sz="1000" b="0" i="0">
                          <a:latin typeface="Arial"/>
                        </a:rPr>
                        <a:t>We need to stop generating hate and pointing fingers at each other.</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be civil among one another and follow the rules and regulations</a:t>
                      </a:r>
                      <a:endParaRPr sz="1000" b="0" i="0">
                        <a:latin typeface="Arial"/>
                      </a:endParaRPr>
                    </a:p>
                  </a:txBody>
                  <a:tcPr anchor="ctr">
                    <a:solidFill>
                      <a:srgbClr val="DCECFB"/>
                    </a:solidFill>
                  </a:tcPr>
                </a:tc>
                <a:tc>
                  <a:txBody>
                    <a:bodyPr/>
                    <a:lstStyle/>
                    <a:p>
                      <a:r>
                        <a:rPr sz="1000" b="0" i="0">
                          <a:latin typeface="Arial"/>
                        </a:rPr>
                        <a:t>be more open to dialogue</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no negative</a:t>
                      </a:r>
                      <a:endParaRPr sz="1000" b="0" i="0">
                        <a:latin typeface="Arial"/>
                      </a:endParaRPr>
                    </a:p>
                  </a:txBody>
                  <a:tcPr anchor="ctr">
                    <a:solidFill>
                      <a:srgbClr val="DCECFB"/>
                    </a:solidFill>
                  </a:tcPr>
                </a:tc>
                <a:tc>
                  <a:txBody>
                    <a:bodyPr/>
                    <a:lstStyle/>
                    <a:p>
                      <a:r>
                        <a:rPr sz="1000" b="0" i="0">
                          <a:latin typeface="Arial"/>
                        </a:rPr>
                        <a:t>They shouldn’t</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I’m economy</a:t>
                      </a:r>
                      <a:endParaRPr sz="1000" b="0" i="0">
                        <a:latin typeface="Arial"/>
                      </a:endParaRPr>
                    </a:p>
                  </a:txBody>
                  <a:tcPr anchor="ctr">
                    <a:solidFill>
                      <a:srgbClr val="DCECFB"/>
                    </a:solidFill>
                  </a:tcPr>
                </a:tc>
                <a:tc>
                  <a:txBody>
                    <a:bodyPr/>
                    <a:lstStyle/>
                    <a:p>
                      <a:r>
                        <a:rPr sz="1000" b="0" i="0">
                          <a:latin typeface="Arial"/>
                        </a:rPr>
                        <a:t>I am not sure</a:t>
                      </a:r>
                      <a:endParaRPr sz="1000" b="0" i="0">
                        <a:latin typeface="Arial"/>
                      </a:endParaRPr>
                    </a:p>
                  </a:txBody>
                  <a:tcPr anchor="ctr">
                    <a:solidFill>
                      <a:srgbClr val="DCECFB"/>
                    </a:solidFill>
                  </a:tcPr>
                </a:tc>
              </a:tr>
            </a:tbl>
          </a:graphicData>
        </a:graphic>
      </p:graphicFrame>
    </p:spTree>
  </p:cSld>
  <p:clrMapOvr>
    <a:masterClrMapping/>
  </p:clrMapOvr>
</p:sld>
</file>

<file path=ppt/slides/slide5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Ok, let's be real, no wrong answers here, what is a practical tactic or specific action for accomplishing this?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(n=84)</a:t>
                      </a:r>
                      <a:endParaRPr sz="1000" b="1" i="0">
                        <a:latin typeface="Arial"/>
                      </a:endParaRPr>
                    </a:p>
                  </a:txBody>
                  <a:tcPr anchor="ctr"/>
                </a:tc>
                <a:tc>
                  <a:txBody>
                    <a:bodyPr/>
                    <a:lstStyle/>
                    <a:p>
                      <a:r>
                        <a:rPr sz="1000" b="1" i="0">
                          <a:latin typeface="Arial"/>
                        </a:rPr>
                        <a:t>Male  (n=40)</a:t>
                      </a:r>
                      <a:endParaRPr sz="1000" b="1" i="0">
                        <a:latin typeface="Arial"/>
                      </a:endParaRPr>
                    </a:p>
                  </a:txBody>
                  <a:tcPr anchor="ctr"/>
                </a:tc>
                <a:tc>
                  <a:txBody>
                    <a:bodyPr/>
                    <a:lstStyle/>
                    <a:p>
                      <a:r>
                        <a:rPr sz="1000" b="1" i="0">
                          <a:latin typeface="Arial"/>
                        </a:rPr>
                        <a:t>Female (n=42)</a:t>
                      </a:r>
                      <a:endParaRPr sz="1000" b="1" i="0">
                        <a:latin typeface="Arial"/>
                      </a:endParaRPr>
                    </a:p>
                  </a:txBody>
                  <a:tcPr anchor="ctr"/>
                </a:tc>
              </a:tr>
              <a:tr h="370840">
                <a:tc>
                  <a:txBody>
                    <a:bodyPr/>
                    <a:lstStyle/>
                    <a:p>
                      <a:r>
                        <a:rPr sz="1000" b="0" i="0">
                          <a:latin typeface="Arial"/>
                        </a:rPr>
                        <a:t>Literally, just STOP talking about identity politics, winning "blocks" of people. Aim at natural intersections!</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r>
              <a:tr h="370840">
                <a:tc>
                  <a:txBody>
                    <a:bodyPr/>
                    <a:lstStyle/>
                    <a:p>
                      <a:r>
                        <a:rPr sz="1000" b="0" i="0">
                          <a:latin typeface="Arial"/>
                        </a:rPr>
                        <a:t>that's really difficult to answer.  i guess get not just a tough leader but  a kind and unifying one too</a:t>
                      </a:r>
                      <a:endParaRPr sz="1000" b="0" i="0">
                        <a:latin typeface="Arial"/>
                      </a:endParaRPr>
                    </a:p>
                  </a:txBody>
                  <a:tcPr anchor="ctr">
                    <a:solidFill>
                      <a:srgbClr val="DCECFB"/>
                    </a:solidFill>
                  </a:tcPr>
                </a:tc>
                <a:tc>
                  <a:txBody>
                    <a:bodyPr/>
                    <a:lstStyle/>
                    <a:p>
                      <a:r>
                        <a:rPr sz="1000" b="0" i="0">
                          <a:latin typeface="Arial"/>
                        </a:rPr>
                        <a:t>74%</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r>
              <a:tr h="370840">
                <a:tc>
                  <a:txBody>
                    <a:bodyPr/>
                    <a:lstStyle/>
                    <a:p>
                      <a:r>
                        <a:rPr sz="1000" b="0" i="0">
                          <a:latin typeface="Arial"/>
                        </a:rPr>
                        <a:t>just be honest</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r>
              <a:tr h="370840">
                <a:tc>
                  <a:txBody>
                    <a:bodyPr/>
                    <a:lstStyle/>
                    <a:p>
                      <a:r>
                        <a:rPr sz="1000" b="0" i="0">
                          <a:latin typeface="Arial"/>
                        </a:rPr>
                        <a:t>force them all to move to a certain state or another country if they are racist/bigots.</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r>
              <a:tr h="370840">
                <a:tc>
                  <a:txBody>
                    <a:bodyPr/>
                    <a:lstStyle/>
                    <a:p>
                      <a:r>
                        <a:rPr sz="1000" b="0" i="0">
                          <a:latin typeface="Arial"/>
                        </a:rPr>
                        <a:t>Talk about it among friends and family have a in-depth conversation to talk about the solutions and how we can solve the ongoing issues</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r>
              <a:tr h="370840">
                <a:tc>
                  <a:txBody>
                    <a:bodyPr/>
                    <a:lstStyle/>
                    <a:p>
                      <a:r>
                        <a:rPr sz="1000" b="0" i="0">
                          <a:latin typeface="Arial"/>
                        </a:rPr>
                        <a:t>Be a friend - reach out. Help republicans see our side, without judgment</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r>
              <a:tr h="370840">
                <a:tc>
                  <a:txBody>
                    <a:bodyPr/>
                    <a:lstStyle/>
                    <a:p>
                      <a:r>
                        <a:rPr sz="1000" b="0" i="0">
                          <a:latin typeface="Arial"/>
                        </a:rPr>
                        <a:t>Put money and pride aside and put people first.</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r>
              <a:tr h="370840">
                <a:tc>
                  <a:txBody>
                    <a:bodyPr/>
                    <a:lstStyle/>
                    <a:p>
                      <a:r>
                        <a:rPr sz="1000" b="0" i="0">
                          <a:latin typeface="Arial"/>
                        </a:rPr>
                        <a:t>Be honest and don’t play dirty</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r>
              <a:tr h="370840">
                <a:tc>
                  <a:txBody>
                    <a:bodyPr/>
                    <a:lstStyle/>
                    <a:p>
                      <a:r>
                        <a:rPr sz="1000" b="0" i="0">
                          <a:latin typeface="Arial"/>
                        </a:rPr>
                        <a:t>Dunno</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r>
              <a:tr h="370840">
                <a:tc>
                  <a:txBody>
                    <a:bodyPr/>
                    <a:lstStyle/>
                    <a:p>
                      <a:r>
                        <a:rPr sz="1000" b="0" i="0">
                          <a:latin typeface="Arial"/>
                        </a:rPr>
                        <a:t>Not sure</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r>
            </a:tbl>
          </a:graphicData>
        </a:graphic>
      </p:graphicFrame>
    </p:spTree>
  </p:cSld>
  <p:clrMapOvr>
    <a:masterClrMapping/>
  </p:clrMapOvr>
</p:sld>
</file>

<file path=ppt/slides/slide5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Ok, let's be real, no wrong answers here, what is a practical tactic or specific action for accomplishing this?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(n=84)</a:t>
                      </a:r>
                      <a:endParaRPr sz="1000" b="1" i="0">
                        <a:latin typeface="Arial"/>
                      </a:endParaRPr>
                    </a:p>
                  </a:txBody>
                  <a:tcPr anchor="ctr"/>
                </a:tc>
                <a:tc>
                  <a:txBody>
                    <a:bodyPr/>
                    <a:lstStyle/>
                    <a:p>
                      <a:r>
                        <a:rPr sz="1000" b="1" i="0">
                          <a:latin typeface="Arial"/>
                        </a:rPr>
                        <a:t>Male  (n=40)</a:t>
                      </a:r>
                      <a:endParaRPr sz="1000" b="1" i="0">
                        <a:latin typeface="Arial"/>
                      </a:endParaRPr>
                    </a:p>
                  </a:txBody>
                  <a:tcPr anchor="ctr"/>
                </a:tc>
                <a:tc>
                  <a:txBody>
                    <a:bodyPr/>
                    <a:lstStyle/>
                    <a:p>
                      <a:r>
                        <a:rPr sz="1000" b="1" i="0">
                          <a:latin typeface="Arial"/>
                        </a:rPr>
                        <a:t>Female (n=42)</a:t>
                      </a:r>
                      <a:endParaRPr sz="1000" b="1" i="0">
                        <a:latin typeface="Arial"/>
                      </a:endParaRPr>
                    </a:p>
                  </a:txBody>
                  <a:tcPr anchor="ctr"/>
                </a:tc>
              </a:tr>
              <a:tr h="370840">
                <a:tc>
                  <a:txBody>
                    <a:bodyPr/>
                    <a:lstStyle/>
                    <a:p>
                      <a:r>
                        <a:rPr sz="1000" b="0" i="0">
                          <a:latin typeface="Arial"/>
                        </a:rPr>
                        <a:t>Literally, just STOP talking about identity politics, winning "blocks" of people. Aim at natural intersections!</a:t>
                      </a:r>
                      <a:endParaRPr sz="1000" b="0" i="0">
                        <a:latin typeface="Arial"/>
                      </a:endParaRPr>
                    </a:p>
                  </a:txBody>
                  <a:tcPr anchor="ctr">
                    <a:solidFill>
                      <a:srgbClr val="DCECFB"/>
                    </a:solidFill>
                  </a:tcPr>
                </a:tc>
                <a:tc>
                  <a:txBody>
                    <a:bodyPr/>
                    <a:lstStyle/>
                    <a:p>
                      <a:r>
                        <a:rPr sz="1000" b="0" i="0">
                          <a:latin typeface="Arial"/>
                        </a:rPr>
                        <a:t>Literally, just STOP talking about identity politics, winning "blocks" of people. Aim at natural intersections!</a:t>
                      </a:r>
                      <a:endParaRPr sz="1000" b="0" i="0">
                        <a:latin typeface="Arial"/>
                      </a:endParaRPr>
                    </a:p>
                  </a:txBody>
                  <a:tcPr anchor="ctr">
                    <a:solidFill>
                      <a:srgbClr val="DCECFB"/>
                    </a:solidFill>
                  </a:tcPr>
                </a:tc>
                <a:tc>
                  <a:txBody>
                    <a:bodyPr/>
                    <a:lstStyle/>
                    <a:p>
                      <a:r>
                        <a:rPr sz="1000" b="0" i="0">
                          <a:latin typeface="Arial"/>
                        </a:rPr>
                        <a:t>just be honest</a:t>
                      </a:r>
                      <a:endParaRPr sz="1000" b="0" i="0">
                        <a:latin typeface="Arial"/>
                      </a:endParaRPr>
                    </a:p>
                  </a:txBody>
                  <a:tcPr anchor="ctr">
                    <a:solidFill>
                      <a:srgbClr val="DCECFB"/>
                    </a:solidFill>
                  </a:tcPr>
                </a:tc>
              </a:tr>
              <a:tr h="370840">
                <a:tc>
                  <a:txBody>
                    <a:bodyPr/>
                    <a:lstStyle/>
                    <a:p>
                      <a:r>
                        <a:rPr sz="1000" b="0" i="0">
                          <a:latin typeface="Arial"/>
                        </a:rPr>
                        <a:t>that's really difficult to answer.  i guess get not just a tough leader but  a kind and unifying one too</a:t>
                      </a:r>
                      <a:endParaRPr sz="1000" b="0" i="0">
                        <a:latin typeface="Arial"/>
                      </a:endParaRPr>
                    </a:p>
                  </a:txBody>
                  <a:tcPr anchor="ctr">
                    <a:solidFill>
                      <a:srgbClr val="DCECFB"/>
                    </a:solidFill>
                  </a:tcPr>
                </a:tc>
                <a:tc>
                  <a:txBody>
                    <a:bodyPr/>
                    <a:lstStyle/>
                    <a:p>
                      <a:r>
                        <a:rPr sz="1000" b="0" i="0">
                          <a:latin typeface="Arial"/>
                        </a:rPr>
                        <a:t>Have helpful debates and listen to each other.</a:t>
                      </a:r>
                      <a:endParaRPr sz="1000" b="0" i="0">
                        <a:latin typeface="Arial"/>
                      </a:endParaRPr>
                    </a:p>
                  </a:txBody>
                  <a:tcPr anchor="ctr">
                    <a:solidFill>
                      <a:srgbClr val="DCECFB"/>
                    </a:solidFill>
                  </a:tcPr>
                </a:tc>
                <a:tc>
                  <a:txBody>
                    <a:bodyPr/>
                    <a:lstStyle/>
                    <a:p>
                      <a:r>
                        <a:rPr sz="1000" b="0" i="0">
                          <a:latin typeface="Arial"/>
                        </a:rPr>
                        <a:t>force them all to move to a certain state or another country if they are racist/bigots.</a:t>
                      </a:r>
                      <a:endParaRPr sz="1000" b="0" i="0">
                        <a:latin typeface="Arial"/>
                      </a:endParaRPr>
                    </a:p>
                  </a:txBody>
                  <a:tcPr anchor="ctr">
                    <a:solidFill>
                      <a:srgbClr val="DCECFB"/>
                    </a:solidFill>
                  </a:tcPr>
                </a:tc>
              </a:tr>
              <a:tr h="370840">
                <a:tc>
                  <a:txBody>
                    <a:bodyPr/>
                    <a:lstStyle/>
                    <a:p>
                      <a:r>
                        <a:rPr sz="1000" b="0" i="0">
                          <a:latin typeface="Arial"/>
                        </a:rPr>
                        <a:t>just be honest</a:t>
                      </a:r>
                      <a:endParaRPr sz="1000" b="0" i="0">
                        <a:latin typeface="Arial"/>
                      </a:endParaRPr>
                    </a:p>
                  </a:txBody>
                  <a:tcPr anchor="ctr">
                    <a:solidFill>
                      <a:srgbClr val="DCECFB"/>
                    </a:solidFill>
                  </a:tcPr>
                </a:tc>
                <a:tc>
                  <a:txBody>
                    <a:bodyPr/>
                    <a:lstStyle/>
                    <a:p>
                      <a:r>
                        <a:rPr sz="1000" b="0" i="0">
                          <a:latin typeface="Arial"/>
                        </a:rPr>
                        <a:t>Come to unity on mental health issues being a really serious issue that needs to finally be addressed</a:t>
                      </a:r>
                      <a:endParaRPr sz="1000" b="0" i="0">
                        <a:latin typeface="Arial"/>
                      </a:endParaRPr>
                    </a:p>
                  </a:txBody>
                  <a:tcPr anchor="ctr">
                    <a:solidFill>
                      <a:srgbClr val="DCECFB"/>
                    </a:solidFill>
                  </a:tcPr>
                </a:tc>
                <a:tc>
                  <a:txBody>
                    <a:bodyPr/>
                    <a:lstStyle/>
                    <a:p>
                      <a:r>
                        <a:rPr sz="1000" b="0" i="0">
                          <a:latin typeface="Arial"/>
                        </a:rPr>
                        <a:t>Be a friend - reach out. Help republicans see our side, without judgment</a:t>
                      </a:r>
                      <a:endParaRPr sz="1000" b="0" i="0">
                        <a:latin typeface="Arial"/>
                      </a:endParaRPr>
                    </a:p>
                  </a:txBody>
                  <a:tcPr anchor="ctr">
                    <a:solidFill>
                      <a:srgbClr val="DCECFB"/>
                    </a:solidFill>
                  </a:tcPr>
                </a:tc>
              </a:tr>
              <a:tr h="370840">
                <a:tc>
                  <a:txBody>
                    <a:bodyPr/>
                    <a:lstStyle/>
                    <a:p>
                      <a:r>
                        <a:rPr sz="1000" b="0" i="0">
                          <a:latin typeface="Arial"/>
                        </a:rPr>
                        <a:t>force them all to move to a certain state or another country if they are racist/bigots.</a:t>
                      </a:r>
                      <a:endParaRPr sz="1000" b="0" i="0">
                        <a:latin typeface="Arial"/>
                      </a:endParaRPr>
                    </a:p>
                  </a:txBody>
                  <a:tcPr anchor="ctr">
                    <a:solidFill>
                      <a:srgbClr val="DCECFB"/>
                    </a:solidFill>
                  </a:tcPr>
                </a:tc>
                <a:tc>
                  <a:txBody>
                    <a:bodyPr/>
                    <a:lstStyle/>
                    <a:p>
                      <a:r>
                        <a:rPr sz="1000" b="0" i="0">
                          <a:latin typeface="Arial"/>
                        </a:rPr>
                        <a:t>Appealing to Americans in a more moderate way. Focusing more on issues that both sides can overall agree with. And lastly not attacking the other side and just overall being respectful to all.</a:t>
                      </a:r>
                      <a:endParaRPr sz="1000" b="0" i="0">
                        <a:latin typeface="Arial"/>
                      </a:endParaRPr>
                    </a:p>
                  </a:txBody>
                  <a:tcPr anchor="ctr">
                    <a:solidFill>
                      <a:srgbClr val="DCECFB"/>
                    </a:solidFill>
                  </a:tcPr>
                </a:tc>
                <a:tc>
                  <a:txBody>
                    <a:bodyPr/>
                    <a:lstStyle/>
                    <a:p>
                      <a:r>
                        <a:rPr sz="1000" b="0" i="0">
                          <a:latin typeface="Arial"/>
                        </a:rPr>
                        <a:t>root out every single republican who voted and supported the traitor in office, and vote them out. get new faces who actually represent what that party once stood for, then and only then will things change.</a:t>
                      </a:r>
                      <a:endParaRPr sz="1000" b="0" i="0">
                        <a:latin typeface="Arial"/>
                      </a:endParaRPr>
                    </a:p>
                  </a:txBody>
                  <a:tcPr anchor="ctr">
                    <a:solidFill>
                      <a:srgbClr val="DCECFB"/>
                    </a:solidFill>
                  </a:tcPr>
                </a:tc>
              </a:tr>
              <a:tr h="370840">
                <a:tc>
                  <a:txBody>
                    <a:bodyPr/>
                    <a:lstStyle/>
                    <a:p>
                      <a:r>
                        <a:rPr sz="1000" b="0" i="0">
                          <a:latin typeface="Arial"/>
                        </a:rPr>
                        <a:t>Talk about it among friends and family have a in-depth conversation to talk about the solutions and how we can solve the ongoing issues</a:t>
                      </a:r>
                      <a:endParaRPr sz="1000" b="0" i="0">
                        <a:latin typeface="Arial"/>
                      </a:endParaRPr>
                    </a:p>
                  </a:txBody>
                  <a:tcPr anchor="ctr">
                    <a:solidFill>
                      <a:srgbClr val="DCECFB"/>
                    </a:solidFill>
                  </a:tcPr>
                </a:tc>
                <a:tc>
                  <a:txBody>
                    <a:bodyPr/>
                    <a:lstStyle/>
                    <a:p>
                      <a:r>
                        <a:rPr sz="1000" b="0" i="0">
                          <a:latin typeface="Arial"/>
                        </a:rPr>
                        <a:t>Candidates must be real, truthful and focused</a:t>
                      </a:r>
                      <a:endParaRPr sz="1000" b="0" i="0">
                        <a:latin typeface="Arial"/>
                      </a:endParaRPr>
                    </a:p>
                  </a:txBody>
                  <a:tcPr anchor="ctr">
                    <a:solidFill>
                      <a:srgbClr val="DCECFB"/>
                    </a:solidFill>
                  </a:tcPr>
                </a:tc>
                <a:tc>
                  <a:txBody>
                    <a:bodyPr/>
                    <a:lstStyle/>
                    <a:p>
                      <a:r>
                        <a:rPr sz="1000" b="0" i="0">
                          <a:latin typeface="Arial"/>
                        </a:rPr>
                        <a:t>Be honest and don’t play dirty</a:t>
                      </a:r>
                      <a:endParaRPr sz="1000" b="0" i="0">
                        <a:latin typeface="Arial"/>
                      </a:endParaRPr>
                    </a:p>
                  </a:txBody>
                  <a:tcPr anchor="ctr">
                    <a:solidFill>
                      <a:srgbClr val="DCECFB"/>
                    </a:solidFill>
                  </a:tcPr>
                </a:tc>
              </a:tr>
              <a:tr h="370840">
                <a:tc>
                  <a:txBody>
                    <a:bodyPr/>
                    <a:lstStyle/>
                    <a:p>
                      <a:r>
                        <a:rPr sz="1000" b="0" i="0">
                          <a:latin typeface="Arial"/>
                        </a:rPr>
                        <a:t>Be a friend - reach out. Help republicans see our side, without judgment</a:t>
                      </a:r>
                      <a:endParaRPr sz="1000" b="0" i="0">
                        <a:latin typeface="Arial"/>
                      </a:endParaRPr>
                    </a:p>
                  </a:txBody>
                  <a:tcPr anchor="ctr">
                    <a:solidFill>
                      <a:srgbClr val="DCECFB"/>
                    </a:solidFill>
                  </a:tcPr>
                </a:tc>
                <a:tc>
                  <a:txBody>
                    <a:bodyPr/>
                    <a:lstStyle/>
                    <a:p>
                      <a:r>
                        <a:rPr sz="1000" b="0" i="0">
                          <a:latin typeface="Arial"/>
                        </a:rPr>
                        <a:t>Talk about it among friends and family have a in-depth conversation to talk about the solutions and how we can solve the ongoing issues</a:t>
                      </a:r>
                      <a:endParaRPr sz="1000" b="0" i="0">
                        <a:latin typeface="Arial"/>
                      </a:endParaRPr>
                    </a:p>
                  </a:txBody>
                  <a:tcPr anchor="ctr">
                    <a:solidFill>
                      <a:srgbClr val="DCECFB"/>
                    </a:solidFill>
                  </a:tcPr>
                </a:tc>
                <a:tc>
                  <a:txBody>
                    <a:bodyPr/>
                    <a:lstStyle/>
                    <a:p>
                      <a:r>
                        <a:rPr sz="1000" b="0" i="0">
                          <a:latin typeface="Arial"/>
                        </a:rPr>
                        <a:t>once ticket is set, have an open dialogue with opposing party</a:t>
                      </a:r>
                      <a:endParaRPr sz="1000" b="0" i="0">
                        <a:latin typeface="Arial"/>
                      </a:endParaRPr>
                    </a:p>
                  </a:txBody>
                  <a:tcPr anchor="ctr">
                    <a:solidFill>
                      <a:srgbClr val="DCECFB"/>
                    </a:solidFill>
                  </a:tcPr>
                </a:tc>
              </a:tr>
              <a:tr h="370840">
                <a:tc>
                  <a:txBody>
                    <a:bodyPr/>
                    <a:lstStyle/>
                    <a:p>
                      <a:r>
                        <a:rPr sz="1000" b="0" i="0">
                          <a:latin typeface="Arial"/>
                        </a:rPr>
                        <a:t>Put money and pride aside and put people first.</a:t>
                      </a:r>
                      <a:endParaRPr sz="1000" b="0" i="0">
                        <a:latin typeface="Arial"/>
                      </a:endParaRPr>
                    </a:p>
                  </a:txBody>
                  <a:tcPr anchor="ctr">
                    <a:solidFill>
                      <a:srgbClr val="DCECFB"/>
                    </a:solidFill>
                  </a:tcPr>
                </a:tc>
                <a:tc>
                  <a:txBody>
                    <a:bodyPr/>
                    <a:lstStyle/>
                    <a:p>
                      <a:r>
                        <a:rPr sz="1000" b="0" i="0">
                          <a:latin typeface="Arial"/>
                        </a:rPr>
                        <a:t>Push when you have to, give when you have to.</a:t>
                      </a:r>
                      <a:endParaRPr sz="1000" b="0" i="0">
                        <a:latin typeface="Arial"/>
                      </a:endParaRPr>
                    </a:p>
                  </a:txBody>
                  <a:tcPr anchor="ctr">
                    <a:solidFill>
                      <a:srgbClr val="DCECFB"/>
                    </a:solidFill>
                  </a:tcPr>
                </a:tc>
                <a:tc>
                  <a:txBody>
                    <a:bodyPr/>
                    <a:lstStyle/>
                    <a:p>
                      <a:r>
                        <a:rPr sz="1000" b="0" i="0">
                          <a:latin typeface="Arial"/>
                        </a:rPr>
                        <a:t>I DONT know really and its going to take years</a:t>
                      </a:r>
                      <a:endParaRPr sz="1000" b="0" i="0">
                        <a:latin typeface="Arial"/>
                      </a:endParaRPr>
                    </a:p>
                  </a:txBody>
                  <a:tcPr anchor="ctr">
                    <a:solidFill>
                      <a:srgbClr val="DCECFB"/>
                    </a:solidFill>
                  </a:tcPr>
                </a:tc>
              </a:tr>
              <a:tr h="370840">
                <a:tc>
                  <a:txBody>
                    <a:bodyPr/>
                    <a:lstStyle/>
                    <a:p>
                      <a:r>
                        <a:rPr sz="1000" b="0" i="0">
                          <a:latin typeface="Arial"/>
                        </a:rPr>
                        <a:t>Be honest and don’t play dirty</a:t>
                      </a:r>
                      <a:endParaRPr sz="1000" b="0" i="0">
                        <a:latin typeface="Arial"/>
                      </a:endParaRPr>
                    </a:p>
                  </a:txBody>
                  <a:tcPr anchor="ctr">
                    <a:solidFill>
                      <a:srgbClr val="DCECFB"/>
                    </a:solidFill>
                  </a:tcPr>
                </a:tc>
                <a:tc>
                  <a:txBody>
                    <a:bodyPr/>
                    <a:lstStyle/>
                    <a:p>
                      <a:r>
                        <a:rPr sz="1000" b="0" i="0">
                          <a:latin typeface="Arial"/>
                        </a:rPr>
                        <a:t>Holding a seminar or summit, similar to the G5 convention where a consensus is attempted to be established and everybody can at least get on one accord</a:t>
                      </a:r>
                      <a:endParaRPr sz="1000" b="0" i="0">
                        <a:latin typeface="Arial"/>
                      </a:endParaRPr>
                    </a:p>
                  </a:txBody>
                  <a:tcPr anchor="ctr">
                    <a:solidFill>
                      <a:srgbClr val="DCECFB"/>
                    </a:solidFill>
                  </a:tcPr>
                </a:tc>
                <a:tc>
                  <a:txBody>
                    <a:bodyPr/>
                    <a:lstStyle/>
                    <a:p>
                      <a:r>
                        <a:rPr sz="1000" b="0" i="0">
                          <a:latin typeface="Arial"/>
                        </a:rPr>
                        <a:t>Accomplishing what?</a:t>
                      </a:r>
                      <a:endParaRPr sz="1000" b="0" i="0">
                        <a:latin typeface="Arial"/>
                      </a:endParaRPr>
                    </a:p>
                  </a:txBody>
                  <a:tcPr anchor="ctr">
                    <a:solidFill>
                      <a:srgbClr val="DCECFB"/>
                    </a:solidFill>
                  </a:tcPr>
                </a:tc>
              </a:tr>
              <a:tr h="370840">
                <a:tc>
                  <a:txBody>
                    <a:bodyPr/>
                    <a:lstStyle/>
                    <a:p>
                      <a:r>
                        <a:rPr sz="1000" b="0" i="0">
                          <a:latin typeface="Arial"/>
                        </a:rPr>
                        <a:t>Dunno</a:t>
                      </a:r>
                      <a:endParaRPr sz="1000" b="0" i="0">
                        <a:latin typeface="Arial"/>
                      </a:endParaRPr>
                    </a:p>
                  </a:txBody>
                  <a:tcPr anchor="ctr">
                    <a:solidFill>
                      <a:srgbClr val="DCECFB"/>
                    </a:solidFill>
                  </a:tcPr>
                </a:tc>
                <a:tc>
                  <a:txBody>
                    <a:bodyPr/>
                    <a:lstStyle/>
                    <a:p>
                      <a:r>
                        <a:rPr sz="1000" b="0" i="0">
                          <a:latin typeface="Arial"/>
                        </a:rPr>
                        <a:t>Put money and pride aside and put people first.</a:t>
                      </a:r>
                      <a:endParaRPr sz="1000" b="0" i="0">
                        <a:latin typeface="Arial"/>
                      </a:endParaRPr>
                    </a:p>
                  </a:txBody>
                  <a:tcPr anchor="ctr">
                    <a:solidFill>
                      <a:srgbClr val="DCECFB"/>
                    </a:solidFill>
                  </a:tcPr>
                </a:tc>
                <a:tc>
                  <a:txBody>
                    <a:bodyPr/>
                    <a:lstStyle/>
                    <a:p>
                      <a:r>
                        <a:rPr sz="1000" b="0" i="0">
                          <a:latin typeface="Arial"/>
                        </a:rPr>
                        <a:t>Not sure</a:t>
                      </a:r>
                      <a:endParaRPr sz="1000" b="0" i="0">
                        <a:latin typeface="Arial"/>
                      </a:endParaRPr>
                    </a:p>
                  </a:txBody>
                  <a:tcPr anchor="ctr">
                    <a:solidFill>
                      <a:srgbClr val="DCECFB"/>
                    </a:solidFill>
                  </a:tcPr>
                </a:tc>
              </a:tr>
              <a:tr h="370840">
                <a:tc>
                  <a:txBody>
                    <a:bodyPr/>
                    <a:lstStyle/>
                    <a:p>
                      <a:r>
                        <a:rPr sz="1000" b="0" i="0">
                          <a:latin typeface="Arial"/>
                        </a:rPr>
                        <a:t>Not sure</a:t>
                      </a:r>
                      <a:endParaRPr sz="1000" b="0" i="0">
                        <a:latin typeface="Arial"/>
                      </a:endParaRPr>
                    </a:p>
                  </a:txBody>
                  <a:tcPr anchor="ctr">
                    <a:solidFill>
                      <a:srgbClr val="DCECFB"/>
                    </a:solidFill>
                  </a:tcPr>
                </a:tc>
                <a:tc>
                  <a:txBody>
                    <a:bodyPr/>
                    <a:lstStyle/>
                    <a:p>
                      <a:r>
                        <a:rPr sz="1000" b="0" i="0">
                          <a:latin typeface="Arial"/>
                        </a:rPr>
                        <a:t>Dunno</a:t>
                      </a:r>
                      <a:endParaRPr sz="1000" b="0" i="0">
                        <a:latin typeface="Arial"/>
                      </a:endParaRPr>
                    </a:p>
                  </a:txBody>
                  <a:tcPr anchor="ctr">
                    <a:solidFill>
                      <a:srgbClr val="DCECFB"/>
                    </a:solidFill>
                  </a:tcPr>
                </a:tc>
                <a:tc>
                  <a:txBody>
                    <a:bodyPr/>
                    <a:lstStyle/>
                    <a:p>
                      <a:r>
                        <a:rPr sz="1000" b="0" i="0">
                          <a:latin typeface="Arial"/>
                        </a:rPr>
                        <a:t>Not sure at all</a:t>
                      </a:r>
                      <a:endParaRPr sz="1000" b="0" i="0">
                        <a:latin typeface="Arial"/>
                      </a:endParaRPr>
                    </a:p>
                  </a:txBody>
                  <a:tcPr anchor="ctr">
                    <a:solidFill>
                      <a:srgbClr val="DCECFB"/>
                    </a:solidFill>
                  </a:tcPr>
                </a:tc>
              </a:tr>
            </a:tbl>
          </a:graphicData>
        </a:graphic>
      </p:graphicFrame>
    </p:spTree>
  </p:cSld>
  <p:clrMapOvr>
    <a:masterClrMapping/>
  </p:clrMapOvr>
</p:sld>
</file>

<file path=ppt/slides/slide5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the media will say is the story of this debate?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(n=84)</a:t>
                      </a:r>
                      <a:endParaRPr sz="1000" b="1" i="0">
                        <a:latin typeface="Arial"/>
                      </a:endParaRPr>
                    </a:p>
                  </a:txBody>
                  <a:tcPr anchor="ctr"/>
                </a:tc>
                <a:tc>
                  <a:txBody>
                    <a:bodyPr/>
                    <a:lstStyle/>
                    <a:p>
                      <a:r>
                        <a:rPr sz="1000" b="1" i="0">
                          <a:latin typeface="Arial"/>
                        </a:rPr>
                        <a:t>Male  (n=38)</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it was all about biden warren and sanders</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68%</a:t>
                      </a:r>
                      <a:endParaRPr sz="1000" b="0" i="0">
                        <a:latin typeface="Arial"/>
                      </a:endParaRPr>
                    </a:p>
                  </a:txBody>
                  <a:tcPr anchor="ctr">
                    <a:solidFill>
                      <a:srgbClr val="DCECFB"/>
                    </a:solidFill>
                  </a:tcPr>
                </a:tc>
              </a:tr>
              <a:tr h="370840">
                <a:tc>
                  <a:txBody>
                    <a:bodyPr/>
                    <a:lstStyle/>
                    <a:p>
                      <a:r>
                        <a:rPr sz="1000" b="0" i="0">
                          <a:latin typeface="Arial"/>
                        </a:rPr>
                        <a:t>What frontrunner was attacked the most</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r>
              <a:tr h="370840">
                <a:tc>
                  <a:txBody>
                    <a:bodyPr/>
                    <a:lstStyle/>
                    <a:p>
                      <a:r>
                        <a:rPr sz="1000" b="0" i="0">
                          <a:latin typeface="Arial"/>
                        </a:rPr>
                        <a:t>Legalizing marijuana, Joe Biden looking weak, Tom Steyer has money</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r>
              <a:tr h="370840">
                <a:tc>
                  <a:txBody>
                    <a:bodyPr/>
                    <a:lstStyle/>
                    <a:p>
                      <a:r>
                        <a:rPr sz="1000" b="0" i="0">
                          <a:latin typeface="Arial"/>
                        </a:rPr>
                        <a:t>Biden was high at the debate</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r>
              <a:tr h="370840">
                <a:tc>
                  <a:txBody>
                    <a:bodyPr/>
                    <a:lstStyle/>
                    <a:p>
                      <a:r>
                        <a:rPr sz="1000" b="0" i="0">
                          <a:latin typeface="Arial"/>
                        </a:rPr>
                        <a:t>It's not significantly different than previous debates.</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r>
              <a:tr h="370840">
                <a:tc>
                  <a:txBody>
                    <a:bodyPr/>
                    <a:lstStyle/>
                    <a:p>
                      <a:r>
                        <a:rPr sz="1000" b="0" i="0">
                          <a:latin typeface="Arial"/>
                        </a:rPr>
                        <a:t>How Booker is coming at Biden about marijuana legalization right now!</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klobchar did well</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r>
              <a:tr h="370840">
                <a:tc>
                  <a:txBody>
                    <a:bodyPr/>
                    <a:lstStyle/>
                    <a:p>
                      <a:r>
                        <a:rPr sz="1000" b="0" i="0">
                          <a:latin typeface="Arial"/>
                        </a:rPr>
                        <a:t>That Andrew Yang was silenced</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c>
                  <a:txBody>
                    <a:bodyPr/>
                    <a:lstStyle/>
                    <a:p>
                      <a:r>
                        <a:rPr sz="1000" b="0" i="0">
                          <a:latin typeface="Arial"/>
                        </a:rPr>
                        <a:t>32%</a:t>
                      </a:r>
                      <a:endParaRPr sz="1000" b="0" i="0">
                        <a:latin typeface="Arial"/>
                      </a:endParaRPr>
                    </a:p>
                  </a:txBody>
                  <a:tcPr anchor="ctr">
                    <a:solidFill>
                      <a:srgbClr val="DCECFB"/>
                    </a:solidFill>
                  </a:tcPr>
                </a:tc>
              </a:tr>
            </a:tbl>
          </a:graphicData>
        </a:graphic>
      </p:graphicFrame>
    </p:spTree>
  </p:cSld>
  <p:clrMapOvr>
    <a:masterClrMapping/>
  </p:clrMapOvr>
</p:sld>
</file>

<file path=ppt/slides/slide5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the media will say is the story of this debate?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(n=84)</a:t>
                      </a:r>
                      <a:endParaRPr sz="1000" b="1" i="0">
                        <a:latin typeface="Arial"/>
                      </a:endParaRPr>
                    </a:p>
                  </a:txBody>
                  <a:tcPr anchor="ctr"/>
                </a:tc>
                <a:tc>
                  <a:txBody>
                    <a:bodyPr/>
                    <a:lstStyle/>
                    <a:p>
                      <a:r>
                        <a:rPr sz="1000" b="1" i="0">
                          <a:latin typeface="Arial"/>
                        </a:rPr>
                        <a:t>Male  (n=38)</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it was all about biden warren and sanders</a:t>
                      </a:r>
                      <a:endParaRPr sz="1000" b="0" i="0">
                        <a:latin typeface="Arial"/>
                      </a:endParaRPr>
                    </a:p>
                  </a:txBody>
                  <a:tcPr anchor="ctr">
                    <a:solidFill>
                      <a:srgbClr val="DCECFB"/>
                    </a:solidFill>
                  </a:tcPr>
                </a:tc>
                <a:tc>
                  <a:txBody>
                    <a:bodyPr/>
                    <a:lstStyle/>
                    <a:p>
                      <a:r>
                        <a:rPr sz="1000" b="0" i="0">
                          <a:latin typeface="Arial"/>
                        </a:rPr>
                        <a:t>it was all about biden warren and sanders</a:t>
                      </a:r>
                      <a:endParaRPr sz="1000" b="0" i="0">
                        <a:latin typeface="Arial"/>
                      </a:endParaRPr>
                    </a:p>
                  </a:txBody>
                  <a:tcPr anchor="ctr">
                    <a:solidFill>
                      <a:srgbClr val="DCECFB"/>
                    </a:solidFill>
                  </a:tcPr>
                </a:tc>
                <a:tc>
                  <a:txBody>
                    <a:bodyPr/>
                    <a:lstStyle/>
                    <a:p>
                      <a:r>
                        <a:rPr sz="1000" b="0" i="0">
                          <a:latin typeface="Arial"/>
                        </a:rPr>
                        <a:t>great debate</a:t>
                      </a:r>
                      <a:endParaRPr sz="1000" b="0" i="0">
                        <a:latin typeface="Arial"/>
                      </a:endParaRPr>
                    </a:p>
                  </a:txBody>
                  <a:tcPr anchor="ctr">
                    <a:solidFill>
                      <a:srgbClr val="DCECFB"/>
                    </a:solidFill>
                  </a:tcPr>
                </a:tc>
              </a:tr>
              <a:tr h="370840">
                <a:tc>
                  <a:txBody>
                    <a:bodyPr/>
                    <a:lstStyle/>
                    <a:p>
                      <a:r>
                        <a:rPr sz="1000" b="0" i="0">
                          <a:latin typeface="Arial"/>
                        </a:rPr>
                        <a:t>What frontrunner was attacked the most</a:t>
                      </a:r>
                      <a:endParaRPr sz="1000" b="0" i="0">
                        <a:latin typeface="Arial"/>
                      </a:endParaRPr>
                    </a:p>
                  </a:txBody>
                  <a:tcPr anchor="ctr">
                    <a:solidFill>
                      <a:srgbClr val="DCECFB"/>
                    </a:solidFill>
                  </a:tcPr>
                </a:tc>
                <a:tc>
                  <a:txBody>
                    <a:bodyPr/>
                    <a:lstStyle/>
                    <a:p>
                      <a:r>
                        <a:rPr sz="1000" b="0" i="0">
                          <a:latin typeface="Arial"/>
                        </a:rPr>
                        <a:t>Legalizing marijuana, Joe Biden looking weak, Tom Steyer has money</a:t>
                      </a:r>
                      <a:endParaRPr sz="1000" b="0" i="0">
                        <a:latin typeface="Arial"/>
                      </a:endParaRPr>
                    </a:p>
                  </a:txBody>
                  <a:tcPr anchor="ctr">
                    <a:solidFill>
                      <a:srgbClr val="DCECFB"/>
                    </a:solidFill>
                  </a:tcPr>
                </a:tc>
                <a:tc>
                  <a:txBody>
                    <a:bodyPr/>
                    <a:lstStyle/>
                    <a:p>
                      <a:r>
                        <a:rPr sz="1000" b="0" i="0">
                          <a:latin typeface="Arial"/>
                        </a:rPr>
                        <a:t>candidates fighting and taking hits at eachother</a:t>
                      </a:r>
                      <a:endParaRPr sz="1000" b="0" i="0">
                        <a:latin typeface="Arial"/>
                      </a:endParaRPr>
                    </a:p>
                  </a:txBody>
                  <a:tcPr anchor="ctr">
                    <a:solidFill>
                      <a:srgbClr val="DCECFB"/>
                    </a:solidFill>
                  </a:tcPr>
                </a:tc>
              </a:tr>
              <a:tr h="370840">
                <a:tc>
                  <a:txBody>
                    <a:bodyPr/>
                    <a:lstStyle/>
                    <a:p>
                      <a:r>
                        <a:rPr sz="1000" b="0" i="0">
                          <a:latin typeface="Arial"/>
                        </a:rPr>
                        <a:t>Legalizing marijuana, Joe Biden looking weak, Tom Steyer has money</a:t>
                      </a:r>
                      <a:endParaRPr sz="1000" b="0" i="0">
                        <a:latin typeface="Arial"/>
                      </a:endParaRPr>
                    </a:p>
                  </a:txBody>
                  <a:tcPr anchor="ctr">
                    <a:solidFill>
                      <a:srgbClr val="DCECFB"/>
                    </a:solidFill>
                  </a:tcPr>
                </a:tc>
                <a:tc>
                  <a:txBody>
                    <a:bodyPr/>
                    <a:lstStyle/>
                    <a:p>
                      <a:r>
                        <a:rPr sz="1000" b="0" i="0">
                          <a:latin typeface="Arial"/>
                        </a:rPr>
                        <a:t>Biden was high at the debate</a:t>
                      </a:r>
                      <a:endParaRPr sz="1000" b="0" i="0">
                        <a:latin typeface="Arial"/>
                      </a:endParaRPr>
                    </a:p>
                  </a:txBody>
                  <a:tcPr anchor="ctr">
                    <a:solidFill>
                      <a:srgbClr val="DCECFB"/>
                    </a:solidFill>
                  </a:tcPr>
                </a:tc>
                <a:tc>
                  <a:txBody>
                    <a:bodyPr/>
                    <a:lstStyle/>
                    <a:p>
                      <a:r>
                        <a:rPr sz="1000" b="0" i="0">
                          <a:latin typeface="Arial"/>
                        </a:rPr>
                        <a:t>What frontrunner was attacked the most</a:t>
                      </a:r>
                      <a:endParaRPr sz="1000" b="0" i="0">
                        <a:latin typeface="Arial"/>
                      </a:endParaRPr>
                    </a:p>
                  </a:txBody>
                  <a:tcPr anchor="ctr">
                    <a:solidFill>
                      <a:srgbClr val="DCECFB"/>
                    </a:solidFill>
                  </a:tcPr>
                </a:tc>
              </a:tr>
              <a:tr h="370840">
                <a:tc>
                  <a:txBody>
                    <a:bodyPr/>
                    <a:lstStyle/>
                    <a:p>
                      <a:r>
                        <a:rPr sz="1000" b="0" i="0">
                          <a:latin typeface="Arial"/>
                        </a:rPr>
                        <a:t>Biden was high at the debate</a:t>
                      </a:r>
                      <a:endParaRPr sz="1000" b="0" i="0">
                        <a:latin typeface="Arial"/>
                      </a:endParaRPr>
                    </a:p>
                  </a:txBody>
                  <a:tcPr anchor="ctr">
                    <a:solidFill>
                      <a:srgbClr val="DCECFB"/>
                    </a:solidFill>
                  </a:tcPr>
                </a:tc>
                <a:tc>
                  <a:txBody>
                    <a:bodyPr/>
                    <a:lstStyle/>
                    <a:p>
                      <a:r>
                        <a:rPr sz="1000" b="0" i="0">
                          <a:latin typeface="Arial"/>
                        </a:rPr>
                        <a:t>It's not significantly different than previous debates.</a:t>
                      </a:r>
                      <a:endParaRPr sz="1000" b="0" i="0">
                        <a:latin typeface="Arial"/>
                      </a:endParaRPr>
                    </a:p>
                  </a:txBody>
                  <a:tcPr anchor="ctr">
                    <a:solidFill>
                      <a:srgbClr val="DCECFB"/>
                    </a:solidFill>
                  </a:tcPr>
                </a:tc>
                <a:tc>
                  <a:txBody>
                    <a:bodyPr/>
                    <a:lstStyle/>
                    <a:p>
                      <a:r>
                        <a:rPr sz="1000" b="0" i="0">
                          <a:latin typeface="Arial"/>
                        </a:rPr>
                        <a:t>the headlines will just be about the candidates throwing shots at each other because thats all thats been happening</a:t>
                      </a:r>
                      <a:endParaRPr sz="1000" b="0" i="0">
                        <a:latin typeface="Arial"/>
                      </a:endParaRPr>
                    </a:p>
                  </a:txBody>
                  <a:tcPr anchor="ctr">
                    <a:solidFill>
                      <a:srgbClr val="DCECFB"/>
                    </a:solidFill>
                  </a:tcPr>
                </a:tc>
              </a:tr>
              <a:tr h="370840">
                <a:tc>
                  <a:txBody>
                    <a:bodyPr/>
                    <a:lstStyle/>
                    <a:p>
                      <a:r>
                        <a:rPr sz="1000" b="0" i="0">
                          <a:latin typeface="Arial"/>
                        </a:rPr>
                        <a:t>It's not significantly different than previous debates.</a:t>
                      </a:r>
                      <a:endParaRPr sz="1000" b="0" i="0">
                        <a:latin typeface="Arial"/>
                      </a:endParaRPr>
                    </a:p>
                  </a:txBody>
                  <a:tcPr anchor="ctr">
                    <a:solidFill>
                      <a:srgbClr val="DCECFB"/>
                    </a:solidFill>
                  </a:tcPr>
                </a:tc>
                <a:tc>
                  <a:txBody>
                    <a:bodyPr/>
                    <a:lstStyle/>
                    <a:p>
                      <a:r>
                        <a:rPr sz="1000" b="0" i="0">
                          <a:latin typeface="Arial"/>
                        </a:rPr>
                        <a:t>klobchar did well</a:t>
                      </a:r>
                      <a:endParaRPr sz="1000" b="0" i="0">
                        <a:latin typeface="Arial"/>
                      </a:endParaRPr>
                    </a:p>
                  </a:txBody>
                  <a:tcPr anchor="ctr">
                    <a:solidFill>
                      <a:srgbClr val="DCECFB"/>
                    </a:solidFill>
                  </a:tcPr>
                </a:tc>
                <a:tc>
                  <a:txBody>
                    <a:bodyPr/>
                    <a:lstStyle/>
                    <a:p>
                      <a:r>
                        <a:rPr sz="1000" b="0" i="0">
                          <a:latin typeface="Arial"/>
                        </a:rPr>
                        <a:t>CORRUPTION, UNITY, RACE AND POVERTY</a:t>
                      </a:r>
                      <a:endParaRPr sz="1000" b="0" i="0">
                        <a:latin typeface="Arial"/>
                      </a:endParaRPr>
                    </a:p>
                  </a:txBody>
                  <a:tcPr anchor="ctr">
                    <a:solidFill>
                      <a:srgbClr val="DCECFB"/>
                    </a:solidFill>
                  </a:tcPr>
                </a:tc>
              </a:tr>
              <a:tr h="370840">
                <a:tc>
                  <a:txBody>
                    <a:bodyPr/>
                    <a:lstStyle/>
                    <a:p>
                      <a:r>
                        <a:rPr sz="1000" b="0" i="0">
                          <a:latin typeface="Arial"/>
                        </a:rPr>
                        <a:t>How Booker is coming at Biden about marijuana legalization right now!</a:t>
                      </a:r>
                      <a:endParaRPr sz="1000" b="0" i="0">
                        <a:latin typeface="Arial"/>
                      </a:endParaRPr>
                    </a:p>
                  </a:txBody>
                  <a:tcPr anchor="ctr">
                    <a:solidFill>
                      <a:srgbClr val="DCECFB"/>
                    </a:solidFill>
                  </a:tcPr>
                </a:tc>
                <a:tc>
                  <a:txBody>
                    <a:bodyPr/>
                    <a:lstStyle/>
                    <a:p>
                      <a:r>
                        <a:rPr sz="1000" b="0" i="0">
                          <a:latin typeface="Arial"/>
                        </a:rPr>
                        <a:t>Healthcare is the biggest issue and talk of tonight</a:t>
                      </a:r>
                      <a:endParaRPr sz="1000" b="0" i="0">
                        <a:latin typeface="Arial"/>
                      </a:endParaRPr>
                    </a:p>
                  </a:txBody>
                  <a:tcPr anchor="ctr">
                    <a:solidFill>
                      <a:srgbClr val="DCECFB"/>
                    </a:solidFill>
                  </a:tcPr>
                </a:tc>
                <a:tc>
                  <a:txBody>
                    <a:bodyPr/>
                    <a:lstStyle/>
                    <a:p>
                      <a:r>
                        <a:rPr sz="1000" b="0" i="0">
                          <a:latin typeface="Arial"/>
                        </a:rPr>
                        <a:t>How Booker is coming at Biden about marijuana legalization right now!</a:t>
                      </a:r>
                      <a:endParaRPr sz="1000" b="0" i="0">
                        <a:latin typeface="Arial"/>
                      </a:endParaRPr>
                    </a:p>
                  </a:txBody>
                  <a:tcPr anchor="ctr">
                    <a:solidFill>
                      <a:srgbClr val="DCECFB"/>
                    </a:solidFill>
                  </a:tcPr>
                </a:tc>
              </a:tr>
              <a:tr h="370840">
                <a:tc>
                  <a:txBody>
                    <a:bodyPr/>
                    <a:lstStyle/>
                    <a:p>
                      <a:r>
                        <a:rPr sz="1000" b="0" i="0">
                          <a:latin typeface="Arial"/>
                        </a:rPr>
                        <a:t>klobchar did well</a:t>
                      </a:r>
                      <a:endParaRPr sz="1000" b="0" i="0">
                        <a:latin typeface="Arial"/>
                      </a:endParaRPr>
                    </a:p>
                  </a:txBody>
                  <a:tcPr anchor="ctr">
                    <a:solidFill>
                      <a:srgbClr val="DCECFB"/>
                    </a:solidFill>
                  </a:tcPr>
                </a:tc>
                <a:tc>
                  <a:txBody>
                    <a:bodyPr/>
                    <a:lstStyle/>
                    <a:p>
                      <a:r>
                        <a:rPr sz="1000" b="0" i="0">
                          <a:latin typeface="Arial"/>
                        </a:rPr>
                        <a:t>same old debate nothing really new</a:t>
                      </a:r>
                      <a:endParaRPr sz="1000" b="0" i="0">
                        <a:latin typeface="Arial"/>
                      </a:endParaRPr>
                    </a:p>
                  </a:txBody>
                  <a:tcPr anchor="ctr">
                    <a:solidFill>
                      <a:srgbClr val="DCECFB"/>
                    </a:solidFill>
                  </a:tcPr>
                </a:tc>
                <a:tc>
                  <a:txBody>
                    <a:bodyPr/>
                    <a:lstStyle/>
                    <a:p>
                      <a:r>
                        <a:rPr sz="1000" b="0" i="0">
                          <a:latin typeface="Arial"/>
                        </a:rPr>
                        <a:t>successful debate</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That Andrew Yang was silenced</a:t>
                      </a:r>
                      <a:endParaRPr sz="1000" b="0" i="0">
                        <a:latin typeface="Arial"/>
                      </a:endParaRPr>
                    </a:p>
                  </a:txBody>
                  <a:tcPr anchor="ctr">
                    <a:solidFill>
                      <a:srgbClr val="DCECFB"/>
                    </a:solidFill>
                  </a:tcPr>
                </a:tc>
                <a:tc>
                  <a:txBody>
                    <a:bodyPr/>
                    <a:lstStyle/>
                    <a:p>
                      <a:r>
                        <a:rPr sz="1000" b="0" i="0">
                          <a:latin typeface="Arial"/>
                        </a:rPr>
                        <a:t>The good night Yang is having</a:t>
                      </a:r>
                      <a:endParaRPr sz="1000" b="0" i="0">
                        <a:latin typeface="Arial"/>
                      </a:endParaRPr>
                    </a:p>
                  </a:txBody>
                  <a:tcPr anchor="ctr">
                    <a:solidFill>
                      <a:srgbClr val="DCECFB"/>
                    </a:solidFill>
                  </a:tcPr>
                </a:tc>
              </a:tr>
              <a:tr h="370840">
                <a:tc>
                  <a:txBody>
                    <a:bodyPr/>
                    <a:lstStyle/>
                    <a:p>
                      <a:r>
                        <a:rPr sz="1000" b="0" i="0">
                          <a:latin typeface="Arial"/>
                        </a:rPr>
                        <a:t>That Andrew Yang was silenced</a:t>
                      </a:r>
                      <a:endParaRPr sz="1000" b="0" i="0">
                        <a:latin typeface="Arial"/>
                      </a:endParaRPr>
                    </a:p>
                  </a:txBody>
                  <a:tcPr anchor="ctr">
                    <a:solidFill>
                      <a:srgbClr val="DCECFB"/>
                    </a:solidFill>
                  </a:tcPr>
                </a:tc>
                <a:tc>
                  <a:txBody>
                    <a:bodyPr/>
                    <a:lstStyle/>
                    <a:p>
                      <a:r>
                        <a:rPr sz="1000" b="0" i="0">
                          <a:latin typeface="Arial"/>
                        </a:rPr>
                        <a:t>Nothing has changed.</a:t>
                      </a:r>
                      <a:endParaRPr sz="1000" b="0" i="0">
                        <a:latin typeface="Arial"/>
                      </a:endParaRPr>
                    </a:p>
                  </a:txBody>
                  <a:tcPr anchor="ctr">
                    <a:solidFill>
                      <a:srgbClr val="DCECFB"/>
                    </a:solidFill>
                  </a:tcPr>
                </a:tc>
                <a:tc>
                  <a:txBody>
                    <a:bodyPr/>
                    <a:lstStyle/>
                    <a:p>
                      <a:r>
                        <a:rPr sz="1000" b="0" i="0">
                          <a:latin typeface="Arial"/>
                        </a:rPr>
                        <a:t>No Dem Shines Bright Enough To Destroy Trump</a:t>
                      </a:r>
                      <a:endParaRPr sz="1000" b="0" i="0">
                        <a:latin typeface="Arial"/>
                      </a:endParaRPr>
                    </a:p>
                  </a:txBody>
                  <a:tcPr anchor="ctr">
                    <a:solidFill>
                      <a:srgbClr val="DCECFB"/>
                    </a:solidFill>
                  </a:tcPr>
                </a:tc>
              </a:tr>
              <a:tr h="370840">
                <a:tc>
                  <a:txBody>
                    <a:bodyPr/>
                    <a:lstStyle/>
                    <a:p>
                      <a:r>
                        <a:rPr sz="1000" b="0" i="0">
                          <a:latin typeface="Arial"/>
                        </a:rPr>
                        <a:t>Nothing</a:t>
                      </a:r>
                      <a:endParaRPr sz="1000" b="0" i="0">
                        <a:latin typeface="Arial"/>
                      </a:endParaRPr>
                    </a:p>
                  </a:txBody>
                  <a:tcPr anchor="ctr">
                    <a:solidFill>
                      <a:srgbClr val="DCECFB"/>
                    </a:solidFill>
                  </a:tcPr>
                </a:tc>
                <a:tc>
                  <a:txBody>
                    <a:bodyPr/>
                    <a:lstStyle/>
                    <a:p>
                      <a:r>
                        <a:rPr sz="1000" b="0" i="0">
                          <a:latin typeface="Arial"/>
                        </a:rPr>
                        <a:t>Race card being played a lot.</a:t>
                      </a:r>
                      <a:endParaRPr sz="1000" b="0" i="0">
                        <a:latin typeface="Arial"/>
                      </a:endParaRPr>
                    </a:p>
                  </a:txBody>
                  <a:tcPr anchor="ctr">
                    <a:solidFill>
                      <a:srgbClr val="DCECFB"/>
                    </a:solidFill>
                  </a:tcPr>
                </a:tc>
                <a:tc>
                  <a:txBody>
                    <a:bodyPr/>
                    <a:lstStyle/>
                    <a:p>
                      <a:r>
                        <a:rPr sz="1000" b="0" i="0">
                          <a:latin typeface="Arial"/>
                        </a:rPr>
                        <a:t>Nothing</a:t>
                      </a:r>
                      <a:endParaRPr sz="1000" b="0" i="0">
                        <a:latin typeface="Arial"/>
                      </a:endParaRPr>
                    </a:p>
                  </a:txBody>
                  <a:tcPr anchor="ctr">
                    <a:solidFill>
                      <a:srgbClr val="DCECFB"/>
                    </a:solidFill>
                  </a:tcPr>
                </a:tc>
              </a:tr>
            </a:tbl>
          </a:graphicData>
        </a:graphic>
      </p:graphicFrame>
    </p:spTree>
  </p:cSld>
  <p:clrMapOvr>
    <a:masterClrMapping/>
  </p:clrMapOvr>
</p:sld>
</file>

<file path=ppt/slides/slide5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Which candidate is most authentic?</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tc>
                <a:tc>
                  <a:txBody>
                    <a:bodyPr/>
                    <a:lstStyle/>
                    <a:p>
                      <a:r>
                        <a:rPr sz="1000" b="1" i="0">
                          <a:latin typeface="Arial"/>
                        </a:rPr>
                        <a:t>All (n=62)</a:t>
                      </a:r>
                      <a:endParaRPr sz="1000" b="1" i="0">
                        <a:latin typeface="Arial"/>
                      </a:endParaRPr>
                    </a:p>
                  </a:txBody>
                  <a:tcPr anchor="ctr"/>
                </a:tc>
                <a:tc>
                  <a:txBody>
                    <a:bodyPr/>
                    <a:lstStyle/>
                    <a:p>
                      <a:r>
                        <a:rPr sz="1000" b="1" i="0">
                          <a:latin typeface="Arial"/>
                        </a:rPr>
                        <a:t>Male  (n=26)</a:t>
                      </a:r>
                      <a:endParaRPr sz="1000" b="1" i="0">
                        <a:latin typeface="Arial"/>
                      </a:endParaRPr>
                    </a:p>
                  </a:txBody>
                  <a:tcPr anchor="ctr"/>
                </a:tc>
                <a:tc>
                  <a:txBody>
                    <a:bodyPr/>
                    <a:lstStyle/>
                    <a:p>
                      <a:r>
                        <a:rPr sz="1000" b="1" i="0">
                          <a:latin typeface="Arial"/>
                        </a:rPr>
                        <a:t>Female (n=35)</a:t>
                      </a:r>
                      <a:endParaRPr sz="1000" b="1" i="0">
                        <a:latin typeface="Arial"/>
                      </a:endParaRPr>
                    </a:p>
                  </a:txBody>
                  <a:tcPr anchor="ctr"/>
                </a:tc>
              </a:tr>
              <a:tr h="370840">
                <a:tc>
                  <a:txBody>
                    <a:bodyPr/>
                    <a:lstStyle/>
                    <a:p>
                      <a:r>
                        <a:rPr sz="1000" b="0" i="0">
                          <a:latin typeface="Arial"/>
                        </a:rPr>
                        <a:t>Booker</a:t>
                      </a:r>
                      <a:endParaRPr sz="1000" b="0" i="0">
                        <a:latin typeface="Arial"/>
                      </a:endParaRPr>
                    </a:p>
                  </a:txBody>
                  <a:tcPr anchor="ctr">
                    <a:solidFill>
                      <a:srgbClr val="DCECFB"/>
                    </a:solidFill>
                  </a:tcPr>
                </a:tc>
                <a:tc>
                  <a:txBody>
                    <a:bodyPr/>
                    <a:lstStyle/>
                    <a:p>
                      <a:r>
                        <a:rPr sz="1000" b="0" i="0">
                          <a:latin typeface="Arial"/>
                        </a:rPr>
                        <a:t>11%</a:t>
                      </a:r>
                      <a:endParaRPr sz="1000" b="0" i="0">
                        <a:latin typeface="Arial"/>
                      </a:endParaRPr>
                    </a:p>
                  </a:txBody>
                  <a:tcPr anchor="ctr">
                    <a:solidFill>
                      <a:srgbClr val="DCECFB"/>
                    </a:solidFill>
                  </a:tcPr>
                </a:tc>
                <a:tc>
                  <a:txBody>
                    <a:bodyPr/>
                    <a:lstStyle/>
                    <a:p>
                      <a:r>
                        <a:rPr sz="1000" b="0" i="0">
                          <a:latin typeface="Arial"/>
                        </a:rPr>
                        <a:t>7%</a:t>
                      </a:r>
                      <a:endParaRPr sz="1000" b="0" i="0">
                        <a:latin typeface="Arial"/>
                      </a:endParaRPr>
                    </a:p>
                  </a:txBody>
                  <a:tcPr anchor="ctr">
                    <a:solidFill>
                      <a:srgbClr val="DCECFB"/>
                    </a:solidFill>
                  </a:tcPr>
                </a:tc>
                <a:tc>
                  <a:txBody>
                    <a:bodyPr/>
                    <a:lstStyle/>
                    <a:p>
                      <a:r>
                        <a:rPr sz="1000" b="0" i="0">
                          <a:latin typeface="Arial"/>
                        </a:rPr>
                        <a:t>14%</a:t>
                      </a:r>
                      <a:endParaRPr sz="1000" b="0" i="0">
                        <a:latin typeface="Arial"/>
                      </a:endParaRPr>
                    </a:p>
                  </a:txBody>
                  <a:tcPr anchor="ctr">
                    <a:solidFill>
                      <a:srgbClr val="DCECFB"/>
                    </a:solidFill>
                  </a:tcPr>
                </a:tc>
              </a:tr>
              <a:tr h="370840">
                <a:tc>
                  <a:txBody>
                    <a:bodyPr/>
                    <a:lstStyle/>
                    <a:p>
                      <a:r>
                        <a:rPr sz="1000" b="0" i="0">
                          <a:latin typeface="Arial"/>
                        </a:rPr>
                        <a:t>Biden</a:t>
                      </a:r>
                      <a:endParaRPr sz="1000" b="0" i="0">
                        <a:latin typeface="Arial"/>
                      </a:endParaRPr>
                    </a:p>
                  </a:txBody>
                  <a:tcPr anchor="ctr">
                    <a:solidFill>
                      <a:srgbClr val="DCECFB"/>
                    </a:solidFill>
                  </a:tcPr>
                </a:tc>
                <a:tc>
                  <a:txBody>
                    <a:bodyPr/>
                    <a:lstStyle/>
                    <a:p>
                      <a:r>
                        <a:rPr sz="1000" b="0" i="0">
                          <a:latin typeface="Arial"/>
                        </a:rPr>
                        <a:t>12%</a:t>
                      </a:r>
                      <a:endParaRPr sz="1000" b="0" i="0">
                        <a:latin typeface="Arial"/>
                      </a:endParaRPr>
                    </a:p>
                  </a:txBody>
                  <a:tcPr anchor="ctr">
                    <a:solidFill>
                      <a:srgbClr val="DCECFB"/>
                    </a:solidFill>
                  </a:tcPr>
                </a:tc>
                <a:tc>
                  <a:txBody>
                    <a:bodyPr/>
                    <a:lstStyle/>
                    <a:p>
                      <a:r>
                        <a:rPr sz="1000" b="0" i="0">
                          <a:latin typeface="Arial"/>
                        </a:rPr>
                        <a:t>3%</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r>
              <a:tr h="370840">
                <a:tc>
                  <a:txBody>
                    <a:bodyPr/>
                    <a:lstStyle/>
                    <a:p>
                      <a:r>
                        <a:rPr sz="1000" b="0" i="0">
                          <a:latin typeface="Arial"/>
                        </a:rPr>
                        <a:t>Buttigieg</a:t>
                      </a:r>
                      <a:endParaRPr sz="1000" b="0" i="0">
                        <a:latin typeface="Arial"/>
                      </a:endParaRPr>
                    </a:p>
                  </a:txBody>
                  <a:tcPr anchor="ctr">
                    <a:solidFill>
                      <a:srgbClr val="DCECFB"/>
                    </a:solidFill>
                  </a:tcPr>
                </a:tc>
                <a:tc>
                  <a:txBody>
                    <a:bodyPr/>
                    <a:lstStyle/>
                    <a:p>
                      <a:r>
                        <a:rPr sz="1000" b="0" i="0">
                          <a:latin typeface="Arial"/>
                        </a:rPr>
                        <a:t>11%</a:t>
                      </a:r>
                      <a:endParaRPr sz="1000" b="0" i="0">
                        <a:latin typeface="Arial"/>
                      </a:endParaRPr>
                    </a:p>
                  </a:txBody>
                  <a:tcPr anchor="ctr">
                    <a:solidFill>
                      <a:srgbClr val="DCECFB"/>
                    </a:solidFill>
                  </a:tcPr>
                </a:tc>
                <a:tc>
                  <a:txBody>
                    <a:bodyPr/>
                    <a:lstStyle/>
                    <a:p>
                      <a:r>
                        <a:rPr sz="1000" b="0" i="0">
                          <a:latin typeface="Arial"/>
                        </a:rPr>
                        <a:t>15%</a:t>
                      </a:r>
                      <a:endParaRPr sz="1000" b="0" i="0">
                        <a:latin typeface="Arial"/>
                      </a:endParaRPr>
                    </a:p>
                  </a:txBody>
                  <a:tcPr anchor="ctr">
                    <a:solidFill>
                      <a:srgbClr val="DCECFB"/>
                    </a:solidFill>
                  </a:tcPr>
                </a:tc>
                <a:tc>
                  <a:txBody>
                    <a:bodyPr/>
                    <a:lstStyle/>
                    <a:p>
                      <a:r>
                        <a:rPr sz="1000" b="0" i="0">
                          <a:latin typeface="Arial"/>
                        </a:rPr>
                        <a:t>5%</a:t>
                      </a:r>
                      <a:endParaRPr sz="1000" b="0" i="0">
                        <a:latin typeface="Arial"/>
                      </a:endParaRPr>
                    </a:p>
                  </a:txBody>
                  <a:tcPr anchor="ctr">
                    <a:solidFill>
                      <a:srgbClr val="DCECFB"/>
                    </a:solidFill>
                  </a:tcPr>
                </a:tc>
              </a:tr>
              <a:tr h="370840">
                <a:tc>
                  <a:txBody>
                    <a:bodyPr/>
                    <a:lstStyle/>
                    <a:p>
                      <a:r>
                        <a:rPr sz="1000" b="0" i="0">
                          <a:latin typeface="Arial"/>
                        </a:rPr>
                        <a:t>Harris</a:t>
                      </a:r>
                      <a:endParaRPr sz="1000" b="0" i="0">
                        <a:latin typeface="Arial"/>
                      </a:endParaRPr>
                    </a:p>
                  </a:txBody>
                  <a:tcPr anchor="ctr">
                    <a:solidFill>
                      <a:srgbClr val="DCECFB"/>
                    </a:solidFill>
                  </a:tcPr>
                </a:tc>
                <a:tc>
                  <a:txBody>
                    <a:bodyPr/>
                    <a:lstStyle/>
                    <a:p>
                      <a:r>
                        <a:rPr sz="1000" b="0" i="0">
                          <a:latin typeface="Arial"/>
                        </a:rPr>
                        <a:t>4%</a:t>
                      </a:r>
                      <a:endParaRPr sz="1000" b="0" i="0">
                        <a:latin typeface="Arial"/>
                      </a:endParaRPr>
                    </a:p>
                  </a:txBody>
                  <a:tcPr anchor="ctr">
                    <a:solidFill>
                      <a:srgbClr val="DCECFB"/>
                    </a:solidFill>
                  </a:tcPr>
                </a:tc>
                <a:tc>
                  <a:txBody>
                    <a:bodyPr/>
                    <a:lstStyle/>
                    <a:p>
                      <a:r>
                        <a:rPr sz="1000" b="0" i="0">
                          <a:latin typeface="Arial"/>
                        </a:rPr>
                        <a:t>3%</a:t>
                      </a:r>
                      <a:endParaRPr sz="1000" b="0" i="0">
                        <a:latin typeface="Arial"/>
                      </a:endParaRPr>
                    </a:p>
                  </a:txBody>
                  <a:tcPr anchor="ctr">
                    <a:solidFill>
                      <a:srgbClr val="DCECFB"/>
                    </a:solidFill>
                  </a:tcPr>
                </a:tc>
                <a:tc>
                  <a:txBody>
                    <a:bodyPr/>
                    <a:lstStyle/>
                    <a:p>
                      <a:r>
                        <a:rPr sz="1000" b="0" i="0">
                          <a:latin typeface="Arial"/>
                        </a:rPr>
                        <a:t>5%</a:t>
                      </a:r>
                      <a:endParaRPr sz="1000" b="0" i="0">
                        <a:latin typeface="Arial"/>
                      </a:endParaRPr>
                    </a:p>
                  </a:txBody>
                  <a:tcPr anchor="ctr">
                    <a:solidFill>
                      <a:srgbClr val="DCECFB"/>
                    </a:solidFill>
                  </a:tcPr>
                </a:tc>
              </a:tr>
              <a:tr h="370840">
                <a:tc>
                  <a:txBody>
                    <a:bodyPr/>
                    <a:lstStyle/>
                    <a:p>
                      <a:r>
                        <a:rPr sz="1000" b="0" i="0">
                          <a:latin typeface="Arial"/>
                        </a:rPr>
                        <a:t>Klobuchar</a:t>
                      </a:r>
                      <a:endParaRPr sz="1000" b="0" i="0">
                        <a:latin typeface="Arial"/>
                      </a:endParaRPr>
                    </a:p>
                  </a:txBody>
                  <a:tcPr anchor="ctr">
                    <a:solidFill>
                      <a:srgbClr val="DCECFB"/>
                    </a:solidFill>
                  </a:tcPr>
                </a:tc>
                <a:tc>
                  <a:txBody>
                    <a:bodyPr/>
                    <a:lstStyle/>
                    <a:p>
                      <a:r>
                        <a:rPr sz="1000" b="0" i="0">
                          <a:latin typeface="Arial"/>
                        </a:rPr>
                        <a:t>1%</a:t>
                      </a:r>
                      <a:endParaRPr sz="1000" b="0" i="0">
                        <a:latin typeface="Arial"/>
                      </a:endParaRPr>
                    </a:p>
                  </a:txBody>
                  <a:tcPr anchor="ctr">
                    <a:solidFill>
                      <a:srgbClr val="DCECFB"/>
                    </a:solidFill>
                  </a:tcPr>
                </a:tc>
                <a:tc>
                  <a:txBody>
                    <a:bodyPr/>
                    <a:lstStyle/>
                    <a:p>
                      <a:r>
                        <a:rPr sz="1000" b="0" i="0">
                          <a:latin typeface="Arial"/>
                        </a:rPr>
                        <a:t>3%</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Gabbard</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Yang</a:t>
                      </a:r>
                      <a:endParaRPr sz="1000" b="0" i="0">
                        <a:latin typeface="Arial"/>
                      </a:endParaRPr>
                    </a:p>
                  </a:txBody>
                  <a:tcPr anchor="ctr">
                    <a:solidFill>
                      <a:srgbClr val="DCECFB"/>
                    </a:solidFill>
                  </a:tcPr>
                </a:tc>
                <a:tc>
                  <a:txBody>
                    <a:bodyPr/>
                    <a:lstStyle/>
                    <a:p>
                      <a:r>
                        <a:rPr sz="1000" b="0" i="0">
                          <a:latin typeface="Arial"/>
                        </a:rPr>
                        <a:t>12%</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c>
                  <a:txBody>
                    <a:bodyPr/>
                    <a:lstStyle/>
                    <a:p>
                      <a:r>
                        <a:rPr sz="1000" b="0" i="0">
                          <a:latin typeface="Arial"/>
                        </a:rPr>
                        <a:t>5%</a:t>
                      </a:r>
                      <a:endParaRPr sz="1000" b="0" i="0">
                        <a:latin typeface="Arial"/>
                      </a:endParaRPr>
                    </a:p>
                  </a:txBody>
                  <a:tcPr anchor="ctr">
                    <a:solidFill>
                      <a:srgbClr val="DCECFB"/>
                    </a:solidFill>
                  </a:tcPr>
                </a:tc>
              </a:tr>
              <a:tr h="370840">
                <a:tc>
                  <a:txBody>
                    <a:bodyPr/>
                    <a:lstStyle/>
                    <a:p>
                      <a:r>
                        <a:rPr sz="1000" b="0" i="0">
                          <a:latin typeface="Arial"/>
                        </a:rPr>
                        <a:t>Steyer</a:t>
                      </a:r>
                      <a:endParaRPr sz="1000" b="0" i="0">
                        <a:latin typeface="Arial"/>
                      </a:endParaRPr>
                    </a:p>
                  </a:txBody>
                  <a:tcPr anchor="ctr">
                    <a:solidFill>
                      <a:srgbClr val="DCECFB"/>
                    </a:solidFill>
                  </a:tcPr>
                </a:tc>
                <a:tc>
                  <a:txBody>
                    <a:bodyPr/>
                    <a:lstStyle/>
                    <a:p>
                      <a:r>
                        <a:rPr sz="1000" b="0" i="0">
                          <a:latin typeface="Arial"/>
                        </a:rPr>
                        <a:t>3%</a:t>
                      </a:r>
                      <a:endParaRPr sz="1000" b="0" i="0">
                        <a:latin typeface="Arial"/>
                      </a:endParaRPr>
                    </a:p>
                  </a:txBody>
                  <a:tcPr anchor="ctr">
                    <a:solidFill>
                      <a:srgbClr val="DCECFB"/>
                    </a:solidFill>
                  </a:tcPr>
                </a:tc>
                <a:tc>
                  <a:txBody>
                    <a:bodyPr/>
                    <a:lstStyle/>
                    <a:p>
                      <a:r>
                        <a:rPr sz="1000" b="0" i="0">
                          <a:latin typeface="Arial"/>
                        </a:rPr>
                        <a:t>7%</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Warren</a:t>
                      </a:r>
                      <a:endParaRPr sz="1000" b="0" i="0">
                        <a:latin typeface="Arial"/>
                      </a:endParaRPr>
                    </a:p>
                  </a:txBody>
                  <a:tcPr anchor="ctr">
                    <a:solidFill>
                      <a:srgbClr val="DCECFB"/>
                    </a:solidFill>
                  </a:tcPr>
                </a:tc>
                <a:tc>
                  <a:txBody>
                    <a:bodyPr/>
                    <a:lstStyle/>
                    <a:p>
                      <a:r>
                        <a:rPr sz="1000" b="0" i="0">
                          <a:latin typeface="Arial"/>
                        </a:rPr>
                        <a:t>16%</a:t>
                      </a:r>
                      <a:endParaRPr sz="1000" b="0" i="0">
                        <a:latin typeface="Arial"/>
                      </a:endParaRPr>
                    </a:p>
                  </a:txBody>
                  <a:tcPr anchor="ctr">
                    <a:solidFill>
                      <a:srgbClr val="DCECFB"/>
                    </a:solidFill>
                  </a:tcPr>
                </a:tc>
                <a:tc>
                  <a:txBody>
                    <a:bodyPr/>
                    <a:lstStyle/>
                    <a:p>
                      <a:r>
                        <a:rPr sz="1000" b="0" i="0">
                          <a:latin typeface="Arial"/>
                        </a:rPr>
                        <a:t>11%</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r>
              <a:tr h="370840">
                <a:tc>
                  <a:txBody>
                    <a:bodyPr/>
                    <a:lstStyle/>
                    <a:p>
                      <a:r>
                        <a:rPr sz="1000" b="0" i="0">
                          <a:latin typeface="Arial"/>
                        </a:rPr>
                        <a:t>Sanders</a:t>
                      </a:r>
                      <a:endParaRPr sz="1000" b="0" i="0">
                        <a:latin typeface="Arial"/>
                      </a:endParaRPr>
                    </a:p>
                  </a:txBody>
                  <a:tcPr anchor="ctr">
                    <a:solidFill>
                      <a:srgbClr val="DCECFB"/>
                    </a:solidFill>
                  </a:tcPr>
                </a:tc>
                <a:tc>
                  <a:txBody>
                    <a:bodyPr/>
                    <a:lstStyle/>
                    <a:p>
                      <a:r>
                        <a:rPr sz="1000" b="0" i="0">
                          <a:latin typeface="Arial"/>
                        </a:rPr>
                        <a:t>25%</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c>
                  <a:txBody>
                    <a:bodyPr/>
                    <a:lstStyle/>
                    <a:p>
                      <a:r>
                        <a:rPr sz="1000" b="0" i="0">
                          <a:latin typeface="Arial"/>
                        </a:rPr>
                        <a:t>28%</a:t>
                      </a:r>
                      <a:endParaRPr sz="1000" b="0" i="0">
                        <a:latin typeface="Arial"/>
                      </a:endParaRPr>
                    </a:p>
                  </a:txBody>
                  <a:tcPr anchor="ctr">
                    <a:solidFill>
                      <a:srgbClr val="DCECFB"/>
                    </a:solidFill>
                  </a:tcPr>
                </a:tc>
              </a:tr>
            </a:tbl>
          </a:graphicData>
        </a:graphic>
      </p:graphicFrame>
    </p:spTree>
  </p:cSld>
  <p:clrMapOvr>
    <a:masterClrMapping/>
  </p:clrMapOvr>
</p:sld>
</file>

<file path=ppt/slides/slide5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Is there a candidate on stage who impressed you tonight that you didn't expect?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(n=89)</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Harris and Yang</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r>
              <a:tr h="370840">
                <a:tc>
                  <a:txBody>
                    <a:bodyPr/>
                    <a:lstStyle/>
                    <a:p>
                      <a:r>
                        <a:rPr sz="1000" b="0" i="0">
                          <a:latin typeface="Arial"/>
                        </a:rPr>
                        <a:t>andrew yang</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r>
              <a:tr h="370840">
                <a:tc>
                  <a:txBody>
                    <a:bodyPr/>
                    <a:lstStyle/>
                    <a:p>
                      <a:r>
                        <a:rPr sz="1000" b="0" i="0">
                          <a:latin typeface="Arial"/>
                        </a:rPr>
                        <a:t>Yang!</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No, it was what I pretty much expected</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r>
              <a:tr h="370840">
                <a:tc>
                  <a:txBody>
                    <a:bodyPr/>
                    <a:lstStyle/>
                    <a:p>
                      <a:r>
                        <a:rPr sz="1000" b="0" i="0">
                          <a:latin typeface="Arial"/>
                        </a:rPr>
                        <a:t>sanders</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r>
              <a:tr h="370840">
                <a:tc>
                  <a:txBody>
                    <a:bodyPr/>
                    <a:lstStyle/>
                    <a:p>
                      <a:r>
                        <a:rPr sz="1000" b="0" i="0">
                          <a:latin typeface="Arial"/>
                        </a:rPr>
                        <a:t>Tony Steyer</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r>
              <a:tr h="370840">
                <a:tc>
                  <a:txBody>
                    <a:bodyPr/>
                    <a:lstStyle/>
                    <a:p>
                      <a:r>
                        <a:rPr sz="1000" b="0" i="0">
                          <a:latin typeface="Arial"/>
                        </a:rPr>
                        <a:t>Klobuchar</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r>
              <a:tr h="370840">
                <a:tc>
                  <a:txBody>
                    <a:bodyPr/>
                    <a:lstStyle/>
                    <a:p>
                      <a:r>
                        <a:rPr sz="1000" b="0" i="0">
                          <a:latin typeface="Arial"/>
                        </a:rPr>
                        <a:t>Pete</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r>
              <a:tr h="370840">
                <a:tc>
                  <a:txBody>
                    <a:bodyPr/>
                    <a:lstStyle/>
                    <a:p>
                      <a:r>
                        <a:rPr sz="1000" b="0" i="0">
                          <a:latin typeface="Arial"/>
                        </a:rPr>
                        <a:t>none</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r>
              <a:tr h="370840">
                <a:tc>
                  <a:txBody>
                    <a:bodyPr/>
                    <a:lstStyle/>
                    <a:p>
                      <a:r>
                        <a:rPr sz="1000" b="0" i="0">
                          <a:latin typeface="Arial"/>
                        </a:rPr>
                        <a:t>Kamala...wow!</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29%</a:t>
                      </a:r>
                      <a:endParaRPr sz="1000" b="0" i="0">
                        <a:latin typeface="Arial"/>
                      </a:endParaRPr>
                    </a:p>
                  </a:txBody>
                  <a:tcPr anchor="ctr">
                    <a:solidFill>
                      <a:srgbClr val="DCECFB"/>
                    </a:solidFill>
                  </a:tcPr>
                </a:tc>
              </a:tr>
            </a:tbl>
          </a:graphicData>
        </a:graphic>
      </p:graphicFrame>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I'm pretty tired too! But also really grateful to be talking with you all tonight. I have never held one of these sessions but I have hoped to for a long time.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(n=79)</a:t>
                      </a:r>
                      <a:endParaRPr sz="1000" b="1" i="0">
                        <a:latin typeface="Arial"/>
                      </a:endParaRPr>
                    </a:p>
                  </a:txBody>
                  <a:tcPr anchor="ctr"/>
                </a:tc>
                <a:tc>
                  <a:txBody>
                    <a:bodyPr/>
                    <a:lstStyle/>
                    <a:p>
                      <a:r>
                        <a:rPr sz="1000" b="1" i="0">
                          <a:latin typeface="Arial"/>
                        </a:rPr>
                        <a:t>Male  (n=38)</a:t>
                      </a:r>
                      <a:endParaRPr sz="1000" b="1" i="0">
                        <a:latin typeface="Arial"/>
                      </a:endParaRPr>
                    </a:p>
                  </a:txBody>
                  <a:tcPr anchor="ctr"/>
                </a:tc>
                <a:tc>
                  <a:txBody>
                    <a:bodyPr/>
                    <a:lstStyle/>
                    <a:p>
                      <a:r>
                        <a:rPr sz="1000" b="1" i="0">
                          <a:latin typeface="Arial"/>
                        </a:rPr>
                        <a:t>Female (n=39)</a:t>
                      </a:r>
                      <a:endParaRPr sz="1000" b="1" i="0">
                        <a:latin typeface="Arial"/>
                      </a:endParaRPr>
                    </a:p>
                  </a:txBody>
                  <a:tcPr anchor="ctr"/>
                </a:tc>
              </a:tr>
              <a:tr h="370840">
                <a:tc>
                  <a:txBody>
                    <a:bodyPr/>
                    <a:lstStyle/>
                    <a:p>
                      <a:r>
                        <a:rPr sz="1000" b="0" i="0">
                          <a:latin typeface="Arial"/>
                        </a:rPr>
                        <a:t>Should be interesting for sure</a:t>
                      </a:r>
                      <a:endParaRPr sz="1000" b="0" i="0">
                        <a:latin typeface="Arial"/>
                      </a:endParaRPr>
                    </a:p>
                  </a:txBody>
                  <a:tcPr anchor="ctr">
                    <a:solidFill>
                      <a:srgbClr val="DCECFB"/>
                    </a:solidFill>
                  </a:tcPr>
                </a:tc>
                <a:tc>
                  <a:txBody>
                    <a:bodyPr/>
                    <a:lstStyle/>
                    <a:p>
                      <a:r>
                        <a:rPr sz="1000" b="0" i="0">
                          <a:latin typeface="Arial"/>
                        </a:rPr>
                        <a:t>Cool! I've taken part in one before. They're pretty fun.</a:t>
                      </a:r>
                      <a:endParaRPr sz="1000" b="0" i="0">
                        <a:latin typeface="Arial"/>
                      </a:endParaRPr>
                    </a:p>
                  </a:txBody>
                  <a:tcPr anchor="ctr">
                    <a:solidFill>
                      <a:srgbClr val="DCECFB"/>
                    </a:solidFill>
                  </a:tcPr>
                </a:tc>
                <a:tc>
                  <a:txBody>
                    <a:bodyPr/>
                    <a:lstStyle/>
                    <a:p>
                      <a:r>
                        <a:rPr sz="1000" b="0" i="0">
                          <a:latin typeface="Arial"/>
                        </a:rPr>
                        <a:t>Well, I'm sure you'll do a great job of moderating.</a:t>
                      </a:r>
                      <a:endParaRPr sz="1000" b="0" i="0">
                        <a:latin typeface="Arial"/>
                      </a:endParaRPr>
                    </a:p>
                  </a:txBody>
                  <a:tcPr anchor="ctr">
                    <a:solidFill>
                      <a:srgbClr val="DCECFB"/>
                    </a:solidFill>
                  </a:tcPr>
                </a:tc>
              </a:tr>
              <a:tr h="370840">
                <a:tc>
                  <a:txBody>
                    <a:bodyPr/>
                    <a:lstStyle/>
                    <a:p>
                      <a:r>
                        <a:rPr sz="1000" b="0" i="0">
                          <a:latin typeface="Arial"/>
                        </a:rPr>
                        <a:t>Great</a:t>
                      </a:r>
                      <a:endParaRPr sz="1000" b="0" i="0">
                        <a:latin typeface="Arial"/>
                      </a:endParaRPr>
                    </a:p>
                  </a:txBody>
                  <a:tcPr anchor="ctr">
                    <a:solidFill>
                      <a:srgbClr val="DCECFB"/>
                    </a:solidFill>
                  </a:tcPr>
                </a:tc>
                <a:tc>
                  <a:txBody>
                    <a:bodyPr/>
                    <a:lstStyle/>
                    <a:p>
                      <a:r>
                        <a:rPr sz="1000" b="0" i="0">
                          <a:latin typeface="Arial"/>
                        </a:rPr>
                        <a:t>That's awesome to hear! I've participated in a few of these long in the past but they're enjoyable. I'm definitely looking forward to it and I'm sure you will do great!</a:t>
                      </a:r>
                      <a:endParaRPr sz="1000" b="0" i="0">
                        <a:latin typeface="Arial"/>
                      </a:endParaRPr>
                    </a:p>
                  </a:txBody>
                  <a:tcPr anchor="ctr">
                    <a:solidFill>
                      <a:srgbClr val="DCECFB"/>
                    </a:solidFill>
                  </a:tcPr>
                </a:tc>
                <a:tc>
                  <a:txBody>
                    <a:bodyPr/>
                    <a:lstStyle/>
                    <a:p>
                      <a:r>
                        <a:rPr sz="1000" b="0" i="0">
                          <a:latin typeface="Arial"/>
                        </a:rPr>
                        <a:t>Looking forward to it too!</a:t>
                      </a:r>
                      <a:endParaRPr sz="1000" b="0" i="0">
                        <a:latin typeface="Arial"/>
                      </a:endParaRPr>
                    </a:p>
                  </a:txBody>
                  <a:tcPr anchor="ctr">
                    <a:solidFill>
                      <a:srgbClr val="DCECFB"/>
                    </a:solidFill>
                  </a:tcPr>
                </a:tc>
              </a:tr>
              <a:tr h="370840">
                <a:tc>
                  <a:txBody>
                    <a:bodyPr/>
                    <a:lstStyle/>
                    <a:p>
                      <a:r>
                        <a:rPr sz="1000" b="0" i="0">
                          <a:latin typeface="Arial"/>
                        </a:rPr>
                        <a:t>good</a:t>
                      </a:r>
                      <a:endParaRPr sz="1000" b="0" i="0">
                        <a:latin typeface="Arial"/>
                      </a:endParaRPr>
                    </a:p>
                  </a:txBody>
                  <a:tcPr anchor="ctr">
                    <a:solidFill>
                      <a:srgbClr val="DCECFB"/>
                    </a:solidFill>
                  </a:tcPr>
                </a:tc>
                <a:tc>
                  <a:txBody>
                    <a:bodyPr/>
                    <a:lstStyle/>
                    <a:p>
                      <a:r>
                        <a:rPr sz="1000" b="0" i="0">
                          <a:latin typeface="Arial"/>
                        </a:rPr>
                        <a:t>you got this</a:t>
                      </a:r>
                      <a:endParaRPr sz="1000" b="0" i="0">
                        <a:latin typeface="Arial"/>
                      </a:endParaRPr>
                    </a:p>
                  </a:txBody>
                  <a:tcPr anchor="ctr">
                    <a:solidFill>
                      <a:srgbClr val="DCECFB"/>
                    </a:solidFill>
                  </a:tcPr>
                </a:tc>
                <a:tc>
                  <a:txBody>
                    <a:bodyPr/>
                    <a:lstStyle/>
                    <a:p>
                      <a:r>
                        <a:rPr sz="1000" b="0" i="0">
                          <a:latin typeface="Arial"/>
                        </a:rPr>
                        <a:t>Should be interesting for sure</a:t>
                      </a:r>
                      <a:endParaRPr sz="1000" b="0" i="0">
                        <a:latin typeface="Arial"/>
                      </a:endParaRPr>
                    </a:p>
                  </a:txBody>
                  <a:tcPr anchor="ctr">
                    <a:solidFill>
                      <a:srgbClr val="DCECFB"/>
                    </a:solidFill>
                  </a:tcPr>
                </a:tc>
              </a:tr>
              <a:tr h="370840">
                <a:tc>
                  <a:txBody>
                    <a:bodyPr/>
                    <a:lstStyle/>
                    <a:p>
                      <a:r>
                        <a:rPr sz="1000" b="0" i="0">
                          <a:latin typeface="Arial"/>
                        </a:rPr>
                        <a:t>awesome</a:t>
                      </a:r>
                      <a:endParaRPr sz="1000" b="0" i="0">
                        <a:latin typeface="Arial"/>
                      </a:endParaRPr>
                    </a:p>
                  </a:txBody>
                  <a:tcPr anchor="ctr">
                    <a:solidFill>
                      <a:srgbClr val="DCECFB"/>
                    </a:solidFill>
                  </a:tcPr>
                </a:tc>
                <a:tc>
                  <a:txBody>
                    <a:bodyPr/>
                    <a:lstStyle/>
                    <a:p>
                      <a:r>
                        <a:rPr sz="1000" b="0" i="0">
                          <a:latin typeface="Arial"/>
                        </a:rPr>
                        <a:t>Sure, glad to have youbhere</a:t>
                      </a:r>
                      <a:endParaRPr sz="1000" b="0" i="0">
                        <a:latin typeface="Arial"/>
                      </a:endParaRPr>
                    </a:p>
                  </a:txBody>
                  <a:tcPr anchor="ctr">
                    <a:solidFill>
                      <a:srgbClr val="DCECFB"/>
                    </a:solidFill>
                  </a:tcPr>
                </a:tc>
                <a:tc>
                  <a:txBody>
                    <a:bodyPr/>
                    <a:lstStyle/>
                    <a:p>
                      <a:r>
                        <a:rPr sz="1000" b="0" i="0">
                          <a:latin typeface="Arial"/>
                        </a:rPr>
                        <a:t>Well thanks for having all of us here! Looking forward to a great discussion.</a:t>
                      </a:r>
                      <a:endParaRPr sz="1000" b="0" i="0">
                        <a:latin typeface="Arial"/>
                      </a:endParaRPr>
                    </a:p>
                  </a:txBody>
                  <a:tcPr anchor="ctr">
                    <a:solidFill>
                      <a:srgbClr val="DCECFB"/>
                    </a:solidFill>
                  </a:tcPr>
                </a:tc>
              </a:tr>
              <a:tr h="370840">
                <a:tc>
                  <a:txBody>
                    <a:bodyPr/>
                    <a:lstStyle/>
                    <a:p>
                      <a:r>
                        <a:rPr sz="1000" b="0" i="0">
                          <a:latin typeface="Arial"/>
                        </a:rPr>
                        <a:t>sweet</a:t>
                      </a:r>
                      <a:endParaRPr sz="1000" b="0" i="0">
                        <a:latin typeface="Arial"/>
                      </a:endParaRPr>
                    </a:p>
                  </a:txBody>
                  <a:tcPr anchor="ctr">
                    <a:solidFill>
                      <a:srgbClr val="DCECFB"/>
                    </a:solidFill>
                  </a:tcPr>
                </a:tc>
                <a:tc>
                  <a:txBody>
                    <a:bodyPr/>
                    <a:lstStyle/>
                    <a:p>
                      <a:r>
                        <a:rPr sz="1000" b="0" i="0">
                          <a:latin typeface="Arial"/>
                        </a:rPr>
                        <a:t>Hopefully we can give you some good feedback.</a:t>
                      </a:r>
                      <a:endParaRPr sz="1000" b="0" i="0">
                        <a:latin typeface="Arial"/>
                      </a:endParaRPr>
                    </a:p>
                  </a:txBody>
                  <a:tcPr anchor="ctr">
                    <a:solidFill>
                      <a:srgbClr val="DCECFB"/>
                    </a:solidFill>
                  </a:tcPr>
                </a:tc>
                <a:tc>
                  <a:txBody>
                    <a:bodyPr/>
                    <a:lstStyle/>
                    <a:p>
                      <a:r>
                        <a:rPr sz="1000" b="0" i="0">
                          <a:latin typeface="Arial"/>
                        </a:rPr>
                        <a:t>Great</a:t>
                      </a:r>
                      <a:endParaRPr sz="1000" b="0" i="0">
                        <a:latin typeface="Arial"/>
                      </a:endParaRPr>
                    </a:p>
                  </a:txBody>
                  <a:tcPr anchor="ctr">
                    <a:solidFill>
                      <a:srgbClr val="DCECFB"/>
                    </a:solidFill>
                  </a:tcPr>
                </a:tc>
              </a:tr>
              <a:tr h="370840">
                <a:tc>
                  <a:txBody>
                    <a:bodyPr/>
                    <a:lstStyle/>
                    <a:p>
                      <a:r>
                        <a:rPr sz="1000" b="0" i="0">
                          <a:latin typeface="Arial"/>
                        </a:rPr>
                        <a:t>Coolio!</a:t>
                      </a:r>
                      <a:endParaRPr sz="1000" b="0" i="0">
                        <a:latin typeface="Arial"/>
                      </a:endParaRPr>
                    </a:p>
                  </a:txBody>
                  <a:tcPr anchor="ctr">
                    <a:solidFill>
                      <a:srgbClr val="DCECFB"/>
                    </a:solidFill>
                  </a:tcPr>
                </a:tc>
                <a:tc>
                  <a:txBody>
                    <a:bodyPr/>
                    <a:lstStyle/>
                    <a:p>
                      <a:r>
                        <a:rPr sz="1000" b="0" i="0">
                          <a:latin typeface="Arial"/>
                        </a:rPr>
                        <a:t>Sounds good</a:t>
                      </a:r>
                      <a:endParaRPr sz="1000" b="0" i="0">
                        <a:latin typeface="Arial"/>
                      </a:endParaRPr>
                    </a:p>
                  </a:txBody>
                  <a:tcPr anchor="ctr">
                    <a:solidFill>
                      <a:srgbClr val="DCECFB"/>
                    </a:solidFill>
                  </a:tcPr>
                </a:tc>
                <a:tc>
                  <a:txBody>
                    <a:bodyPr/>
                    <a:lstStyle/>
                    <a:p>
                      <a:r>
                        <a:rPr sz="1000" b="0" i="0">
                          <a:latin typeface="Arial"/>
                        </a:rPr>
                        <a:t>Yay!</a:t>
                      </a:r>
                      <a:endParaRPr sz="1000" b="0" i="0">
                        <a:latin typeface="Arial"/>
                      </a:endParaRPr>
                    </a:p>
                  </a:txBody>
                  <a:tcPr anchor="ctr">
                    <a:solidFill>
                      <a:srgbClr val="DCECFB"/>
                    </a:solidFill>
                  </a:tcPr>
                </a:tc>
              </a:tr>
              <a:tr h="370840">
                <a:tc>
                  <a:txBody>
                    <a:bodyPr/>
                    <a:lstStyle/>
                    <a:p>
                      <a:r>
                        <a:rPr sz="1000" b="0" i="0">
                          <a:latin typeface="Arial"/>
                        </a:rPr>
                        <a:t>It’s a marathon I did the last debate it’s exhausting</a:t>
                      </a:r>
                      <a:endParaRPr sz="1000" b="0" i="0">
                        <a:latin typeface="Arial"/>
                      </a:endParaRPr>
                    </a:p>
                  </a:txBody>
                  <a:tcPr anchor="ctr">
                    <a:solidFill>
                      <a:srgbClr val="DCECFB"/>
                    </a:solidFill>
                  </a:tcPr>
                </a:tc>
                <a:tc>
                  <a:txBody>
                    <a:bodyPr/>
                    <a:lstStyle/>
                    <a:p>
                      <a:r>
                        <a:rPr sz="1000" b="0" i="0">
                          <a:latin typeface="Arial"/>
                        </a:rPr>
                        <a:t>Looking forward to it.</a:t>
                      </a:r>
                      <a:endParaRPr sz="1000" b="0" i="0">
                        <a:latin typeface="Arial"/>
                      </a:endParaRPr>
                    </a:p>
                  </a:txBody>
                  <a:tcPr anchor="ctr">
                    <a:solidFill>
                      <a:srgbClr val="DCECFB"/>
                    </a:solidFill>
                  </a:tcPr>
                </a:tc>
                <a:tc>
                  <a:txBody>
                    <a:bodyPr/>
                    <a:lstStyle/>
                    <a:p>
                      <a:r>
                        <a:rPr sz="1000" b="0" i="0">
                          <a:latin typeface="Arial"/>
                        </a:rPr>
                        <a:t>good</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Hang in there</a:t>
                      </a:r>
                      <a:endParaRPr sz="1000" b="0" i="0">
                        <a:latin typeface="Arial"/>
                      </a:endParaRPr>
                    </a:p>
                  </a:txBody>
                  <a:tcPr anchor="ctr">
                    <a:solidFill>
                      <a:srgbClr val="DCECFB"/>
                    </a:solidFill>
                  </a:tcPr>
                </a:tc>
                <a:tc>
                  <a:txBody>
                    <a:bodyPr/>
                    <a:lstStyle/>
                    <a:p>
                      <a:r>
                        <a:rPr sz="1000" b="0" i="0">
                          <a:latin typeface="Arial"/>
                        </a:rPr>
                        <a:t>Congrats</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awesome</a:t>
                      </a:r>
                      <a:endParaRPr sz="1000" b="0" i="0">
                        <a:latin typeface="Arial"/>
                      </a:endParaRPr>
                    </a:p>
                  </a:txBody>
                  <a:tcPr anchor="ctr">
                    <a:solidFill>
                      <a:srgbClr val="DCECFB"/>
                    </a:solidFill>
                  </a:tcPr>
                </a:tc>
                <a:tc>
                  <a:txBody>
                    <a:bodyPr/>
                    <a:lstStyle/>
                    <a:p>
                      <a:r>
                        <a:rPr sz="1000" b="0" i="0">
                          <a:latin typeface="Arial"/>
                        </a:rPr>
                        <a:t>welcome'Z</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I did one during the last debate.</a:t>
                      </a:r>
                      <a:endParaRPr sz="1000" b="0" i="0">
                        <a:latin typeface="Arial"/>
                      </a:endParaRPr>
                    </a:p>
                  </a:txBody>
                  <a:tcPr anchor="ctr">
                    <a:solidFill>
                      <a:srgbClr val="DCECFB"/>
                    </a:solidFill>
                  </a:tcPr>
                </a:tc>
                <a:tc>
                  <a:txBody>
                    <a:bodyPr/>
                    <a:lstStyle/>
                    <a:p>
                      <a:r>
                        <a:rPr sz="1000" b="0" i="0">
                          <a:latin typeface="Arial"/>
                        </a:rPr>
                        <a:t>to what? let's go!</a:t>
                      </a:r>
                      <a:endParaRPr sz="1000" b="0" i="0">
                        <a:latin typeface="Arial"/>
                      </a:endParaRPr>
                    </a:p>
                  </a:txBody>
                  <a:tcPr anchor="ctr">
                    <a:solidFill>
                      <a:srgbClr val="DCECFB"/>
                    </a:solidFill>
                  </a:tcPr>
                </a:tc>
              </a:tr>
            </a:tbl>
          </a:graphicData>
        </a:graphic>
      </p:graphicFrame>
    </p:spTree>
  </p:cSld>
  <p:clrMapOvr>
    <a:masterClrMapping/>
  </p:clrMapOvr>
</p:sld>
</file>

<file path=ppt/slides/slide6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Is there a candidate on stage who impressed you tonight that you didn't expect?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(n=89)</a:t>
                      </a:r>
                      <a:endParaRPr sz="1000" b="1" i="0">
                        <a:latin typeface="Arial"/>
                      </a:endParaRPr>
                    </a:p>
                  </a:txBody>
                  <a:tcPr anchor="ctr"/>
                </a:tc>
                <a:tc>
                  <a:txBody>
                    <a:bodyPr/>
                    <a:lstStyle/>
                    <a:p>
                      <a:r>
                        <a:rPr sz="1000" b="1" i="0">
                          <a:latin typeface="Arial"/>
                        </a:rPr>
                        <a:t>Male  (n=43)</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Harris and Yang</a:t>
                      </a:r>
                      <a:endParaRPr sz="1000" b="0" i="0">
                        <a:latin typeface="Arial"/>
                      </a:endParaRPr>
                    </a:p>
                  </a:txBody>
                  <a:tcPr anchor="ctr">
                    <a:solidFill>
                      <a:srgbClr val="DCECFB"/>
                    </a:solidFill>
                  </a:tcPr>
                </a:tc>
                <a:tc>
                  <a:txBody>
                    <a:bodyPr/>
                    <a:lstStyle/>
                    <a:p>
                      <a:r>
                        <a:rPr sz="1000" b="0" i="0">
                          <a:latin typeface="Arial"/>
                        </a:rPr>
                        <a:t>I like how Yang has been carrying himself</a:t>
                      </a:r>
                      <a:endParaRPr sz="1000" b="0" i="0">
                        <a:latin typeface="Arial"/>
                      </a:endParaRPr>
                    </a:p>
                  </a:txBody>
                  <a:tcPr anchor="ctr">
                    <a:solidFill>
                      <a:srgbClr val="DCECFB"/>
                    </a:solidFill>
                  </a:tcPr>
                </a:tc>
                <a:tc>
                  <a:txBody>
                    <a:bodyPr/>
                    <a:lstStyle/>
                    <a:p>
                      <a:r>
                        <a:rPr sz="1000" b="0" i="0">
                          <a:latin typeface="Arial"/>
                        </a:rPr>
                        <a:t>Harris and Yang</a:t>
                      </a:r>
                      <a:endParaRPr sz="1000" b="0" i="0">
                        <a:latin typeface="Arial"/>
                      </a:endParaRPr>
                    </a:p>
                  </a:txBody>
                  <a:tcPr anchor="ctr">
                    <a:solidFill>
                      <a:srgbClr val="DCECFB"/>
                    </a:solidFill>
                  </a:tcPr>
                </a:tc>
              </a:tr>
              <a:tr h="370840">
                <a:tc>
                  <a:txBody>
                    <a:bodyPr/>
                    <a:lstStyle/>
                    <a:p>
                      <a:r>
                        <a:rPr sz="1000" b="0" i="0">
                          <a:latin typeface="Arial"/>
                        </a:rPr>
                        <a:t>andrew yang</a:t>
                      </a:r>
                      <a:endParaRPr sz="1000" b="0" i="0">
                        <a:latin typeface="Arial"/>
                      </a:endParaRPr>
                    </a:p>
                  </a:txBody>
                  <a:tcPr anchor="ctr">
                    <a:solidFill>
                      <a:srgbClr val="DCECFB"/>
                    </a:solidFill>
                  </a:tcPr>
                </a:tc>
                <a:tc>
                  <a:txBody>
                    <a:bodyPr/>
                    <a:lstStyle/>
                    <a:p>
                      <a:r>
                        <a:rPr sz="1000" b="0" i="0">
                          <a:latin typeface="Arial"/>
                        </a:rPr>
                        <a:t>I wasn't a huge Andrew Yang fan before but I like what he's had to say tonight</a:t>
                      </a:r>
                      <a:endParaRPr sz="1000" b="0" i="0">
                        <a:latin typeface="Arial"/>
                      </a:endParaRPr>
                    </a:p>
                  </a:txBody>
                  <a:tcPr anchor="ctr">
                    <a:solidFill>
                      <a:srgbClr val="DCECFB"/>
                    </a:solidFill>
                  </a:tcPr>
                </a:tc>
                <a:tc>
                  <a:txBody>
                    <a:bodyPr/>
                    <a:lstStyle/>
                    <a:p>
                      <a:r>
                        <a:rPr sz="1000" b="0" i="0">
                          <a:latin typeface="Arial"/>
                        </a:rPr>
                        <a:t>andrew yang</a:t>
                      </a:r>
                      <a:endParaRPr sz="1000" b="0" i="0">
                        <a:latin typeface="Arial"/>
                      </a:endParaRPr>
                    </a:p>
                  </a:txBody>
                  <a:tcPr anchor="ctr">
                    <a:solidFill>
                      <a:srgbClr val="DCECFB"/>
                    </a:solidFill>
                  </a:tcPr>
                </a:tc>
              </a:tr>
              <a:tr h="370840">
                <a:tc>
                  <a:txBody>
                    <a:bodyPr/>
                    <a:lstStyle/>
                    <a:p>
                      <a:r>
                        <a:rPr sz="1000" b="0" i="0">
                          <a:latin typeface="Arial"/>
                        </a:rPr>
                        <a:t>Yang!</a:t>
                      </a:r>
                      <a:endParaRPr sz="1000" b="0" i="0">
                        <a:latin typeface="Arial"/>
                      </a:endParaRPr>
                    </a:p>
                  </a:txBody>
                  <a:tcPr anchor="ctr">
                    <a:solidFill>
                      <a:srgbClr val="DCECFB"/>
                    </a:solidFill>
                  </a:tcPr>
                </a:tc>
                <a:tc>
                  <a:txBody>
                    <a:bodyPr/>
                    <a:lstStyle/>
                    <a:p>
                      <a:r>
                        <a:rPr sz="1000" b="0" i="0">
                          <a:latin typeface="Arial"/>
                        </a:rPr>
                        <a:t>Yang is the only one that makes sense</a:t>
                      </a:r>
                      <a:endParaRPr sz="1000" b="0" i="0">
                        <a:latin typeface="Arial"/>
                      </a:endParaRPr>
                    </a:p>
                  </a:txBody>
                  <a:tcPr anchor="ctr">
                    <a:solidFill>
                      <a:srgbClr val="DCECFB"/>
                    </a:solidFill>
                  </a:tcPr>
                </a:tc>
                <a:tc>
                  <a:txBody>
                    <a:bodyPr/>
                    <a:lstStyle/>
                    <a:p>
                      <a:r>
                        <a:rPr sz="1000" b="0" i="0">
                          <a:latin typeface="Arial"/>
                        </a:rPr>
                        <a:t>Yang!</a:t>
                      </a:r>
                      <a:endParaRPr sz="1000" b="0" i="0">
                        <a:latin typeface="Arial"/>
                      </a:endParaRPr>
                    </a:p>
                  </a:txBody>
                  <a:tcPr anchor="ctr">
                    <a:solidFill>
                      <a:srgbClr val="DCECFB"/>
                    </a:solidFill>
                  </a:tcPr>
                </a:tc>
              </a:tr>
              <a:tr h="370840">
                <a:tc>
                  <a:txBody>
                    <a:bodyPr/>
                    <a:lstStyle/>
                    <a:p>
                      <a:r>
                        <a:rPr sz="1000" b="0" i="0">
                          <a:latin typeface="Arial"/>
                        </a:rPr>
                        <a:t>No, it was what I pretty much expected</a:t>
                      </a:r>
                      <a:endParaRPr sz="1000" b="0" i="0">
                        <a:latin typeface="Arial"/>
                      </a:endParaRPr>
                    </a:p>
                  </a:txBody>
                  <a:tcPr anchor="ctr">
                    <a:solidFill>
                      <a:srgbClr val="DCECFB"/>
                    </a:solidFill>
                  </a:tcPr>
                </a:tc>
                <a:tc>
                  <a:txBody>
                    <a:bodyPr/>
                    <a:lstStyle/>
                    <a:p>
                      <a:r>
                        <a:rPr sz="1000" b="0" i="0">
                          <a:latin typeface="Arial"/>
                        </a:rPr>
                        <a:t>Sanders. I didn't used to care for him, but he's winning me over tonight more than ever before.</a:t>
                      </a:r>
                      <a:endParaRPr sz="1000" b="0" i="0">
                        <a:latin typeface="Arial"/>
                      </a:endParaRPr>
                    </a:p>
                  </a:txBody>
                  <a:tcPr anchor="ctr">
                    <a:solidFill>
                      <a:srgbClr val="DCECFB"/>
                    </a:solidFill>
                  </a:tcPr>
                </a:tc>
                <a:tc>
                  <a:txBody>
                    <a:bodyPr/>
                    <a:lstStyle/>
                    <a:p>
                      <a:r>
                        <a:rPr sz="1000" b="0" i="0">
                          <a:latin typeface="Arial"/>
                        </a:rPr>
                        <a:t>Cory Booker and Amy Klobachar</a:t>
                      </a:r>
                      <a:endParaRPr sz="1000" b="0" i="0">
                        <a:latin typeface="Arial"/>
                      </a:endParaRPr>
                    </a:p>
                  </a:txBody>
                  <a:tcPr anchor="ctr">
                    <a:solidFill>
                      <a:srgbClr val="DCECFB"/>
                    </a:solidFill>
                  </a:tcPr>
                </a:tc>
              </a:tr>
              <a:tr h="370840">
                <a:tc>
                  <a:txBody>
                    <a:bodyPr/>
                    <a:lstStyle/>
                    <a:p>
                      <a:r>
                        <a:rPr sz="1000" b="0" i="0">
                          <a:latin typeface="Arial"/>
                        </a:rPr>
                        <a:t>sanders</a:t>
                      </a:r>
                      <a:endParaRPr sz="1000" b="0" i="0">
                        <a:latin typeface="Arial"/>
                      </a:endParaRPr>
                    </a:p>
                  </a:txBody>
                  <a:tcPr anchor="ctr">
                    <a:solidFill>
                      <a:srgbClr val="DCECFB"/>
                    </a:solidFill>
                  </a:tcPr>
                </a:tc>
                <a:tc>
                  <a:txBody>
                    <a:bodyPr/>
                    <a:lstStyle/>
                    <a:p>
                      <a:r>
                        <a:rPr sz="1000" b="0" i="0">
                          <a:latin typeface="Arial"/>
                        </a:rPr>
                        <a:t>tom steyer</a:t>
                      </a:r>
                      <a:endParaRPr sz="1000" b="0" i="0">
                        <a:latin typeface="Arial"/>
                      </a:endParaRPr>
                    </a:p>
                  </a:txBody>
                  <a:tcPr anchor="ctr">
                    <a:solidFill>
                      <a:srgbClr val="DCECFB"/>
                    </a:solidFill>
                  </a:tcPr>
                </a:tc>
                <a:tc>
                  <a:txBody>
                    <a:bodyPr/>
                    <a:lstStyle/>
                    <a:p>
                      <a:r>
                        <a:rPr sz="1000" b="0" i="0">
                          <a:latin typeface="Arial"/>
                        </a:rPr>
                        <a:t>No, it was what I pretty much expected</a:t>
                      </a:r>
                      <a:endParaRPr sz="1000" b="0" i="0">
                        <a:latin typeface="Arial"/>
                      </a:endParaRPr>
                    </a:p>
                  </a:txBody>
                  <a:tcPr anchor="ctr">
                    <a:solidFill>
                      <a:srgbClr val="DCECFB"/>
                    </a:solidFill>
                  </a:tcPr>
                </a:tc>
              </a:tr>
              <a:tr h="370840">
                <a:tc>
                  <a:txBody>
                    <a:bodyPr/>
                    <a:lstStyle/>
                    <a:p>
                      <a:r>
                        <a:rPr sz="1000" b="0" i="0">
                          <a:latin typeface="Arial"/>
                        </a:rPr>
                        <a:t>Tony Steyer</a:t>
                      </a:r>
                      <a:endParaRPr sz="1000" b="0" i="0">
                        <a:latin typeface="Arial"/>
                      </a:endParaRPr>
                    </a:p>
                  </a:txBody>
                  <a:tcPr anchor="ctr">
                    <a:solidFill>
                      <a:srgbClr val="DCECFB"/>
                    </a:solidFill>
                  </a:tcPr>
                </a:tc>
                <a:tc>
                  <a:txBody>
                    <a:bodyPr/>
                    <a:lstStyle/>
                    <a:p>
                      <a:r>
                        <a:rPr sz="1000" b="0" i="0">
                          <a:latin typeface="Arial"/>
                        </a:rPr>
                        <a:t>Klobuchar</a:t>
                      </a:r>
                      <a:endParaRPr sz="1000" b="0" i="0">
                        <a:latin typeface="Arial"/>
                      </a:endParaRPr>
                    </a:p>
                  </a:txBody>
                  <a:tcPr anchor="ctr">
                    <a:solidFill>
                      <a:srgbClr val="DCECFB"/>
                    </a:solidFill>
                  </a:tcPr>
                </a:tc>
                <a:tc>
                  <a:txBody>
                    <a:bodyPr/>
                    <a:lstStyle/>
                    <a:p>
                      <a:r>
                        <a:rPr sz="1000" b="0" i="0">
                          <a:latin typeface="Arial"/>
                        </a:rPr>
                        <a:t>sanders</a:t>
                      </a:r>
                      <a:endParaRPr sz="1000" b="0" i="0">
                        <a:latin typeface="Arial"/>
                      </a:endParaRPr>
                    </a:p>
                  </a:txBody>
                  <a:tcPr anchor="ctr">
                    <a:solidFill>
                      <a:srgbClr val="DCECFB"/>
                    </a:solidFill>
                  </a:tcPr>
                </a:tc>
              </a:tr>
              <a:tr h="370840">
                <a:tc>
                  <a:txBody>
                    <a:bodyPr/>
                    <a:lstStyle/>
                    <a:p>
                      <a:r>
                        <a:rPr sz="1000" b="0" i="0">
                          <a:latin typeface="Arial"/>
                        </a:rPr>
                        <a:t>Klobuchar</a:t>
                      </a:r>
                      <a:endParaRPr sz="1000" b="0" i="0">
                        <a:latin typeface="Arial"/>
                      </a:endParaRPr>
                    </a:p>
                  </a:txBody>
                  <a:tcPr anchor="ctr">
                    <a:solidFill>
                      <a:srgbClr val="DCECFB"/>
                    </a:solidFill>
                  </a:tcPr>
                </a:tc>
                <a:tc>
                  <a:txBody>
                    <a:bodyPr/>
                    <a:lstStyle/>
                    <a:p>
                      <a:r>
                        <a:rPr sz="1000" b="0" i="0">
                          <a:latin typeface="Arial"/>
                        </a:rPr>
                        <a:t>Pete</a:t>
                      </a:r>
                      <a:endParaRPr sz="1000" b="0" i="0">
                        <a:latin typeface="Arial"/>
                      </a:endParaRPr>
                    </a:p>
                  </a:txBody>
                  <a:tcPr anchor="ctr">
                    <a:solidFill>
                      <a:srgbClr val="DCECFB"/>
                    </a:solidFill>
                  </a:tcPr>
                </a:tc>
                <a:tc>
                  <a:txBody>
                    <a:bodyPr/>
                    <a:lstStyle/>
                    <a:p>
                      <a:r>
                        <a:rPr sz="1000" b="0" i="0">
                          <a:latin typeface="Arial"/>
                        </a:rPr>
                        <a:t>Tony Steyer</a:t>
                      </a:r>
                      <a:endParaRPr sz="1000" b="0" i="0">
                        <a:latin typeface="Arial"/>
                      </a:endParaRPr>
                    </a:p>
                  </a:txBody>
                  <a:tcPr anchor="ctr">
                    <a:solidFill>
                      <a:srgbClr val="DCECFB"/>
                    </a:solidFill>
                  </a:tcPr>
                </a:tc>
              </a:tr>
              <a:tr h="370840">
                <a:tc>
                  <a:txBody>
                    <a:bodyPr/>
                    <a:lstStyle/>
                    <a:p>
                      <a:r>
                        <a:rPr sz="1000" b="0" i="0">
                          <a:latin typeface="Arial"/>
                        </a:rPr>
                        <a:t>Pete</a:t>
                      </a:r>
                      <a:endParaRPr sz="1000" b="0" i="0">
                        <a:latin typeface="Arial"/>
                      </a:endParaRPr>
                    </a:p>
                  </a:txBody>
                  <a:tcPr anchor="ctr">
                    <a:solidFill>
                      <a:srgbClr val="DCECFB"/>
                    </a:solidFill>
                  </a:tcPr>
                </a:tc>
                <a:tc>
                  <a:txBody>
                    <a:bodyPr/>
                    <a:lstStyle/>
                    <a:p>
                      <a:r>
                        <a:rPr sz="1000" b="0" i="0">
                          <a:latin typeface="Arial"/>
                        </a:rPr>
                        <a:t>Biden and Harris</a:t>
                      </a:r>
                      <a:endParaRPr sz="1000" b="0" i="0">
                        <a:latin typeface="Arial"/>
                      </a:endParaRPr>
                    </a:p>
                  </a:txBody>
                  <a:tcPr anchor="ctr">
                    <a:solidFill>
                      <a:srgbClr val="DCECFB"/>
                    </a:solidFill>
                  </a:tcPr>
                </a:tc>
                <a:tc>
                  <a:txBody>
                    <a:bodyPr/>
                    <a:lstStyle/>
                    <a:p>
                      <a:r>
                        <a:rPr sz="1000" b="0" i="0">
                          <a:latin typeface="Arial"/>
                        </a:rPr>
                        <a:t>Biden</a:t>
                      </a:r>
                      <a:endParaRPr sz="1000" b="0" i="0">
                        <a:latin typeface="Arial"/>
                      </a:endParaRPr>
                    </a:p>
                  </a:txBody>
                  <a:tcPr anchor="ctr">
                    <a:solidFill>
                      <a:srgbClr val="DCECFB"/>
                    </a:solidFill>
                  </a:tcPr>
                </a:tc>
              </a:tr>
              <a:tr h="370840">
                <a:tc>
                  <a:txBody>
                    <a:bodyPr/>
                    <a:lstStyle/>
                    <a:p>
                      <a:r>
                        <a:rPr sz="1000" b="0" i="0">
                          <a:latin typeface="Arial"/>
                        </a:rPr>
                        <a:t>none</a:t>
                      </a:r>
                      <a:endParaRPr sz="1000" b="0" i="0">
                        <a:latin typeface="Arial"/>
                      </a:endParaRPr>
                    </a:p>
                  </a:txBody>
                  <a:tcPr anchor="ctr">
                    <a:solidFill>
                      <a:srgbClr val="DCECFB"/>
                    </a:solidFill>
                  </a:tcPr>
                </a:tc>
                <a:tc>
                  <a:txBody>
                    <a:bodyPr/>
                    <a:lstStyle/>
                    <a:p>
                      <a:r>
                        <a:rPr sz="1000" b="0" i="0">
                          <a:latin typeface="Arial"/>
                        </a:rPr>
                        <a:t>Pete seems to be hitting his stride</a:t>
                      </a:r>
                      <a:endParaRPr sz="1000" b="0" i="0">
                        <a:latin typeface="Arial"/>
                      </a:endParaRPr>
                    </a:p>
                  </a:txBody>
                  <a:tcPr anchor="ctr">
                    <a:solidFill>
                      <a:srgbClr val="DCECFB"/>
                    </a:solidFill>
                  </a:tcPr>
                </a:tc>
                <a:tc>
                  <a:txBody>
                    <a:bodyPr/>
                    <a:lstStyle/>
                    <a:p>
                      <a:r>
                        <a:rPr sz="1000" b="0" i="0">
                          <a:latin typeface="Arial"/>
                        </a:rPr>
                        <a:t>none</a:t>
                      </a:r>
                      <a:endParaRPr sz="1000" b="0" i="0">
                        <a:latin typeface="Arial"/>
                      </a:endParaRPr>
                    </a:p>
                  </a:txBody>
                  <a:tcPr anchor="ctr">
                    <a:solidFill>
                      <a:srgbClr val="DCECFB"/>
                    </a:solidFill>
                  </a:tcPr>
                </a:tc>
              </a:tr>
              <a:tr h="370840">
                <a:tc>
                  <a:txBody>
                    <a:bodyPr/>
                    <a:lstStyle/>
                    <a:p>
                      <a:r>
                        <a:rPr sz="1000" b="0" i="0">
                          <a:latin typeface="Arial"/>
                        </a:rPr>
                        <a:t>Kamala...wow!</a:t>
                      </a:r>
                      <a:endParaRPr sz="1000" b="0" i="0">
                        <a:latin typeface="Arial"/>
                      </a:endParaRPr>
                    </a:p>
                  </a:txBody>
                  <a:tcPr anchor="ctr">
                    <a:solidFill>
                      <a:srgbClr val="DCECFB"/>
                    </a:solidFill>
                  </a:tcPr>
                </a:tc>
                <a:tc>
                  <a:txBody>
                    <a:bodyPr/>
                    <a:lstStyle/>
                    <a:p>
                      <a:r>
                        <a:rPr sz="1000" b="0" i="0">
                          <a:latin typeface="Arial"/>
                        </a:rPr>
                        <a:t>Joe Biden</a:t>
                      </a:r>
                      <a:endParaRPr sz="1000" b="0" i="0">
                        <a:latin typeface="Arial"/>
                      </a:endParaRPr>
                    </a:p>
                  </a:txBody>
                  <a:tcPr anchor="ctr">
                    <a:solidFill>
                      <a:srgbClr val="DCECFB"/>
                    </a:solidFill>
                  </a:tcPr>
                </a:tc>
                <a:tc>
                  <a:txBody>
                    <a:bodyPr/>
                    <a:lstStyle/>
                    <a:p>
                      <a:r>
                        <a:rPr sz="1000" b="0" i="0">
                          <a:latin typeface="Arial"/>
                        </a:rPr>
                        <a:t>Kamala...wow!</a:t>
                      </a:r>
                      <a:endParaRPr sz="1000" b="0" i="0">
                        <a:latin typeface="Arial"/>
                      </a:endParaRPr>
                    </a:p>
                  </a:txBody>
                  <a:tcPr anchor="ctr">
                    <a:solidFill>
                      <a:srgbClr val="DCECFB"/>
                    </a:solidFill>
                  </a:tcPr>
                </a:tc>
              </a:tr>
            </a:tbl>
          </a:graphicData>
        </a:graphic>
      </p:graphicFrame>
    </p:spTree>
  </p:cSld>
  <p:clrMapOvr>
    <a:masterClrMapping/>
  </p:clrMapOvr>
</p:sld>
</file>

<file path=ppt/slides/slide6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Are you happy with the current field of the 10 candidates on stage?</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tc>
                <a:tc>
                  <a:txBody>
                    <a:bodyPr/>
                    <a:lstStyle/>
                    <a:p>
                      <a:r>
                        <a:rPr sz="1000" b="1" i="0">
                          <a:latin typeface="Arial"/>
                        </a:rPr>
                        <a:t>All (n=79)</a:t>
                      </a:r>
                      <a:endParaRPr sz="1000" b="1" i="0">
                        <a:latin typeface="Arial"/>
                      </a:endParaRPr>
                    </a:p>
                  </a:txBody>
                  <a:tcPr anchor="ctr"/>
                </a:tc>
                <a:tc>
                  <a:txBody>
                    <a:bodyPr/>
                    <a:lstStyle/>
                    <a:p>
                      <a:r>
                        <a:rPr sz="1000" b="1" i="0">
                          <a:latin typeface="Arial"/>
                        </a:rPr>
                        <a:t>Male  (n=39)</a:t>
                      </a:r>
                      <a:endParaRPr sz="1000" b="1" i="0">
                        <a:latin typeface="Arial"/>
                      </a:endParaRPr>
                    </a:p>
                  </a:txBody>
                  <a:tcPr anchor="ctr"/>
                </a:tc>
                <a:tc>
                  <a:txBody>
                    <a:bodyPr/>
                    <a:lstStyle/>
                    <a:p>
                      <a:r>
                        <a:rPr sz="1000" b="1" i="0">
                          <a:latin typeface="Arial"/>
                        </a:rPr>
                        <a:t>Female (n=38)</a:t>
                      </a:r>
                      <a:endParaRPr sz="1000" b="1" i="0">
                        <a:latin typeface="Arial"/>
                      </a:endParaRPr>
                    </a:p>
                  </a:txBody>
                  <a:tcPr anchor="ctr"/>
                </a:tc>
              </a:tr>
              <a:tr h="370840">
                <a:tc>
                  <a:txBody>
                    <a:bodyPr/>
                    <a:lstStyle/>
                    <a:p>
                      <a:r>
                        <a:rPr sz="1000" b="0" i="0">
                          <a:latin typeface="Arial"/>
                        </a:rPr>
                        <a:t>yes</a:t>
                      </a:r>
                      <a:endParaRPr sz="1000" b="0" i="0">
                        <a:latin typeface="Arial"/>
                      </a:endParaRPr>
                    </a:p>
                  </a:txBody>
                  <a:tcPr anchor="ctr">
                    <a:solidFill>
                      <a:srgbClr val="DCECFB"/>
                    </a:solidFill>
                  </a:tcPr>
                </a:tc>
                <a:tc>
                  <a:txBody>
                    <a:bodyPr/>
                    <a:lstStyle/>
                    <a:p>
                      <a:r>
                        <a:rPr sz="1000" b="0" i="0">
                          <a:latin typeface="Arial"/>
                        </a:rPr>
                        <a:t>75%</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r>
              <a:tr h="370840">
                <a:tc>
                  <a:txBody>
                    <a:bodyPr/>
                    <a:lstStyle/>
                    <a:p>
                      <a:r>
                        <a:rPr sz="1000" b="0" i="0">
                          <a:latin typeface="Arial"/>
                        </a:rPr>
                        <a:t>no</a:t>
                      </a:r>
                      <a:endParaRPr sz="1000" b="0" i="0">
                        <a:latin typeface="Arial"/>
                      </a:endParaRPr>
                    </a:p>
                  </a:txBody>
                  <a:tcPr anchor="ctr">
                    <a:solidFill>
                      <a:srgbClr val="DCECFB"/>
                    </a:solidFill>
                  </a:tcPr>
                </a:tc>
                <a:tc>
                  <a:txBody>
                    <a:bodyPr/>
                    <a:lstStyle/>
                    <a:p>
                      <a:r>
                        <a:rPr sz="1000" b="0" i="0">
                          <a:latin typeface="Arial"/>
                        </a:rPr>
                        <a:t>24%</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c>
                  <a:txBody>
                    <a:bodyPr/>
                    <a:lstStyle/>
                    <a:p>
                      <a:r>
                        <a:rPr sz="1000" b="0" i="0">
                          <a:latin typeface="Arial"/>
                        </a:rPr>
                        <a:t>18%</a:t>
                      </a:r>
                      <a:endParaRPr sz="1000" b="0" i="0">
                        <a:latin typeface="Arial"/>
                      </a:endParaRPr>
                    </a:p>
                  </a:txBody>
                  <a:tcPr anchor="ctr">
                    <a:solidFill>
                      <a:srgbClr val="DCECFB"/>
                    </a:solidFill>
                  </a:tcPr>
                </a:tc>
              </a:tr>
            </a:tbl>
          </a:graphicData>
        </a:graphic>
      </p:graphicFrame>
    </p:spTree>
  </p:cSld>
  <p:clrMapOvr>
    <a:masterClrMapping/>
  </p:clrMapOvr>
</p:sld>
</file>

<file path=ppt/slides/slide6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Ok, going back to our question about which candidate do you think is most authentic... what do you think it means for a candidate to be authentic?</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(n=88)</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To speak passionately about their beliefs and show that they intend to follow through when being voted into office</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r>
              <a:tr h="370840">
                <a:tc>
                  <a:txBody>
                    <a:bodyPr/>
                    <a:lstStyle/>
                    <a:p>
                      <a:r>
                        <a:rPr sz="1000" b="0" i="0">
                          <a:latin typeface="Arial"/>
                        </a:rPr>
                        <a:t>They aren't being fake just to get people to vote for them - they actually care and have real ideas to implement</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r>
              <a:tr h="370840">
                <a:tc>
                  <a:txBody>
                    <a:bodyPr/>
                    <a:lstStyle/>
                    <a:p>
                      <a:r>
                        <a:rPr sz="1000" b="0" i="0">
                          <a:latin typeface="Arial"/>
                        </a:rPr>
                        <a:t>someone who is consistent with their ideas and has the record to back them up</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r>
              <a:tr h="370840">
                <a:tc>
                  <a:txBody>
                    <a:bodyPr/>
                    <a:lstStyle/>
                    <a:p>
                      <a:r>
                        <a:rPr sz="1000" b="0" i="0">
                          <a:latin typeface="Arial"/>
                        </a:rPr>
                        <a:t>Be sincere about what you stand for, not just what the voters want to hear.</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r>
              <a:tr h="370840">
                <a:tc>
                  <a:txBody>
                    <a:bodyPr/>
                    <a:lstStyle/>
                    <a:p>
                      <a:r>
                        <a:rPr sz="1000" b="0" i="0">
                          <a:latin typeface="Arial"/>
                        </a:rPr>
                        <a:t>trustworthy, isn't just doing this for the fame or to get onto the news</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r>
              <a:tr h="370840">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r>
              <a:tr h="370840">
                <a:tc>
                  <a:txBody>
                    <a:bodyPr/>
                    <a:lstStyle/>
                    <a:p>
                      <a:r>
                        <a:rPr sz="1000" b="0" i="0">
                          <a:latin typeface="Arial"/>
                        </a:rPr>
                        <a:t>Relatable. Honest</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r>
              <a:tr h="370840">
                <a:tc>
                  <a:txBody>
                    <a:bodyPr/>
                    <a:lstStyle/>
                    <a:p>
                      <a:r>
                        <a:rPr sz="1000" b="0" i="0">
                          <a:latin typeface="Arial"/>
                        </a:rPr>
                        <a:t>Everything that is the opposite of Trump</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r>
              <a:tr h="370840">
                <a:tc>
                  <a:txBody>
                    <a:bodyPr/>
                    <a:lstStyle/>
                    <a:p>
                      <a:r>
                        <a:rPr sz="1000" b="0" i="0">
                          <a:latin typeface="Arial"/>
                        </a:rPr>
                        <a:t>It's critical - be yourself and we know you'll do what you say you'll do.</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r>
              <a:tr h="370840">
                <a:tc>
                  <a:txBody>
                    <a:bodyPr/>
                    <a:lstStyle/>
                    <a:p>
                      <a:r>
                        <a:rPr sz="1000" b="0" i="0">
                          <a:latin typeface="Arial"/>
                        </a:rPr>
                        <a:t>Klobuchar</a:t>
                      </a:r>
                      <a:endParaRPr sz="1000" b="0" i="0">
                        <a:latin typeface="Arial"/>
                      </a:endParaRPr>
                    </a:p>
                  </a:txBody>
                  <a:tcPr anchor="ctr">
                    <a:solidFill>
                      <a:srgbClr val="DCECFB"/>
                    </a:solidFill>
                  </a:tcPr>
                </a:tc>
                <a:tc>
                  <a:txBody>
                    <a:bodyPr/>
                    <a:lstStyle/>
                    <a:p>
                      <a:r>
                        <a:rPr sz="1000" b="0" i="0">
                          <a:latin typeface="Arial"/>
                        </a:rPr>
                        <a:t>26%</a:t>
                      </a:r>
                      <a:endParaRPr sz="1000" b="0" i="0">
                        <a:latin typeface="Arial"/>
                      </a:endParaRPr>
                    </a:p>
                  </a:txBody>
                  <a:tcPr anchor="ctr">
                    <a:solidFill>
                      <a:srgbClr val="DCECFB"/>
                    </a:solidFill>
                  </a:tcPr>
                </a:tc>
                <a:tc>
                  <a:txBody>
                    <a:bodyPr/>
                    <a:lstStyle/>
                    <a:p>
                      <a:r>
                        <a:rPr sz="1000" b="0" i="0">
                          <a:latin typeface="Arial"/>
                        </a:rPr>
                        <a:t>30%</a:t>
                      </a:r>
                      <a:endParaRPr sz="1000" b="0" i="0">
                        <a:latin typeface="Arial"/>
                      </a:endParaRPr>
                    </a:p>
                  </a:txBody>
                  <a:tcPr anchor="ctr">
                    <a:solidFill>
                      <a:srgbClr val="DCECFB"/>
                    </a:solidFill>
                  </a:tcPr>
                </a:tc>
                <a:tc>
                  <a:txBody>
                    <a:bodyPr/>
                    <a:lstStyle/>
                    <a:p>
                      <a:r>
                        <a:rPr sz="1000" b="0" i="0">
                          <a:latin typeface="Arial"/>
                        </a:rPr>
                        <a:t>22%</a:t>
                      </a:r>
                      <a:endParaRPr sz="1000" b="0" i="0">
                        <a:latin typeface="Arial"/>
                      </a:endParaRPr>
                    </a:p>
                  </a:txBody>
                  <a:tcPr anchor="ctr">
                    <a:solidFill>
                      <a:srgbClr val="DCECFB"/>
                    </a:solidFill>
                  </a:tcPr>
                </a:tc>
              </a:tr>
            </a:tbl>
          </a:graphicData>
        </a:graphic>
      </p:graphicFrame>
    </p:spTree>
  </p:cSld>
  <p:clrMapOvr>
    <a:masterClrMapping/>
  </p:clrMapOvr>
</p:sld>
</file>

<file path=ppt/slides/slide6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Ok, going back to our question about which candidate do you think is most authentic... what do you think it means for a candidate to be authentic?</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(n=88)</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To speak passionately about their beliefs and show that they intend to follow through when being voted into office</a:t>
                      </a:r>
                      <a:endParaRPr sz="1000" b="0" i="0">
                        <a:latin typeface="Arial"/>
                      </a:endParaRPr>
                    </a:p>
                  </a:txBody>
                  <a:tcPr anchor="ctr">
                    <a:solidFill>
                      <a:srgbClr val="DCECFB"/>
                    </a:solidFill>
                  </a:tcPr>
                </a:tc>
                <a:tc>
                  <a:txBody>
                    <a:bodyPr/>
                    <a:lstStyle/>
                    <a:p>
                      <a:r>
                        <a:rPr sz="1000" b="0" i="0">
                          <a:latin typeface="Arial"/>
                        </a:rPr>
                        <a:t>To speak passionately about their beliefs and show that they intend to follow through when being voted into office</a:t>
                      </a:r>
                      <a:endParaRPr sz="1000" b="0" i="0">
                        <a:latin typeface="Arial"/>
                      </a:endParaRPr>
                    </a:p>
                  </a:txBody>
                  <a:tcPr anchor="ctr">
                    <a:solidFill>
                      <a:srgbClr val="DCECFB"/>
                    </a:solidFill>
                  </a:tcPr>
                </a:tc>
                <a:tc>
                  <a:txBody>
                    <a:bodyPr/>
                    <a:lstStyle/>
                    <a:p>
                      <a:r>
                        <a:rPr sz="1000" b="0" i="0">
                          <a:latin typeface="Arial"/>
                        </a:rPr>
                        <a:t>honesty</a:t>
                      </a:r>
                      <a:endParaRPr sz="1000" b="0" i="0">
                        <a:latin typeface="Arial"/>
                      </a:endParaRPr>
                    </a:p>
                  </a:txBody>
                  <a:tcPr anchor="ctr">
                    <a:solidFill>
                      <a:srgbClr val="DCECFB"/>
                    </a:solidFill>
                  </a:tcPr>
                </a:tc>
              </a:tr>
              <a:tr h="370840">
                <a:tc>
                  <a:txBody>
                    <a:bodyPr/>
                    <a:lstStyle/>
                    <a:p>
                      <a:r>
                        <a:rPr sz="1000" b="0" i="0">
                          <a:latin typeface="Arial"/>
                        </a:rPr>
                        <a:t>They aren't being fake just to get people to vote for them - they actually care and have real ideas to implement</a:t>
                      </a:r>
                      <a:endParaRPr sz="1000" b="0" i="0">
                        <a:latin typeface="Arial"/>
                      </a:endParaRPr>
                    </a:p>
                  </a:txBody>
                  <a:tcPr anchor="ctr">
                    <a:solidFill>
                      <a:srgbClr val="DCECFB"/>
                    </a:solidFill>
                  </a:tcPr>
                </a:tc>
                <a:tc>
                  <a:txBody>
                    <a:bodyPr/>
                    <a:lstStyle/>
                    <a:p>
                      <a:r>
                        <a:rPr sz="1000" b="0" i="0">
                          <a:latin typeface="Arial"/>
                        </a:rPr>
                        <a:t>Totally transparent</a:t>
                      </a:r>
                      <a:endParaRPr sz="1000" b="0" i="0">
                        <a:latin typeface="Arial"/>
                      </a:endParaRPr>
                    </a:p>
                  </a:txBody>
                  <a:tcPr anchor="ctr">
                    <a:solidFill>
                      <a:srgbClr val="DCECFB"/>
                    </a:solidFill>
                  </a:tcPr>
                </a:tc>
                <a:tc>
                  <a:txBody>
                    <a:bodyPr/>
                    <a:lstStyle/>
                    <a:p>
                      <a:r>
                        <a:rPr sz="1000" b="0" i="0">
                          <a:latin typeface="Arial"/>
                        </a:rPr>
                        <a:t>They aren't being fake just to get people to vote for them - they actually care and have real ideas to implement</a:t>
                      </a:r>
                      <a:endParaRPr sz="1000" b="0" i="0">
                        <a:latin typeface="Arial"/>
                      </a:endParaRPr>
                    </a:p>
                  </a:txBody>
                  <a:tcPr anchor="ctr">
                    <a:solidFill>
                      <a:srgbClr val="DCECFB"/>
                    </a:solidFill>
                  </a:tcPr>
                </a:tc>
              </a:tr>
              <a:tr h="370840">
                <a:tc>
                  <a:txBody>
                    <a:bodyPr/>
                    <a:lstStyle/>
                    <a:p>
                      <a:r>
                        <a:rPr sz="1000" b="0" i="0">
                          <a:latin typeface="Arial"/>
                        </a:rPr>
                        <a:t>someone who is consistent with their ideas and has the record to back them up</a:t>
                      </a:r>
                      <a:endParaRPr sz="1000" b="0" i="0">
                        <a:latin typeface="Arial"/>
                      </a:endParaRPr>
                    </a:p>
                  </a:txBody>
                  <a:tcPr anchor="ctr">
                    <a:solidFill>
                      <a:srgbClr val="DCECFB"/>
                    </a:solidFill>
                  </a:tcPr>
                </a:tc>
                <a:tc>
                  <a:txBody>
                    <a:bodyPr/>
                    <a:lstStyle/>
                    <a:p>
                      <a:r>
                        <a:rPr sz="1000" b="0" i="0">
                          <a:latin typeface="Arial"/>
                        </a:rPr>
                        <a:t>Knowledgeable, speaks to the american people, well spoken, great debater, knows his political issues</a:t>
                      </a:r>
                      <a:endParaRPr sz="1000" b="0" i="0">
                        <a:latin typeface="Arial"/>
                      </a:endParaRPr>
                    </a:p>
                  </a:txBody>
                  <a:tcPr anchor="ctr">
                    <a:solidFill>
                      <a:srgbClr val="DCECFB"/>
                    </a:solidFill>
                  </a:tcPr>
                </a:tc>
                <a:tc>
                  <a:txBody>
                    <a:bodyPr/>
                    <a:lstStyle/>
                    <a:p>
                      <a:r>
                        <a:rPr sz="1000" b="0" i="0">
                          <a:latin typeface="Arial"/>
                        </a:rPr>
                        <a:t>someone who is consistent with their ideas and has the record to back them up</a:t>
                      </a:r>
                      <a:endParaRPr sz="1000" b="0" i="0">
                        <a:latin typeface="Arial"/>
                      </a:endParaRPr>
                    </a:p>
                  </a:txBody>
                  <a:tcPr anchor="ctr">
                    <a:solidFill>
                      <a:srgbClr val="DCECFB"/>
                    </a:solidFill>
                  </a:tcPr>
                </a:tc>
              </a:tr>
              <a:tr h="370840">
                <a:tc>
                  <a:txBody>
                    <a:bodyPr/>
                    <a:lstStyle/>
                    <a:p>
                      <a:r>
                        <a:rPr sz="1000" b="0" i="0">
                          <a:latin typeface="Arial"/>
                        </a:rPr>
                        <a:t>Be sincere about what you stand for, not just what the voters want to hear.</a:t>
                      </a:r>
                      <a:endParaRPr sz="1000" b="0" i="0">
                        <a:latin typeface="Arial"/>
                      </a:endParaRPr>
                    </a:p>
                  </a:txBody>
                  <a:tcPr anchor="ctr">
                    <a:solidFill>
                      <a:srgbClr val="DCECFB"/>
                    </a:solidFill>
                  </a:tcPr>
                </a:tc>
                <a:tc>
                  <a:txBody>
                    <a:bodyPr/>
                    <a:lstStyle/>
                    <a:p>
                      <a:r>
                        <a:rPr sz="1000" b="0" i="0">
                          <a:latin typeface="Arial"/>
                        </a:rPr>
                        <a:t>Someone who speaks their mind honestly and isn't in the pocket of any corporate interests</a:t>
                      </a:r>
                      <a:endParaRPr sz="1000" b="0" i="0">
                        <a:latin typeface="Arial"/>
                      </a:endParaRPr>
                    </a:p>
                  </a:txBody>
                  <a:tcPr anchor="ctr">
                    <a:solidFill>
                      <a:srgbClr val="DCECFB"/>
                    </a:solidFill>
                  </a:tcPr>
                </a:tc>
                <a:tc>
                  <a:txBody>
                    <a:bodyPr/>
                    <a:lstStyle/>
                    <a:p>
                      <a:r>
                        <a:rPr sz="1000" b="0" i="0">
                          <a:latin typeface="Arial"/>
                        </a:rPr>
                        <a:t>Be sincere about what you stand for, not just what the voters want to hear.</a:t>
                      </a:r>
                      <a:endParaRPr sz="1000" b="0" i="0">
                        <a:latin typeface="Arial"/>
                      </a:endParaRPr>
                    </a:p>
                  </a:txBody>
                  <a:tcPr anchor="ctr">
                    <a:solidFill>
                      <a:srgbClr val="DCECFB"/>
                    </a:solidFill>
                  </a:tcPr>
                </a:tc>
              </a:tr>
              <a:tr h="370840">
                <a:tc>
                  <a:txBody>
                    <a:bodyPr/>
                    <a:lstStyle/>
                    <a:p>
                      <a:r>
                        <a:rPr sz="1000" b="0" i="0">
                          <a:latin typeface="Arial"/>
                        </a:rPr>
                        <a:t>trustworthy, isn't just doing this for the fame or to get onto the news</a:t>
                      </a:r>
                      <a:endParaRPr sz="1000" b="0" i="0">
                        <a:latin typeface="Arial"/>
                      </a:endParaRPr>
                    </a:p>
                  </a:txBody>
                  <a:tcPr anchor="ctr">
                    <a:solidFill>
                      <a:srgbClr val="DCECFB"/>
                    </a:solidFill>
                  </a:tcPr>
                </a:tc>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trustworthy, isn't just doing this for the fame or to get onto the news</a:t>
                      </a:r>
                      <a:endParaRPr sz="1000" b="0" i="0">
                        <a:latin typeface="Arial"/>
                      </a:endParaRPr>
                    </a:p>
                  </a:txBody>
                  <a:tcPr anchor="ctr">
                    <a:solidFill>
                      <a:srgbClr val="DCECFB"/>
                    </a:solidFill>
                  </a:tcPr>
                </a:tc>
              </a:tr>
              <a:tr h="370840">
                <a:tc>
                  <a:txBody>
                    <a:bodyPr/>
                    <a:lstStyle/>
                    <a:p>
                      <a:r>
                        <a:rPr sz="1000" b="0" i="0">
                          <a:latin typeface="Arial"/>
                        </a:rPr>
                        <a:t>Bernie Sanders</a:t>
                      </a:r>
                      <a:endParaRPr sz="1000" b="0" i="0">
                        <a:latin typeface="Arial"/>
                      </a:endParaRPr>
                    </a:p>
                  </a:txBody>
                  <a:tcPr anchor="ctr">
                    <a:solidFill>
                      <a:srgbClr val="DCECFB"/>
                    </a:solidFill>
                  </a:tcPr>
                </a:tc>
                <a:tc>
                  <a:txBody>
                    <a:bodyPr/>
                    <a:lstStyle/>
                    <a:p>
                      <a:r>
                        <a:rPr sz="1000" b="0" i="0">
                          <a:latin typeface="Arial"/>
                        </a:rPr>
                        <a:t>Everything that is the opposite of Trump</a:t>
                      </a:r>
                      <a:endParaRPr sz="1000" b="0" i="0">
                        <a:latin typeface="Arial"/>
                      </a:endParaRPr>
                    </a:p>
                  </a:txBody>
                  <a:tcPr anchor="ctr">
                    <a:solidFill>
                      <a:srgbClr val="DCECFB"/>
                    </a:solidFill>
                  </a:tcPr>
                </a:tc>
                <a:tc>
                  <a:txBody>
                    <a:bodyPr/>
                    <a:lstStyle/>
                    <a:p>
                      <a:r>
                        <a:rPr sz="1000" b="0" i="0">
                          <a:latin typeface="Arial"/>
                        </a:rPr>
                        <a:t>Honest, friendly and knowledgeable</a:t>
                      </a:r>
                      <a:endParaRPr sz="1000" b="0" i="0">
                        <a:latin typeface="Arial"/>
                      </a:endParaRPr>
                    </a:p>
                  </a:txBody>
                  <a:tcPr anchor="ctr">
                    <a:solidFill>
                      <a:srgbClr val="DCECFB"/>
                    </a:solidFill>
                  </a:tcPr>
                </a:tc>
              </a:tr>
              <a:tr h="370840">
                <a:tc>
                  <a:txBody>
                    <a:bodyPr/>
                    <a:lstStyle/>
                    <a:p>
                      <a:r>
                        <a:rPr sz="1000" b="0" i="0">
                          <a:latin typeface="Arial"/>
                        </a:rPr>
                        <a:t>Relatable. Honest</a:t>
                      </a:r>
                      <a:endParaRPr sz="1000" b="0" i="0">
                        <a:latin typeface="Arial"/>
                      </a:endParaRPr>
                    </a:p>
                  </a:txBody>
                  <a:tcPr anchor="ctr">
                    <a:solidFill>
                      <a:srgbClr val="DCECFB"/>
                    </a:solidFill>
                  </a:tcPr>
                </a:tc>
                <a:tc>
                  <a:txBody>
                    <a:bodyPr/>
                    <a:lstStyle/>
                    <a:p>
                      <a:r>
                        <a:rPr sz="1000" b="0" i="0">
                          <a:latin typeface="Arial"/>
                        </a:rPr>
                        <a:t>track record</a:t>
                      </a:r>
                      <a:endParaRPr sz="1000" b="0" i="0">
                        <a:latin typeface="Arial"/>
                      </a:endParaRPr>
                    </a:p>
                  </a:txBody>
                  <a:tcPr anchor="ctr">
                    <a:solidFill>
                      <a:srgbClr val="DCECFB"/>
                    </a:solidFill>
                  </a:tcPr>
                </a:tc>
                <a:tc>
                  <a:txBody>
                    <a:bodyPr/>
                    <a:lstStyle/>
                    <a:p>
                      <a:r>
                        <a:rPr sz="1000" b="0" i="0">
                          <a:latin typeface="Arial"/>
                        </a:rPr>
                        <a:t>Relatable. Honest</a:t>
                      </a:r>
                      <a:endParaRPr sz="1000" b="0" i="0">
                        <a:latin typeface="Arial"/>
                      </a:endParaRPr>
                    </a:p>
                  </a:txBody>
                  <a:tcPr anchor="ctr">
                    <a:solidFill>
                      <a:srgbClr val="DCECFB"/>
                    </a:solidFill>
                  </a:tcPr>
                </a:tc>
              </a:tr>
              <a:tr h="370840">
                <a:tc>
                  <a:txBody>
                    <a:bodyPr/>
                    <a:lstStyle/>
                    <a:p>
                      <a:r>
                        <a:rPr sz="1000" b="0" i="0">
                          <a:latin typeface="Arial"/>
                        </a:rPr>
                        <a:t>Everything that is the opposite of Trump</a:t>
                      </a:r>
                      <a:endParaRPr sz="1000" b="0" i="0">
                        <a:latin typeface="Arial"/>
                      </a:endParaRPr>
                    </a:p>
                  </a:txBody>
                  <a:tcPr anchor="ctr">
                    <a:solidFill>
                      <a:srgbClr val="DCECFB"/>
                    </a:solidFill>
                  </a:tcPr>
                </a:tc>
                <a:tc>
                  <a:txBody>
                    <a:bodyPr/>
                    <a:lstStyle/>
                    <a:p>
                      <a:r>
                        <a:rPr sz="1000" b="0" i="0">
                          <a:latin typeface="Arial"/>
                        </a:rPr>
                        <a:t>It's critical - be yourself and we know you'll do what you say you'll do.</a:t>
                      </a:r>
                      <a:endParaRPr sz="1000" b="0" i="0">
                        <a:latin typeface="Arial"/>
                      </a:endParaRPr>
                    </a:p>
                  </a:txBody>
                  <a:tcPr anchor="ctr">
                    <a:solidFill>
                      <a:srgbClr val="DCECFB"/>
                    </a:solidFill>
                  </a:tcPr>
                </a:tc>
                <a:tc>
                  <a:txBody>
                    <a:bodyPr/>
                    <a:lstStyle/>
                    <a:p>
                      <a:r>
                        <a:rPr sz="1000" b="0" i="0">
                          <a:latin typeface="Arial"/>
                        </a:rPr>
                        <a:t>Honest and experience</a:t>
                      </a:r>
                      <a:endParaRPr sz="1000" b="0" i="0">
                        <a:latin typeface="Arial"/>
                      </a:endParaRPr>
                    </a:p>
                  </a:txBody>
                  <a:tcPr anchor="ctr">
                    <a:solidFill>
                      <a:srgbClr val="DCECFB"/>
                    </a:solidFill>
                  </a:tcPr>
                </a:tc>
              </a:tr>
              <a:tr h="370840">
                <a:tc>
                  <a:txBody>
                    <a:bodyPr/>
                    <a:lstStyle/>
                    <a:p>
                      <a:r>
                        <a:rPr sz="1000" b="0" i="0">
                          <a:latin typeface="Arial"/>
                        </a:rPr>
                        <a:t>It's critical - be yourself and we know you'll do what you say you'll do.</a:t>
                      </a:r>
                      <a:endParaRPr sz="1000" b="0" i="0">
                        <a:latin typeface="Arial"/>
                      </a:endParaRPr>
                    </a:p>
                  </a:txBody>
                  <a:tcPr anchor="ctr">
                    <a:solidFill>
                      <a:srgbClr val="DCECFB"/>
                    </a:solidFill>
                  </a:tcPr>
                </a:tc>
                <a:tc>
                  <a:txBody>
                    <a:bodyPr/>
                    <a:lstStyle/>
                    <a:p>
                      <a:r>
                        <a:rPr sz="1000" b="0" i="0">
                          <a:latin typeface="Arial"/>
                        </a:rPr>
                        <a:t>not a career politican such as yang</a:t>
                      </a:r>
                      <a:endParaRPr sz="1000" b="0" i="0">
                        <a:latin typeface="Arial"/>
                      </a:endParaRPr>
                    </a:p>
                  </a:txBody>
                  <a:tcPr anchor="ctr">
                    <a:solidFill>
                      <a:srgbClr val="DCECFB"/>
                    </a:solidFill>
                  </a:tcPr>
                </a:tc>
                <a:tc>
                  <a:txBody>
                    <a:bodyPr/>
                    <a:lstStyle/>
                    <a:p>
                      <a:r>
                        <a:rPr sz="1000" b="0" i="0">
                          <a:latin typeface="Arial"/>
                        </a:rPr>
                        <a:t>biden</a:t>
                      </a:r>
                      <a:endParaRPr sz="1000" b="0" i="0">
                        <a:latin typeface="Arial"/>
                      </a:endParaRPr>
                    </a:p>
                  </a:txBody>
                  <a:tcPr anchor="ctr">
                    <a:solidFill>
                      <a:srgbClr val="DCECFB"/>
                    </a:solidFill>
                  </a:tcPr>
                </a:tc>
              </a:tr>
              <a:tr h="370840">
                <a:tc>
                  <a:txBody>
                    <a:bodyPr/>
                    <a:lstStyle/>
                    <a:p>
                      <a:r>
                        <a:rPr sz="1000" b="0" i="0">
                          <a:latin typeface="Arial"/>
                        </a:rPr>
                        <a:t>Klobuchar</a:t>
                      </a:r>
                      <a:endParaRPr sz="1000" b="0" i="0">
                        <a:latin typeface="Arial"/>
                      </a:endParaRPr>
                    </a:p>
                  </a:txBody>
                  <a:tcPr anchor="ctr">
                    <a:solidFill>
                      <a:srgbClr val="DCECFB"/>
                    </a:solidFill>
                  </a:tcPr>
                </a:tc>
                <a:tc>
                  <a:txBody>
                    <a:bodyPr/>
                    <a:lstStyle/>
                    <a:p>
                      <a:r>
                        <a:rPr sz="1000" b="0" i="0">
                          <a:latin typeface="Arial"/>
                        </a:rPr>
                        <a:t>Klobuchar</a:t>
                      </a:r>
                      <a:endParaRPr sz="1000" b="0" i="0">
                        <a:latin typeface="Arial"/>
                      </a:endParaRPr>
                    </a:p>
                  </a:txBody>
                  <a:tcPr anchor="ctr">
                    <a:solidFill>
                      <a:srgbClr val="DCECFB"/>
                    </a:solidFill>
                  </a:tcPr>
                </a:tc>
                <a:tc>
                  <a:txBody>
                    <a:bodyPr/>
                    <a:lstStyle/>
                    <a:p>
                      <a:r>
                        <a:rPr sz="1000" b="0" i="0">
                          <a:latin typeface="Arial"/>
                        </a:rPr>
                        <a:t>Not yet to be something they are not</a:t>
                      </a:r>
                      <a:endParaRPr sz="1000" b="0" i="0">
                        <a:latin typeface="Arial"/>
                      </a:endParaRPr>
                    </a:p>
                  </a:txBody>
                  <a:tcPr anchor="ctr">
                    <a:solidFill>
                      <a:srgbClr val="DCECFB"/>
                    </a:solidFill>
                  </a:tcPr>
                </a:tc>
              </a:tr>
            </a:tbl>
          </a:graphicData>
        </a:graphic>
      </p:graphicFrame>
    </p:spTree>
  </p:cSld>
  <p:clrMapOvr>
    <a:masterClrMapping/>
  </p:clrMapOvr>
</p:sld>
</file>

<file path=ppt/slides/slide6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is currently not on the stage that you think might have a better show at winning the democratic primary?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(n=87)</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None</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r>
              <a:tr h="370840">
                <a:tc>
                  <a:txBody>
                    <a:bodyPr/>
                    <a:lstStyle/>
                    <a:p>
                      <a:r>
                        <a:rPr sz="1000" b="0" i="0">
                          <a:latin typeface="Arial"/>
                        </a:rPr>
                        <a:t>No one that I can think of currently</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r>
              <a:tr h="370840">
                <a:tc>
                  <a:txBody>
                    <a:bodyPr/>
                    <a:lstStyle/>
                    <a:p>
                      <a:r>
                        <a:rPr sz="1000" b="0" i="0">
                          <a:latin typeface="Arial"/>
                        </a:rPr>
                        <a:t>nobody</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No one</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Oprah?</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r>
              <a:tr h="370840">
                <a:tc>
                  <a:txBody>
                    <a:bodyPr/>
                    <a:lstStyle/>
                    <a:p>
                      <a:r>
                        <a:rPr sz="1000" b="0" i="0">
                          <a:latin typeface="Arial"/>
                        </a:rPr>
                        <a:t>Yang and Sanders are the only ones that can win</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r>
              <a:tr h="370840">
                <a:tc>
                  <a:txBody>
                    <a:bodyPr/>
                    <a:lstStyle/>
                    <a:p>
                      <a:r>
                        <a:rPr sz="1000" b="0" i="0">
                          <a:latin typeface="Arial"/>
                        </a:rPr>
                        <a:t>Bloomberg</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r>
              <a:tr h="370840">
                <a:tc>
                  <a:txBody>
                    <a:bodyPr/>
                    <a:lstStyle/>
                    <a:p>
                      <a:r>
                        <a:rPr sz="1000" b="0" i="0">
                          <a:latin typeface="Arial"/>
                        </a:rPr>
                        <a:t>Hillary Clinton</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r>
              <a:tr h="370840">
                <a:tc>
                  <a:txBody>
                    <a:bodyPr/>
                    <a:lstStyle/>
                    <a:p>
                      <a:r>
                        <a:rPr sz="1000" b="0" i="0">
                          <a:latin typeface="Arial"/>
                        </a:rPr>
                        <a:t>Oprah</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r>
            </a:tbl>
          </a:graphicData>
        </a:graphic>
      </p:graphicFrame>
    </p:spTree>
  </p:cSld>
  <p:clrMapOvr>
    <a:masterClrMapping/>
  </p:clrMapOvr>
</p:sld>
</file>

<file path=ppt/slides/slide6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is currently not on the stage that you think might have a better show at winning the democratic primary?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(n=87)</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None</a:t>
                      </a:r>
                      <a:endParaRPr sz="1000" b="0" i="0">
                        <a:latin typeface="Arial"/>
                      </a:endParaRPr>
                    </a:p>
                  </a:txBody>
                  <a:tcPr anchor="ctr">
                    <a:solidFill>
                      <a:srgbClr val="DCECFB"/>
                    </a:solidFill>
                  </a:tcPr>
                </a:tc>
                <a:tc>
                  <a:txBody>
                    <a:bodyPr/>
                    <a:lstStyle/>
                    <a:p>
                      <a:r>
                        <a:rPr sz="1000" b="0" i="0">
                          <a:latin typeface="Arial"/>
                        </a:rPr>
                        <a:t>Michelle Obama</a:t>
                      </a:r>
                      <a:endParaRPr sz="1000" b="0" i="0">
                        <a:latin typeface="Arial"/>
                      </a:endParaRPr>
                    </a:p>
                  </a:txBody>
                  <a:tcPr anchor="ctr">
                    <a:solidFill>
                      <a:srgbClr val="DCECFB"/>
                    </a:solidFill>
                  </a:tcPr>
                </a:tc>
                <a:tc>
                  <a:txBody>
                    <a:bodyPr/>
                    <a:lstStyle/>
                    <a:p>
                      <a:r>
                        <a:rPr sz="1000" b="0" i="0">
                          <a:latin typeface="Arial"/>
                        </a:rPr>
                        <a:t>I'm honestly not sure</a:t>
                      </a:r>
                      <a:endParaRPr sz="1000" b="0" i="0">
                        <a:latin typeface="Arial"/>
                      </a:endParaRPr>
                    </a:p>
                  </a:txBody>
                  <a:tcPr anchor="ctr">
                    <a:solidFill>
                      <a:srgbClr val="DCECFB"/>
                    </a:solidFill>
                  </a:tcPr>
                </a:tc>
              </a:tr>
              <a:tr h="370840">
                <a:tc>
                  <a:txBody>
                    <a:bodyPr/>
                    <a:lstStyle/>
                    <a:p>
                      <a:r>
                        <a:rPr sz="1000" b="0" i="0">
                          <a:latin typeface="Arial"/>
                        </a:rPr>
                        <a:t>No one that I can think of currently</a:t>
                      </a:r>
                      <a:endParaRPr sz="1000" b="0" i="0">
                        <a:latin typeface="Arial"/>
                      </a:endParaRPr>
                    </a:p>
                  </a:txBody>
                  <a:tcPr anchor="ctr">
                    <a:solidFill>
                      <a:srgbClr val="DCECFB"/>
                    </a:solidFill>
                  </a:tcPr>
                </a:tc>
                <a:tc>
                  <a:txBody>
                    <a:bodyPr/>
                    <a:lstStyle/>
                    <a:p>
                      <a:r>
                        <a:rPr sz="1000" b="0" i="0">
                          <a:latin typeface="Arial"/>
                        </a:rPr>
                        <a:t>Obama</a:t>
                      </a:r>
                      <a:endParaRPr sz="1000" b="0" i="0">
                        <a:latin typeface="Arial"/>
                      </a:endParaRPr>
                    </a:p>
                  </a:txBody>
                  <a:tcPr anchor="ctr">
                    <a:solidFill>
                      <a:srgbClr val="DCECFB"/>
                    </a:solidFill>
                  </a:tcPr>
                </a:tc>
                <a:tc>
                  <a:txBody>
                    <a:bodyPr/>
                    <a:lstStyle/>
                    <a:p>
                      <a:r>
                        <a:rPr sz="1000" b="0" i="0">
                          <a:latin typeface="Arial"/>
                        </a:rPr>
                        <a:t>not sure ???</a:t>
                      </a:r>
                      <a:endParaRPr sz="1000" b="0" i="0">
                        <a:latin typeface="Arial"/>
                      </a:endParaRPr>
                    </a:p>
                  </a:txBody>
                  <a:tcPr anchor="ctr">
                    <a:solidFill>
                      <a:srgbClr val="DCECFB"/>
                    </a:solidFill>
                  </a:tcPr>
                </a:tc>
              </a:tr>
              <a:tr h="370840">
                <a:tc>
                  <a:txBody>
                    <a:bodyPr/>
                    <a:lstStyle/>
                    <a:p>
                      <a:r>
                        <a:rPr sz="1000" b="0" i="0">
                          <a:latin typeface="Arial"/>
                        </a:rPr>
                        <a:t>nobody</a:t>
                      </a:r>
                      <a:endParaRPr sz="1000" b="0" i="0">
                        <a:latin typeface="Arial"/>
                      </a:endParaRPr>
                    </a:p>
                  </a:txBody>
                  <a:tcPr anchor="ctr">
                    <a:solidFill>
                      <a:srgbClr val="DCECFB"/>
                    </a:solidFill>
                  </a:tcPr>
                </a:tc>
                <a:tc>
                  <a:txBody>
                    <a:bodyPr/>
                    <a:lstStyle/>
                    <a:p>
                      <a:r>
                        <a:rPr sz="1000" b="0" i="0">
                          <a:latin typeface="Arial"/>
                        </a:rPr>
                        <a:t>None</a:t>
                      </a:r>
                      <a:endParaRPr sz="1000" b="0" i="0">
                        <a:latin typeface="Arial"/>
                      </a:endParaRPr>
                    </a:p>
                  </a:txBody>
                  <a:tcPr anchor="ctr">
                    <a:solidFill>
                      <a:srgbClr val="DCECFB"/>
                    </a:solidFill>
                  </a:tcPr>
                </a:tc>
                <a:tc>
                  <a:txBody>
                    <a:bodyPr/>
                    <a:lstStyle/>
                    <a:p>
                      <a:r>
                        <a:rPr sz="1000" b="0" i="0">
                          <a:latin typeface="Arial"/>
                        </a:rPr>
                        <a:t>Not sure of any other candidate that isnt on the stage now</a:t>
                      </a:r>
                      <a:endParaRPr sz="1000" b="0" i="0">
                        <a:latin typeface="Arial"/>
                      </a:endParaRPr>
                    </a:p>
                  </a:txBody>
                  <a:tcPr anchor="ctr">
                    <a:solidFill>
                      <a:srgbClr val="DCECFB"/>
                    </a:solidFill>
                  </a:tcPr>
                </a:tc>
              </a:tr>
              <a:tr h="370840">
                <a:tc>
                  <a:txBody>
                    <a:bodyPr/>
                    <a:lstStyle/>
                    <a:p>
                      <a:r>
                        <a:rPr sz="1000" b="0" i="0">
                          <a:latin typeface="Arial"/>
                        </a:rPr>
                        <a:t>No one</a:t>
                      </a:r>
                      <a:endParaRPr sz="1000" b="0" i="0">
                        <a:latin typeface="Arial"/>
                      </a:endParaRPr>
                    </a:p>
                  </a:txBody>
                  <a:tcPr anchor="ctr">
                    <a:solidFill>
                      <a:srgbClr val="DCECFB"/>
                    </a:solidFill>
                  </a:tcPr>
                </a:tc>
                <a:tc>
                  <a:txBody>
                    <a:bodyPr/>
                    <a:lstStyle/>
                    <a:p>
                      <a:r>
                        <a:rPr sz="1000" b="0" i="0">
                          <a:latin typeface="Arial"/>
                        </a:rPr>
                        <a:t>No one that I can think of currently</a:t>
                      </a:r>
                      <a:endParaRPr sz="1000" b="0" i="0">
                        <a:latin typeface="Arial"/>
                      </a:endParaRPr>
                    </a:p>
                  </a:txBody>
                  <a:tcPr anchor="ctr">
                    <a:solidFill>
                      <a:srgbClr val="DCECFB"/>
                    </a:solidFill>
                  </a:tcPr>
                </a:tc>
                <a:tc>
                  <a:txBody>
                    <a:bodyPr/>
                    <a:lstStyle/>
                    <a:p>
                      <a:r>
                        <a:rPr sz="1000" b="0" i="0">
                          <a:latin typeface="Arial"/>
                        </a:rPr>
                        <a:t>No one</a:t>
                      </a:r>
                      <a:endParaRPr sz="1000" b="0" i="0">
                        <a:latin typeface="Arial"/>
                      </a:endParaRPr>
                    </a:p>
                  </a:txBody>
                  <a:tcPr anchor="ctr">
                    <a:solidFill>
                      <a:srgbClr val="DCECFB"/>
                    </a:solidFill>
                  </a:tcPr>
                </a:tc>
              </a:tr>
              <a:tr h="370840">
                <a:tc>
                  <a:txBody>
                    <a:bodyPr/>
                    <a:lstStyle/>
                    <a:p>
                      <a:r>
                        <a:rPr sz="1000" b="0" i="0">
                          <a:latin typeface="Arial"/>
                        </a:rPr>
                        <a:t>Oprah?</a:t>
                      </a:r>
                      <a:endParaRPr sz="1000" b="0" i="0">
                        <a:latin typeface="Arial"/>
                      </a:endParaRPr>
                    </a:p>
                  </a:txBody>
                  <a:tcPr anchor="ctr">
                    <a:solidFill>
                      <a:srgbClr val="DCECFB"/>
                    </a:solidFill>
                  </a:tcPr>
                </a:tc>
                <a:tc>
                  <a:txBody>
                    <a:bodyPr/>
                    <a:lstStyle/>
                    <a:p>
                      <a:r>
                        <a:rPr sz="1000" b="0" i="0">
                          <a:latin typeface="Arial"/>
                        </a:rPr>
                        <a:t>nobody</a:t>
                      </a:r>
                      <a:endParaRPr sz="1000" b="0" i="0">
                        <a:latin typeface="Arial"/>
                      </a:endParaRPr>
                    </a:p>
                  </a:txBody>
                  <a:tcPr anchor="ctr">
                    <a:solidFill>
                      <a:srgbClr val="DCECFB"/>
                    </a:solidFill>
                  </a:tcPr>
                </a:tc>
                <a:tc>
                  <a:txBody>
                    <a:bodyPr/>
                    <a:lstStyle/>
                    <a:p>
                      <a:r>
                        <a:rPr sz="1000" b="0" i="0">
                          <a:latin typeface="Arial"/>
                        </a:rPr>
                        <a:t>Oprah?</a:t>
                      </a:r>
                      <a:endParaRPr sz="1000" b="0" i="0">
                        <a:latin typeface="Arial"/>
                      </a:endParaRPr>
                    </a:p>
                  </a:txBody>
                  <a:tcPr anchor="ctr">
                    <a:solidFill>
                      <a:srgbClr val="DCECFB"/>
                    </a:solidFill>
                  </a:tcPr>
                </a:tc>
              </a:tr>
              <a:tr h="370840">
                <a:tc>
                  <a:txBody>
                    <a:bodyPr/>
                    <a:lstStyle/>
                    <a:p>
                      <a:r>
                        <a:rPr sz="1000" b="0" i="0">
                          <a:latin typeface="Arial"/>
                        </a:rPr>
                        <a:t>Yang and Sanders are the only ones that can win</a:t>
                      </a:r>
                      <a:endParaRPr sz="1000" b="0" i="0">
                        <a:latin typeface="Arial"/>
                      </a:endParaRPr>
                    </a:p>
                  </a:txBody>
                  <a:tcPr anchor="ctr">
                    <a:solidFill>
                      <a:srgbClr val="DCECFB"/>
                    </a:solidFill>
                  </a:tcPr>
                </a:tc>
                <a:tc>
                  <a:txBody>
                    <a:bodyPr/>
                    <a:lstStyle/>
                    <a:p>
                      <a:r>
                        <a:rPr sz="1000" b="0" i="0">
                          <a:latin typeface="Arial"/>
                        </a:rPr>
                        <a:t>no idea i would like to see yang get more time</a:t>
                      </a:r>
                      <a:endParaRPr sz="1000" b="0" i="0">
                        <a:latin typeface="Arial"/>
                      </a:endParaRPr>
                    </a:p>
                  </a:txBody>
                  <a:tcPr anchor="ctr">
                    <a:solidFill>
                      <a:srgbClr val="DCECFB"/>
                    </a:solidFill>
                  </a:tcPr>
                </a:tc>
                <a:tc>
                  <a:txBody>
                    <a:bodyPr/>
                    <a:lstStyle/>
                    <a:p>
                      <a:r>
                        <a:rPr sz="1000" b="0" i="0">
                          <a:latin typeface="Arial"/>
                        </a:rPr>
                        <a:t>Yang and Sanders are the only ones that can win</a:t>
                      </a:r>
                      <a:endParaRPr sz="1000" b="0" i="0">
                        <a:latin typeface="Arial"/>
                      </a:endParaRPr>
                    </a:p>
                  </a:txBody>
                  <a:tcPr anchor="ctr">
                    <a:solidFill>
                      <a:srgbClr val="DCECFB"/>
                    </a:solidFill>
                  </a:tcPr>
                </a:tc>
              </a:tr>
              <a:tr h="370840">
                <a:tc>
                  <a:txBody>
                    <a:bodyPr/>
                    <a:lstStyle/>
                    <a:p>
                      <a:r>
                        <a:rPr sz="1000" b="0" i="0">
                          <a:latin typeface="Arial"/>
                        </a:rPr>
                        <a:t>Bloomberg</a:t>
                      </a:r>
                      <a:endParaRPr sz="1000" b="0" i="0">
                        <a:latin typeface="Arial"/>
                      </a:endParaRPr>
                    </a:p>
                  </a:txBody>
                  <a:tcPr anchor="ctr">
                    <a:solidFill>
                      <a:srgbClr val="DCECFB"/>
                    </a:solidFill>
                  </a:tcPr>
                </a:tc>
                <a:tc>
                  <a:txBody>
                    <a:bodyPr/>
                    <a:lstStyle/>
                    <a:p>
                      <a:r>
                        <a:rPr sz="1000" b="0" i="0">
                          <a:latin typeface="Arial"/>
                        </a:rPr>
                        <a:t>Beto</a:t>
                      </a:r>
                      <a:endParaRPr sz="1000" b="0" i="0">
                        <a:latin typeface="Arial"/>
                      </a:endParaRPr>
                    </a:p>
                  </a:txBody>
                  <a:tcPr anchor="ctr">
                    <a:solidFill>
                      <a:srgbClr val="DCECFB"/>
                    </a:solidFill>
                  </a:tcPr>
                </a:tc>
                <a:tc>
                  <a:txBody>
                    <a:bodyPr/>
                    <a:lstStyle/>
                    <a:p>
                      <a:r>
                        <a:rPr sz="1000" b="0" i="0">
                          <a:latin typeface="Arial"/>
                        </a:rPr>
                        <a:t>Bloomberg</a:t>
                      </a:r>
                      <a:endParaRPr sz="1000" b="0" i="0">
                        <a:latin typeface="Arial"/>
                      </a:endParaRPr>
                    </a:p>
                  </a:txBody>
                  <a:tcPr anchor="ctr">
                    <a:solidFill>
                      <a:srgbClr val="DCECFB"/>
                    </a:solidFill>
                  </a:tcPr>
                </a:tc>
              </a:tr>
              <a:tr h="370840">
                <a:tc>
                  <a:txBody>
                    <a:bodyPr/>
                    <a:lstStyle/>
                    <a:p>
                      <a:r>
                        <a:rPr sz="1000" b="0" i="0">
                          <a:latin typeface="Arial"/>
                        </a:rPr>
                        <a:t>Hillary Clinton</a:t>
                      </a:r>
                      <a:endParaRPr sz="1000" b="0" i="0">
                        <a:latin typeface="Arial"/>
                      </a:endParaRPr>
                    </a:p>
                  </a:txBody>
                  <a:tcPr anchor="ctr">
                    <a:solidFill>
                      <a:srgbClr val="DCECFB"/>
                    </a:solidFill>
                  </a:tcPr>
                </a:tc>
                <a:tc>
                  <a:txBody>
                    <a:bodyPr/>
                    <a:lstStyle/>
                    <a:p>
                      <a:r>
                        <a:rPr sz="1000" b="0" i="0">
                          <a:latin typeface="Arial"/>
                        </a:rPr>
                        <a:t>The Rock</a:t>
                      </a:r>
                      <a:endParaRPr sz="1000" b="0" i="0">
                        <a:latin typeface="Arial"/>
                      </a:endParaRPr>
                    </a:p>
                  </a:txBody>
                  <a:tcPr anchor="ctr">
                    <a:solidFill>
                      <a:srgbClr val="DCECFB"/>
                    </a:solidFill>
                  </a:tcPr>
                </a:tc>
                <a:tc>
                  <a:txBody>
                    <a:bodyPr/>
                    <a:lstStyle/>
                    <a:p>
                      <a:r>
                        <a:rPr sz="1000" b="0" i="0">
                          <a:latin typeface="Arial"/>
                        </a:rPr>
                        <a:t>beto o'rourke</a:t>
                      </a:r>
                      <a:endParaRPr sz="1000" b="0" i="0">
                        <a:latin typeface="Arial"/>
                      </a:endParaRPr>
                    </a:p>
                  </a:txBody>
                  <a:tcPr anchor="ctr">
                    <a:solidFill>
                      <a:srgbClr val="DCECFB"/>
                    </a:solidFill>
                  </a:tcPr>
                </a:tc>
              </a:tr>
              <a:tr h="370840">
                <a:tc>
                  <a:txBody>
                    <a:bodyPr/>
                    <a:lstStyle/>
                    <a:p>
                      <a:r>
                        <a:rPr sz="1000" b="0" i="0">
                          <a:latin typeface="Arial"/>
                        </a:rPr>
                        <a:t>Oprah</a:t>
                      </a:r>
                      <a:endParaRPr sz="1000" b="0" i="0">
                        <a:latin typeface="Arial"/>
                      </a:endParaRPr>
                    </a:p>
                  </a:txBody>
                  <a:tcPr anchor="ctr">
                    <a:solidFill>
                      <a:srgbClr val="DCECFB"/>
                    </a:solidFill>
                  </a:tcPr>
                </a:tc>
                <a:tc>
                  <a:txBody>
                    <a:bodyPr/>
                    <a:lstStyle/>
                    <a:p>
                      <a:r>
                        <a:rPr sz="1000" b="0" i="0">
                          <a:latin typeface="Arial"/>
                        </a:rPr>
                        <a:t>Castro and Bloomberg</a:t>
                      </a:r>
                      <a:endParaRPr sz="1000" b="0" i="0">
                        <a:latin typeface="Arial"/>
                      </a:endParaRPr>
                    </a:p>
                  </a:txBody>
                  <a:tcPr anchor="ctr">
                    <a:solidFill>
                      <a:srgbClr val="DCECFB"/>
                    </a:solidFill>
                  </a:tcPr>
                </a:tc>
                <a:tc>
                  <a:txBody>
                    <a:bodyPr/>
                    <a:lstStyle/>
                    <a:p>
                      <a:r>
                        <a:rPr sz="1000" b="0" i="0">
                          <a:latin typeface="Arial"/>
                        </a:rPr>
                        <a:t>Unsure</a:t>
                      </a:r>
                      <a:endParaRPr sz="1000" b="0" i="0">
                        <a:latin typeface="Arial"/>
                      </a:endParaRPr>
                    </a:p>
                  </a:txBody>
                  <a:tcPr anchor="ctr">
                    <a:solidFill>
                      <a:srgbClr val="DCECFB"/>
                    </a:solidFill>
                  </a:tcPr>
                </a:tc>
              </a:tr>
              <a:tr h="370840">
                <a:tc>
                  <a:txBody>
                    <a:bodyPr/>
                    <a:lstStyle/>
                    <a:p/>
                  </a:txBody>
                  <a:tcPr/>
                </a:tc>
                <a:tc>
                  <a:txBody>
                    <a:bodyPr/>
                    <a:lstStyle/>
                    <a:p>
                      <a:r>
                        <a:rPr sz="1000" b="0" i="0">
                          <a:latin typeface="Arial"/>
                        </a:rPr>
                        <a:t>Mike Gravel &lt;3</a:t>
                      </a:r>
                      <a:endParaRPr sz="1000" b="0" i="0">
                        <a:latin typeface="Arial"/>
                      </a:endParaRPr>
                    </a:p>
                  </a:txBody>
                  <a:tcPr anchor="ctr">
                    <a:solidFill>
                      <a:srgbClr val="DCECFB"/>
                    </a:solidFill>
                  </a:tcPr>
                </a:tc>
                <a:tc>
                  <a:txBody>
                    <a:bodyPr/>
                    <a:lstStyle/>
                    <a:p>
                      <a:r>
                        <a:rPr sz="1000" b="0" i="0">
                          <a:latin typeface="Arial"/>
                        </a:rPr>
                        <a:t>Oprah</a:t>
                      </a:r>
                      <a:endParaRPr sz="1000" b="0" i="0">
                        <a:latin typeface="Arial"/>
                      </a:endParaRPr>
                    </a:p>
                  </a:txBody>
                  <a:tcPr anchor="ctr">
                    <a:solidFill>
                      <a:srgbClr val="DCECFB"/>
                    </a:solidFill>
                  </a:tcPr>
                </a:tc>
              </a:tr>
            </a:tbl>
          </a:graphicData>
        </a:graphic>
      </p:graphicFrame>
    </p:spTree>
  </p:cSld>
  <p:clrMapOvr>
    <a:masterClrMapping/>
  </p:clrMapOvr>
</p:sld>
</file>

<file path=ppt/slides/slide6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think about 45% of eligible voters in 2016 didn’t vote?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(n=86)</a:t>
                      </a:r>
                      <a:endParaRPr sz="1000" b="1" i="0">
                        <a:latin typeface="Arial"/>
                      </a:endParaRPr>
                    </a:p>
                  </a:txBody>
                  <a:tcPr anchor="ctr"/>
                </a:tc>
                <a:tc>
                  <a:txBody>
                    <a:bodyPr/>
                    <a:lstStyle/>
                    <a:p>
                      <a:r>
                        <a:rPr sz="1000" b="1" i="0">
                          <a:latin typeface="Arial"/>
                        </a:rPr>
                        <a:t>Male  (n=40)</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Some people think their vote doesn't count</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r>
              <a:tr h="370840">
                <a:tc>
                  <a:txBody>
                    <a:bodyPr/>
                    <a:lstStyle/>
                    <a:p>
                      <a:r>
                        <a:rPr sz="1000" b="0" i="0">
                          <a:latin typeface="Arial"/>
                        </a:rPr>
                        <a:t>They disliked both Hillary and Trump.</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c>
                  <a:txBody>
                    <a:bodyPr/>
                    <a:lstStyle/>
                    <a:p>
                      <a:r>
                        <a:rPr sz="1000" b="0" i="0">
                          <a:latin typeface="Arial"/>
                        </a:rPr>
                        <a:t>80%</a:t>
                      </a:r>
                      <a:endParaRPr sz="1000" b="0" i="0">
                        <a:latin typeface="Arial"/>
                      </a:endParaRPr>
                    </a:p>
                  </a:txBody>
                  <a:tcPr anchor="ctr">
                    <a:solidFill>
                      <a:srgbClr val="DCECFB"/>
                    </a:solidFill>
                  </a:tcPr>
                </a:tc>
              </a:tr>
              <a:tr h="370840">
                <a:tc>
                  <a:txBody>
                    <a:bodyPr/>
                    <a:lstStyle/>
                    <a:p>
                      <a:r>
                        <a:rPr sz="1000" b="0" i="0">
                          <a:latin typeface="Arial"/>
                        </a:rPr>
                        <a:t>They didn't like either candidate/ they were apolitical or indifferent</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78%</a:t>
                      </a:r>
                      <a:endParaRPr sz="1000" b="0" i="0">
                        <a:latin typeface="Arial"/>
                      </a:endParaRPr>
                    </a:p>
                  </a:txBody>
                  <a:tcPr anchor="ctr">
                    <a:solidFill>
                      <a:srgbClr val="DCECFB"/>
                    </a:solidFill>
                  </a:tcPr>
                </a:tc>
              </a:tr>
              <a:tr h="370840">
                <a:tc>
                  <a:txBody>
                    <a:bodyPr/>
                    <a:lstStyle/>
                    <a:p>
                      <a:r>
                        <a:rPr sz="1000" b="0" i="0">
                          <a:latin typeface="Arial"/>
                        </a:rPr>
                        <a:t>Because the person you vote for wins the popular but then you get trump.</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Lazy</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r>
              <a:tr h="370840">
                <a:tc>
                  <a:txBody>
                    <a:bodyPr/>
                    <a:lstStyle/>
                    <a:p>
                      <a:r>
                        <a:rPr sz="1000" b="0" i="0">
                          <a:latin typeface="Arial"/>
                        </a:rPr>
                        <a:t>The candidates sucked</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r>
              <a:tr h="370840">
                <a:tc>
                  <a:txBody>
                    <a:bodyPr/>
                    <a:lstStyle/>
                    <a:p>
                      <a:r>
                        <a:rPr sz="1000" b="0" i="0">
                          <a:latin typeface="Arial"/>
                        </a:rPr>
                        <a:t>There wasn't a condition to galvanize people like there is right now.</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r>
              <a:tr h="370840">
                <a:tc>
                  <a:txBody>
                    <a:bodyPr/>
                    <a:lstStyle/>
                    <a:p>
                      <a:r>
                        <a:rPr sz="1000" b="0" i="0">
                          <a:latin typeface="Arial"/>
                        </a:rPr>
                        <a:t>Boo</a:t>
                      </a:r>
                      <a:endParaRPr sz="1000" b="0" i="0">
                        <a:latin typeface="Arial"/>
                      </a:endParaRPr>
                    </a:p>
                  </a:txBody>
                  <a:tcPr anchor="ctr">
                    <a:solidFill>
                      <a:srgbClr val="DCECFB"/>
                    </a:solidFill>
                  </a:tcPr>
                </a:tc>
                <a:tc>
                  <a:txBody>
                    <a:bodyPr/>
                    <a:lstStyle/>
                    <a:p>
                      <a:r>
                        <a:rPr sz="1000" b="0" i="0">
                          <a:latin typeface="Arial"/>
                        </a:rPr>
                        <a:t>25%</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r>
              <a:tr h="370840">
                <a:tc>
                  <a:txBody>
                    <a:bodyPr/>
                    <a:lstStyle/>
                    <a:p>
                      <a:r>
                        <a:rPr sz="1000" b="0" i="0">
                          <a:latin typeface="Arial"/>
                        </a:rPr>
                        <a:t>i don't know</a:t>
                      </a:r>
                      <a:endParaRPr sz="1000" b="0" i="0">
                        <a:latin typeface="Arial"/>
                      </a:endParaRPr>
                    </a:p>
                  </a:txBody>
                  <a:tcPr anchor="ctr">
                    <a:solidFill>
                      <a:srgbClr val="DCECFB"/>
                    </a:solidFill>
                  </a:tcPr>
                </a:tc>
                <a:tc>
                  <a:txBody>
                    <a:bodyPr/>
                    <a:lstStyle/>
                    <a:p>
                      <a:r>
                        <a:rPr sz="1000" b="0" i="0">
                          <a:latin typeface="Arial"/>
                        </a:rPr>
                        <a:t>25%</a:t>
                      </a:r>
                      <a:endParaRPr sz="1000" b="0" i="0">
                        <a:latin typeface="Arial"/>
                      </a:endParaRPr>
                    </a:p>
                  </a:txBody>
                  <a:tcPr anchor="ctr">
                    <a:solidFill>
                      <a:srgbClr val="DCECFB"/>
                    </a:solidFill>
                  </a:tcPr>
                </a:tc>
                <a:tc>
                  <a:txBody>
                    <a:bodyPr/>
                    <a:lstStyle/>
                    <a:p>
                      <a:r>
                        <a:rPr sz="1000" b="0" i="0">
                          <a:latin typeface="Arial"/>
                        </a:rPr>
                        <a:t>29%</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r>
              <a:tr h="370840">
                <a:tc>
                  <a:txBody>
                    <a:bodyPr/>
                    <a:lstStyle/>
                    <a:p>
                      <a:r>
                        <a:rPr sz="1000" b="0" i="0">
                          <a:latin typeface="Arial"/>
                        </a:rPr>
                        <a:t>they are great</a:t>
                      </a:r>
                      <a:endParaRPr sz="1000" b="0" i="0">
                        <a:latin typeface="Arial"/>
                      </a:endParaRPr>
                    </a:p>
                  </a:txBody>
                  <a:tcPr anchor="ctr">
                    <a:solidFill>
                      <a:srgbClr val="DCECFB"/>
                    </a:solidFill>
                  </a:tcPr>
                </a:tc>
                <a:tc>
                  <a:txBody>
                    <a:bodyPr/>
                    <a:lstStyle/>
                    <a:p>
                      <a:r>
                        <a:rPr sz="1000" b="0" i="0">
                          <a:latin typeface="Arial"/>
                        </a:rPr>
                        <a:t>22%</a:t>
                      </a:r>
                      <a:endParaRPr sz="1000" b="0" i="0">
                        <a:latin typeface="Arial"/>
                      </a:endParaRPr>
                    </a:p>
                  </a:txBody>
                  <a:tcPr anchor="ctr">
                    <a:solidFill>
                      <a:srgbClr val="DCECFB"/>
                    </a:solidFill>
                  </a:tcPr>
                </a:tc>
                <a:tc>
                  <a:txBody>
                    <a:bodyPr/>
                    <a:lstStyle/>
                    <a:p>
                      <a:r>
                        <a:rPr sz="1000" b="0" i="0">
                          <a:latin typeface="Arial"/>
                        </a:rPr>
                        <a:t>22%</a:t>
                      </a:r>
                      <a:endParaRPr sz="1000" b="0" i="0">
                        <a:latin typeface="Arial"/>
                      </a:endParaRPr>
                    </a:p>
                  </a:txBody>
                  <a:tcPr anchor="ctr">
                    <a:solidFill>
                      <a:srgbClr val="DCECFB"/>
                    </a:solidFill>
                  </a:tcPr>
                </a:tc>
                <a:tc>
                  <a:txBody>
                    <a:bodyPr/>
                    <a:lstStyle/>
                    <a:p>
                      <a:r>
                        <a:rPr sz="1000" b="0" i="0">
                          <a:latin typeface="Arial"/>
                        </a:rPr>
                        <a:t>22%</a:t>
                      </a:r>
                      <a:endParaRPr sz="1000" b="0" i="0">
                        <a:latin typeface="Arial"/>
                      </a:endParaRPr>
                    </a:p>
                  </a:txBody>
                  <a:tcPr anchor="ctr">
                    <a:solidFill>
                      <a:srgbClr val="DCECFB"/>
                    </a:solidFill>
                  </a:tcPr>
                </a:tc>
              </a:tr>
            </a:tbl>
          </a:graphicData>
        </a:graphic>
      </p:graphicFrame>
    </p:spTree>
  </p:cSld>
  <p:clrMapOvr>
    <a:masterClrMapping/>
  </p:clrMapOvr>
</p:sld>
</file>

<file path=ppt/slides/slide6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think about 45% of eligible voters in 2016 didn’t vote?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(n=86)</a:t>
                      </a:r>
                      <a:endParaRPr sz="1000" b="1" i="0">
                        <a:latin typeface="Arial"/>
                      </a:endParaRPr>
                    </a:p>
                  </a:txBody>
                  <a:tcPr anchor="ctr"/>
                </a:tc>
                <a:tc>
                  <a:txBody>
                    <a:bodyPr/>
                    <a:lstStyle/>
                    <a:p>
                      <a:r>
                        <a:rPr sz="1000" b="1" i="0">
                          <a:latin typeface="Arial"/>
                        </a:rPr>
                        <a:t>Male  (n=40)</a:t>
                      </a:r>
                      <a:endParaRPr sz="1000" b="1" i="0">
                        <a:latin typeface="Arial"/>
                      </a:endParaRPr>
                    </a:p>
                  </a:txBody>
                  <a:tcPr anchor="ctr"/>
                </a:tc>
                <a:tc>
                  <a:txBody>
                    <a:bodyPr/>
                    <a:lstStyle/>
                    <a:p>
                      <a:r>
                        <a:rPr sz="1000" b="1" i="0">
                          <a:latin typeface="Arial"/>
                        </a:rPr>
                        <a:t>Female (n=44)</a:t>
                      </a:r>
                      <a:endParaRPr sz="1000" b="1" i="0">
                        <a:latin typeface="Arial"/>
                      </a:endParaRPr>
                    </a:p>
                  </a:txBody>
                  <a:tcPr anchor="ctr"/>
                </a:tc>
              </a:tr>
              <a:tr h="370840">
                <a:tc>
                  <a:txBody>
                    <a:bodyPr/>
                    <a:lstStyle/>
                    <a:p>
                      <a:r>
                        <a:rPr sz="1000" b="0" i="0">
                          <a:latin typeface="Arial"/>
                        </a:rPr>
                        <a:t>Some people think their vote doesn't count</a:t>
                      </a:r>
                      <a:endParaRPr sz="1000" b="0" i="0">
                        <a:latin typeface="Arial"/>
                      </a:endParaRPr>
                    </a:p>
                  </a:txBody>
                  <a:tcPr anchor="ctr">
                    <a:solidFill>
                      <a:srgbClr val="DCECFB"/>
                    </a:solidFill>
                  </a:tcPr>
                </a:tc>
                <a:tc>
                  <a:txBody>
                    <a:bodyPr/>
                    <a:lstStyle/>
                    <a:p>
                      <a:r>
                        <a:rPr sz="1000" b="0" i="0">
                          <a:latin typeface="Arial"/>
                        </a:rPr>
                        <a:t>They didn't like either candidate/ they were apolitical or indifferent</a:t>
                      </a:r>
                      <a:endParaRPr sz="1000" b="0" i="0">
                        <a:latin typeface="Arial"/>
                      </a:endParaRPr>
                    </a:p>
                  </a:txBody>
                  <a:tcPr anchor="ctr">
                    <a:solidFill>
                      <a:srgbClr val="DCECFB"/>
                    </a:solidFill>
                  </a:tcPr>
                </a:tc>
                <a:tc>
                  <a:txBody>
                    <a:bodyPr/>
                    <a:lstStyle/>
                    <a:p>
                      <a:r>
                        <a:rPr sz="1000" b="0" i="0">
                          <a:latin typeface="Arial"/>
                        </a:rPr>
                        <a:t>They might think their vote doesn't matter. They may also be unable to get to places to vote.</a:t>
                      </a:r>
                      <a:endParaRPr sz="1000" b="0" i="0">
                        <a:latin typeface="Arial"/>
                      </a:endParaRPr>
                    </a:p>
                  </a:txBody>
                  <a:tcPr anchor="ctr">
                    <a:solidFill>
                      <a:srgbClr val="DCECFB"/>
                    </a:solidFill>
                  </a:tcPr>
                </a:tc>
              </a:tr>
              <a:tr h="370840">
                <a:tc>
                  <a:txBody>
                    <a:bodyPr/>
                    <a:lstStyle/>
                    <a:p>
                      <a:r>
                        <a:rPr sz="1000" b="0" i="0">
                          <a:latin typeface="Arial"/>
                        </a:rPr>
                        <a:t>They disliked both Hillary and Trump.</a:t>
                      </a:r>
                      <a:endParaRPr sz="1000" b="0" i="0">
                        <a:latin typeface="Arial"/>
                      </a:endParaRPr>
                    </a:p>
                  </a:txBody>
                  <a:tcPr anchor="ctr">
                    <a:solidFill>
                      <a:srgbClr val="DCECFB"/>
                    </a:solidFill>
                  </a:tcPr>
                </a:tc>
                <a:tc>
                  <a:txBody>
                    <a:bodyPr/>
                    <a:lstStyle/>
                    <a:p>
                      <a:r>
                        <a:rPr sz="1000" b="0" i="0">
                          <a:latin typeface="Arial"/>
                        </a:rPr>
                        <a:t>They didn't like either candidates.  They were too lazy.  Didn't register to vote.</a:t>
                      </a:r>
                      <a:endParaRPr sz="1000" b="0" i="0">
                        <a:latin typeface="Arial"/>
                      </a:endParaRPr>
                    </a:p>
                  </a:txBody>
                  <a:tcPr anchor="ctr">
                    <a:solidFill>
                      <a:srgbClr val="DCECFB"/>
                    </a:solidFill>
                  </a:tcPr>
                </a:tc>
                <a:tc>
                  <a:txBody>
                    <a:bodyPr/>
                    <a:lstStyle/>
                    <a:p>
                      <a:r>
                        <a:rPr sz="1000" b="0" i="0">
                          <a:latin typeface="Arial"/>
                        </a:rPr>
                        <a:t>Some people think their vote doesn't count</a:t>
                      </a:r>
                      <a:endParaRPr sz="1000" b="0" i="0">
                        <a:latin typeface="Arial"/>
                      </a:endParaRPr>
                    </a:p>
                  </a:txBody>
                  <a:tcPr anchor="ctr">
                    <a:solidFill>
                      <a:srgbClr val="DCECFB"/>
                    </a:solidFill>
                  </a:tcPr>
                </a:tc>
              </a:tr>
              <a:tr h="370840">
                <a:tc>
                  <a:txBody>
                    <a:bodyPr/>
                    <a:lstStyle/>
                    <a:p>
                      <a:r>
                        <a:rPr sz="1000" b="0" i="0">
                          <a:latin typeface="Arial"/>
                        </a:rPr>
                        <a:t>They didn't like either candidate/ they were apolitical or indifferent</a:t>
                      </a:r>
                      <a:endParaRPr sz="1000" b="0" i="0">
                        <a:latin typeface="Arial"/>
                      </a:endParaRPr>
                    </a:p>
                  </a:txBody>
                  <a:tcPr anchor="ctr">
                    <a:solidFill>
                      <a:srgbClr val="DCECFB"/>
                    </a:solidFill>
                  </a:tcPr>
                </a:tc>
                <a:tc>
                  <a:txBody>
                    <a:bodyPr/>
                    <a:lstStyle/>
                    <a:p>
                      <a:r>
                        <a:rPr sz="1000" b="0" i="0">
                          <a:latin typeface="Arial"/>
                        </a:rPr>
                        <a:t>Lazy</a:t>
                      </a:r>
                      <a:endParaRPr sz="1000" b="0" i="0">
                        <a:latin typeface="Arial"/>
                      </a:endParaRPr>
                    </a:p>
                  </a:txBody>
                  <a:tcPr anchor="ctr">
                    <a:solidFill>
                      <a:srgbClr val="DCECFB"/>
                    </a:solidFill>
                  </a:tcPr>
                </a:tc>
                <a:tc>
                  <a:txBody>
                    <a:bodyPr/>
                    <a:lstStyle/>
                    <a:p>
                      <a:r>
                        <a:rPr sz="1000" b="0" i="0">
                          <a:latin typeface="Arial"/>
                        </a:rPr>
                        <a:t>They disliked both Hillary and Trump.</a:t>
                      </a:r>
                      <a:endParaRPr sz="1000" b="0" i="0">
                        <a:latin typeface="Arial"/>
                      </a:endParaRPr>
                    </a:p>
                  </a:txBody>
                  <a:tcPr anchor="ctr">
                    <a:solidFill>
                      <a:srgbClr val="DCECFB"/>
                    </a:solidFill>
                  </a:tcPr>
                </a:tc>
              </a:tr>
              <a:tr h="370840">
                <a:tc>
                  <a:txBody>
                    <a:bodyPr/>
                    <a:lstStyle/>
                    <a:p>
                      <a:r>
                        <a:rPr sz="1000" b="0" i="0">
                          <a:latin typeface="Arial"/>
                        </a:rPr>
                        <a:t>Because the person you vote for wins the popular but then you get trump.</a:t>
                      </a:r>
                      <a:endParaRPr sz="1000" b="0" i="0">
                        <a:latin typeface="Arial"/>
                      </a:endParaRPr>
                    </a:p>
                  </a:txBody>
                  <a:tcPr anchor="ctr">
                    <a:solidFill>
                      <a:srgbClr val="DCECFB"/>
                    </a:solidFill>
                  </a:tcPr>
                </a:tc>
                <a:tc>
                  <a:txBody>
                    <a:bodyPr/>
                    <a:lstStyle/>
                    <a:p>
                      <a:r>
                        <a:rPr sz="1000" b="0" i="0">
                          <a:latin typeface="Arial"/>
                        </a:rPr>
                        <a:t>Because they might have thought that there was no way Trump would win.</a:t>
                      </a:r>
                      <a:endParaRPr sz="1000" b="0" i="0">
                        <a:latin typeface="Arial"/>
                      </a:endParaRPr>
                    </a:p>
                  </a:txBody>
                  <a:tcPr anchor="ctr">
                    <a:solidFill>
                      <a:srgbClr val="DCECFB"/>
                    </a:solidFill>
                  </a:tcPr>
                </a:tc>
                <a:tc>
                  <a:txBody>
                    <a:bodyPr/>
                    <a:lstStyle/>
                    <a:p>
                      <a:r>
                        <a:rPr sz="1000" b="0" i="0">
                          <a:latin typeface="Arial"/>
                        </a:rPr>
                        <a:t>Lack of enthusiasm for the candidate from either party.</a:t>
                      </a:r>
                      <a:endParaRPr sz="1000" b="0" i="0">
                        <a:latin typeface="Arial"/>
                      </a:endParaRPr>
                    </a:p>
                  </a:txBody>
                  <a:tcPr anchor="ctr">
                    <a:solidFill>
                      <a:srgbClr val="DCECFB"/>
                    </a:solidFill>
                  </a:tcPr>
                </a:tc>
              </a:tr>
              <a:tr h="370840">
                <a:tc>
                  <a:txBody>
                    <a:bodyPr/>
                    <a:lstStyle/>
                    <a:p>
                      <a:r>
                        <a:rPr sz="1000" b="0" i="0">
                          <a:latin typeface="Arial"/>
                        </a:rPr>
                        <a:t>Lazy</a:t>
                      </a:r>
                      <a:endParaRPr sz="1000" b="0" i="0">
                        <a:latin typeface="Arial"/>
                      </a:endParaRPr>
                    </a:p>
                  </a:txBody>
                  <a:tcPr anchor="ctr">
                    <a:solidFill>
                      <a:srgbClr val="DCECFB"/>
                    </a:solidFill>
                  </a:tcPr>
                </a:tc>
                <a:tc>
                  <a:txBody>
                    <a:bodyPr/>
                    <a:lstStyle/>
                    <a:p>
                      <a:r>
                        <a:rPr sz="1000" b="0" i="0">
                          <a:latin typeface="Arial"/>
                        </a:rPr>
                        <a:t>Didn't like any of the candidates, and don't trust any promises made by candidates.</a:t>
                      </a:r>
                      <a:endParaRPr sz="1000" b="0" i="0">
                        <a:latin typeface="Arial"/>
                      </a:endParaRPr>
                    </a:p>
                  </a:txBody>
                  <a:tcPr anchor="ctr">
                    <a:solidFill>
                      <a:srgbClr val="DCECFB"/>
                    </a:solidFill>
                  </a:tcPr>
                </a:tc>
                <a:tc>
                  <a:txBody>
                    <a:bodyPr/>
                    <a:lstStyle/>
                    <a:p>
                      <a:r>
                        <a:rPr sz="1000" b="0" i="0">
                          <a:latin typeface="Arial"/>
                        </a:rPr>
                        <a:t>Because they didn’t like either candidate</a:t>
                      </a:r>
                      <a:endParaRPr sz="1000" b="0" i="0">
                        <a:latin typeface="Arial"/>
                      </a:endParaRPr>
                    </a:p>
                  </a:txBody>
                  <a:tcPr anchor="ctr">
                    <a:solidFill>
                      <a:srgbClr val="DCECFB"/>
                    </a:solidFill>
                  </a:tcPr>
                </a:tc>
              </a:tr>
              <a:tr h="370840">
                <a:tc>
                  <a:txBody>
                    <a:bodyPr/>
                    <a:lstStyle/>
                    <a:p>
                      <a:r>
                        <a:rPr sz="1000" b="0" i="0">
                          <a:latin typeface="Arial"/>
                        </a:rPr>
                        <a:t>The candidates sucked</a:t>
                      </a:r>
                      <a:endParaRPr sz="1000" b="0" i="0">
                        <a:latin typeface="Arial"/>
                      </a:endParaRPr>
                    </a:p>
                  </a:txBody>
                  <a:tcPr anchor="ctr">
                    <a:solidFill>
                      <a:srgbClr val="DCECFB"/>
                    </a:solidFill>
                  </a:tcPr>
                </a:tc>
                <a:tc>
                  <a:txBody>
                    <a:bodyPr/>
                    <a:lstStyle/>
                    <a:p>
                      <a:r>
                        <a:rPr sz="1000" b="0" i="0">
                          <a:latin typeface="Arial"/>
                        </a:rPr>
                        <a:t>The candidates sucked</a:t>
                      </a:r>
                      <a:endParaRPr sz="1000" b="0" i="0">
                        <a:latin typeface="Arial"/>
                      </a:endParaRPr>
                    </a:p>
                  </a:txBody>
                  <a:tcPr anchor="ctr">
                    <a:solidFill>
                      <a:srgbClr val="DCECFB"/>
                    </a:solidFill>
                  </a:tcPr>
                </a:tc>
                <a:tc>
                  <a:txBody>
                    <a:bodyPr/>
                    <a:lstStyle/>
                    <a:p>
                      <a:r>
                        <a:rPr sz="1000" b="0" i="0">
                          <a:latin typeface="Arial"/>
                        </a:rPr>
                        <a:t>Because the person you vote for wins the popular but then you get trump.</a:t>
                      </a:r>
                      <a:endParaRPr sz="1000" b="0" i="0">
                        <a:latin typeface="Arial"/>
                      </a:endParaRPr>
                    </a:p>
                  </a:txBody>
                  <a:tcPr anchor="ctr">
                    <a:solidFill>
                      <a:srgbClr val="DCECFB"/>
                    </a:solidFill>
                  </a:tcPr>
                </a:tc>
              </a:tr>
              <a:tr h="370840">
                <a:tc>
                  <a:txBody>
                    <a:bodyPr/>
                    <a:lstStyle/>
                    <a:p>
                      <a:r>
                        <a:rPr sz="1000" b="0" i="0">
                          <a:latin typeface="Arial"/>
                        </a:rPr>
                        <a:t>There wasn't a condition to galvanize people like there is right now.</a:t>
                      </a:r>
                      <a:endParaRPr sz="1000" b="0" i="0">
                        <a:latin typeface="Arial"/>
                      </a:endParaRPr>
                    </a:p>
                  </a:txBody>
                  <a:tcPr anchor="ctr">
                    <a:solidFill>
                      <a:srgbClr val="DCECFB"/>
                    </a:solidFill>
                  </a:tcPr>
                </a:tc>
                <a:tc>
                  <a:txBody>
                    <a:bodyPr/>
                    <a:lstStyle/>
                    <a:p>
                      <a:r>
                        <a:rPr sz="1000" b="0" i="0">
                          <a:latin typeface="Arial"/>
                        </a:rPr>
                        <a:t>Both candidates were flawed</a:t>
                      </a:r>
                      <a:endParaRPr sz="1000" b="0" i="0">
                        <a:latin typeface="Arial"/>
                      </a:endParaRPr>
                    </a:p>
                  </a:txBody>
                  <a:tcPr anchor="ctr">
                    <a:solidFill>
                      <a:srgbClr val="DCECFB"/>
                    </a:solidFill>
                  </a:tcPr>
                </a:tc>
                <a:tc>
                  <a:txBody>
                    <a:bodyPr/>
                    <a:lstStyle/>
                    <a:p>
                      <a:r>
                        <a:rPr sz="1000" b="0" i="0">
                          <a:latin typeface="Arial"/>
                        </a:rPr>
                        <a:t>Didn't like either option</a:t>
                      </a:r>
                      <a:endParaRPr sz="1000" b="0" i="0">
                        <a:latin typeface="Arial"/>
                      </a:endParaRPr>
                    </a:p>
                  </a:txBody>
                  <a:tcPr anchor="ctr">
                    <a:solidFill>
                      <a:srgbClr val="DCECFB"/>
                    </a:solidFill>
                  </a:tcPr>
                </a:tc>
              </a:tr>
              <a:tr h="370840">
                <a:tc>
                  <a:txBody>
                    <a:bodyPr/>
                    <a:lstStyle/>
                    <a:p>
                      <a:r>
                        <a:rPr sz="1000" b="0" i="0">
                          <a:latin typeface="Arial"/>
                        </a:rPr>
                        <a:t>Boo</a:t>
                      </a:r>
                      <a:endParaRPr sz="1000" b="0" i="0">
                        <a:latin typeface="Arial"/>
                      </a:endParaRPr>
                    </a:p>
                  </a:txBody>
                  <a:tcPr anchor="ctr">
                    <a:solidFill>
                      <a:srgbClr val="DCECFB"/>
                    </a:solidFill>
                  </a:tcPr>
                </a:tc>
                <a:tc>
                  <a:txBody>
                    <a:bodyPr/>
                    <a:lstStyle/>
                    <a:p>
                      <a:r>
                        <a:rPr sz="1000" b="0" i="0">
                          <a:latin typeface="Arial"/>
                        </a:rPr>
                        <a:t>There wasn't a condition to galvanize people like there is right now.</a:t>
                      </a:r>
                      <a:endParaRPr sz="1000" b="0" i="0">
                        <a:latin typeface="Arial"/>
                      </a:endParaRPr>
                    </a:p>
                  </a:txBody>
                  <a:tcPr anchor="ctr">
                    <a:solidFill>
                      <a:srgbClr val="DCECFB"/>
                    </a:solidFill>
                  </a:tcPr>
                </a:tc>
                <a:tc>
                  <a:txBody>
                    <a:bodyPr/>
                    <a:lstStyle/>
                    <a:p>
                      <a:r>
                        <a:rPr sz="1000" b="0" i="0">
                          <a:latin typeface="Arial"/>
                        </a:rPr>
                        <a:t>Boo</a:t>
                      </a:r>
                      <a:endParaRPr sz="1000" b="0" i="0">
                        <a:latin typeface="Arial"/>
                      </a:endParaRPr>
                    </a:p>
                  </a:txBody>
                  <a:tcPr anchor="ctr">
                    <a:solidFill>
                      <a:srgbClr val="DCECFB"/>
                    </a:solidFill>
                  </a:tcPr>
                </a:tc>
              </a:tr>
              <a:tr h="370840">
                <a:tc>
                  <a:txBody>
                    <a:bodyPr/>
                    <a:lstStyle/>
                    <a:p>
                      <a:r>
                        <a:rPr sz="1000" b="0" i="0">
                          <a:latin typeface="Arial"/>
                        </a:rPr>
                        <a:t>i don't know</a:t>
                      </a:r>
                      <a:endParaRPr sz="1000" b="0" i="0">
                        <a:latin typeface="Arial"/>
                      </a:endParaRPr>
                    </a:p>
                  </a:txBody>
                  <a:tcPr anchor="ctr">
                    <a:solidFill>
                      <a:srgbClr val="DCECFB"/>
                    </a:solidFill>
                  </a:tcPr>
                </a:tc>
                <a:tc>
                  <a:txBody>
                    <a:bodyPr/>
                    <a:lstStyle/>
                    <a:p>
                      <a:r>
                        <a:rPr sz="1000" b="0" i="0">
                          <a:latin typeface="Arial"/>
                        </a:rPr>
                        <a:t>Pitiful.</a:t>
                      </a:r>
                      <a:endParaRPr sz="1000" b="0" i="0">
                        <a:latin typeface="Arial"/>
                      </a:endParaRPr>
                    </a:p>
                  </a:txBody>
                  <a:tcPr anchor="ctr">
                    <a:solidFill>
                      <a:srgbClr val="DCECFB"/>
                    </a:solidFill>
                  </a:tcPr>
                </a:tc>
                <a:tc>
                  <a:txBody>
                    <a:bodyPr/>
                    <a:lstStyle/>
                    <a:p>
                      <a:r>
                        <a:rPr sz="1000" b="0" i="0">
                          <a:latin typeface="Arial"/>
                        </a:rPr>
                        <a:t>i don't know</a:t>
                      </a:r>
                      <a:endParaRPr sz="1000" b="0" i="0">
                        <a:latin typeface="Arial"/>
                      </a:endParaRPr>
                    </a:p>
                  </a:txBody>
                  <a:tcPr anchor="ctr">
                    <a:solidFill>
                      <a:srgbClr val="DCECFB"/>
                    </a:solidFill>
                  </a:tcPr>
                </a:tc>
              </a:tr>
              <a:tr h="370840">
                <a:tc>
                  <a:txBody>
                    <a:bodyPr/>
                    <a:lstStyle/>
                    <a:p>
                      <a:r>
                        <a:rPr sz="1000" b="0" i="0">
                          <a:latin typeface="Arial"/>
                        </a:rPr>
                        <a:t>they are great</a:t>
                      </a:r>
                      <a:endParaRPr sz="1000" b="0" i="0">
                        <a:latin typeface="Arial"/>
                      </a:endParaRPr>
                    </a:p>
                  </a:txBody>
                  <a:tcPr anchor="ctr">
                    <a:solidFill>
                      <a:srgbClr val="DCECFB"/>
                    </a:solidFill>
                  </a:tcPr>
                </a:tc>
                <a:tc>
                  <a:txBody>
                    <a:bodyPr/>
                    <a:lstStyle/>
                    <a:p>
                      <a:r>
                        <a:rPr sz="1000" b="0" i="0">
                          <a:latin typeface="Arial"/>
                        </a:rPr>
                        <a:t>it happens. when are we done</a:t>
                      </a:r>
                      <a:endParaRPr sz="1000" b="0" i="0">
                        <a:latin typeface="Arial"/>
                      </a:endParaRPr>
                    </a:p>
                  </a:txBody>
                  <a:tcPr anchor="ctr">
                    <a:solidFill>
                      <a:srgbClr val="DCECFB"/>
                    </a:solidFill>
                  </a:tcPr>
                </a:tc>
                <a:tc>
                  <a:txBody>
                    <a:bodyPr/>
                    <a:lstStyle/>
                    <a:p>
                      <a:r>
                        <a:rPr sz="1000" b="0" i="0">
                          <a:latin typeface="Arial"/>
                        </a:rPr>
                        <a:t>they are great</a:t>
                      </a:r>
                      <a:endParaRPr sz="1000" b="0" i="0">
                        <a:latin typeface="Arial"/>
                      </a:endParaRPr>
                    </a:p>
                  </a:txBody>
                  <a:tcPr anchor="ctr">
                    <a:solidFill>
                      <a:srgbClr val="DCECFB"/>
                    </a:solidFill>
                  </a:tcPr>
                </a:tc>
              </a:tr>
            </a:tbl>
          </a:graphicData>
        </a:graphic>
      </p:graphicFrame>
    </p:spTree>
  </p:cSld>
  <p:clrMapOvr>
    <a:masterClrMapping/>
  </p:clrMapOvr>
</p:sld>
</file>

<file path=ppt/slides/slide6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do we get more people to vote/participate?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(n=86)</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social media campaigns</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r>
              <a:tr h="370840">
                <a:tc>
                  <a:txBody>
                    <a:bodyPr/>
                    <a:lstStyle/>
                    <a:p>
                      <a:r>
                        <a:rPr sz="1000" b="0" i="0">
                          <a:latin typeface="Arial"/>
                        </a:rPr>
                        <a:t>idk ,go show them they matter</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Make it easier and more convenient tovote</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r>
              <a:tr h="370840">
                <a:tc>
                  <a:txBody>
                    <a:bodyPr/>
                    <a:lstStyle/>
                    <a:p>
                      <a:r>
                        <a:rPr sz="1000" b="0" i="0">
                          <a:latin typeface="Arial"/>
                        </a:rPr>
                        <a:t>Show how things would have been different in 2016 had they voted</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r>
              <a:tr h="370840">
                <a:tc>
                  <a:txBody>
                    <a:bodyPr/>
                    <a:lstStyle/>
                    <a:p>
                      <a:r>
                        <a:rPr sz="1000" b="0" i="0">
                          <a:latin typeface="Arial"/>
                        </a:rPr>
                        <a:t>offer the freedom dividend</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r>
              <a:tr h="370840">
                <a:tc>
                  <a:txBody>
                    <a:bodyPr/>
                    <a:lstStyle/>
                    <a:p>
                      <a:r>
                        <a:rPr sz="1000" b="0" i="0">
                          <a:latin typeface="Arial"/>
                        </a:rPr>
                        <a:t>incentive program (something minor)</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41%</a:t>
                      </a:r>
                      <a:endParaRPr sz="1000" b="0" i="0">
                        <a:latin typeface="Arial"/>
                      </a:endParaRPr>
                    </a:p>
                  </a:txBody>
                  <a:tcPr anchor="ctr">
                    <a:solidFill>
                      <a:srgbClr val="DCECFB"/>
                    </a:solidFill>
                  </a:tcPr>
                </a:tc>
              </a:tr>
              <a:tr h="370840">
                <a:tc>
                  <a:txBody>
                    <a:bodyPr/>
                    <a:lstStyle/>
                    <a:p>
                      <a:r>
                        <a:rPr sz="1000" b="0" i="0">
                          <a:latin typeface="Arial"/>
                        </a:rPr>
                        <a:t>grassroots outreach</a:t>
                      </a:r>
                      <a:endParaRPr sz="1000" b="0" i="0">
                        <a:latin typeface="Arial"/>
                      </a:endParaRPr>
                    </a:p>
                  </a:txBody>
                  <a:tcPr anchor="ctr">
                    <a:solidFill>
                      <a:srgbClr val="DCECFB"/>
                    </a:solidFill>
                  </a:tcPr>
                </a:tc>
                <a:tc>
                  <a:txBody>
                    <a:bodyPr/>
                    <a:lstStyle/>
                    <a:p>
                      <a:r>
                        <a:rPr sz="1000" b="0" i="0">
                          <a:latin typeface="Arial"/>
                        </a:rPr>
                        <a:t>41%</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41%</a:t>
                      </a:r>
                      <a:endParaRPr sz="1000" b="0" i="0">
                        <a:latin typeface="Arial"/>
                      </a:endParaRPr>
                    </a:p>
                  </a:txBody>
                  <a:tcPr anchor="ctr">
                    <a:solidFill>
                      <a:srgbClr val="DCECFB"/>
                    </a:solidFill>
                  </a:tcPr>
                </a:tc>
              </a:tr>
              <a:tr h="370840">
                <a:tc>
                  <a:txBody>
                    <a:bodyPr/>
                    <a:lstStyle/>
                    <a:p>
                      <a:r>
                        <a:rPr sz="1000" b="0" i="0">
                          <a:latin typeface="Arial"/>
                        </a:rPr>
                        <a:t>get rid of electoral college</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r>
              <a:tr h="370840">
                <a:tc>
                  <a:txBody>
                    <a:bodyPr/>
                    <a:lstStyle/>
                    <a:p>
                      <a:r>
                        <a:rPr sz="1000" b="0" i="0">
                          <a:latin typeface="Arial"/>
                        </a:rPr>
                        <a:t>Party</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r>
              <a:tr h="370840">
                <a:tc>
                  <a:txBody>
                    <a:bodyPr/>
                    <a:lstStyle/>
                    <a:p>
                      <a:r>
                        <a:rPr sz="1000" b="0" i="0">
                          <a:latin typeface="Arial"/>
                        </a:rPr>
                        <a:t>tell them to not be stupid</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c>
                  <a:txBody>
                    <a:bodyPr/>
                    <a:lstStyle/>
                    <a:p>
                      <a:r>
                        <a:rPr sz="1000" b="0" i="0">
                          <a:latin typeface="Arial"/>
                        </a:rPr>
                        <a:t>41%</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r>
            </a:tbl>
          </a:graphicData>
        </a:graphic>
      </p:graphicFrame>
    </p:spTree>
  </p:cSld>
  <p:clrMapOvr>
    <a:masterClrMapping/>
  </p:clrMapOvr>
</p:sld>
</file>

<file path=ppt/slides/slide6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do we get more people to vote/participate?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(n=86)</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social media campaigns</a:t>
                      </a:r>
                      <a:endParaRPr sz="1000" b="0" i="0">
                        <a:latin typeface="Arial"/>
                      </a:endParaRPr>
                    </a:p>
                  </a:txBody>
                  <a:tcPr anchor="ctr">
                    <a:solidFill>
                      <a:srgbClr val="DCECFB"/>
                    </a:solidFill>
                  </a:tcPr>
                </a:tc>
                <a:tc>
                  <a:txBody>
                    <a:bodyPr/>
                    <a:lstStyle/>
                    <a:p>
                      <a:r>
                        <a:rPr sz="1000" b="0" i="0">
                          <a:latin typeface="Arial"/>
                        </a:rPr>
                        <a:t>incentivize the people</a:t>
                      </a:r>
                      <a:endParaRPr sz="1000" b="0" i="0">
                        <a:latin typeface="Arial"/>
                      </a:endParaRPr>
                    </a:p>
                  </a:txBody>
                  <a:tcPr anchor="ctr">
                    <a:solidFill>
                      <a:srgbClr val="DCECFB"/>
                    </a:solidFill>
                  </a:tcPr>
                </a:tc>
                <a:tc>
                  <a:txBody>
                    <a:bodyPr/>
                    <a:lstStyle/>
                    <a:p>
                      <a:r>
                        <a:rPr sz="1000" b="0" i="0">
                          <a:latin typeface="Arial"/>
                        </a:rPr>
                        <a:t>Make it easier to understand all policies and make people feel like they can actually make a difference</a:t>
                      </a:r>
                      <a:endParaRPr sz="1000" b="0" i="0">
                        <a:latin typeface="Arial"/>
                      </a:endParaRPr>
                    </a:p>
                  </a:txBody>
                  <a:tcPr anchor="ctr">
                    <a:solidFill>
                      <a:srgbClr val="DCECFB"/>
                    </a:solidFill>
                  </a:tcPr>
                </a:tc>
              </a:tr>
              <a:tr h="370840">
                <a:tc>
                  <a:txBody>
                    <a:bodyPr/>
                    <a:lstStyle/>
                    <a:p>
                      <a:r>
                        <a:rPr sz="1000" b="0" i="0">
                          <a:latin typeface="Arial"/>
                        </a:rPr>
                        <a:t>idk ,go show them they matter</a:t>
                      </a:r>
                      <a:endParaRPr sz="1000" b="0" i="0">
                        <a:latin typeface="Arial"/>
                      </a:endParaRPr>
                    </a:p>
                  </a:txBody>
                  <a:tcPr anchor="ctr">
                    <a:solidFill>
                      <a:srgbClr val="DCECFB"/>
                    </a:solidFill>
                  </a:tcPr>
                </a:tc>
                <a:tc>
                  <a:txBody>
                    <a:bodyPr/>
                    <a:lstStyle/>
                    <a:p>
                      <a:r>
                        <a:rPr sz="1000" b="0" i="0">
                          <a:latin typeface="Arial"/>
                        </a:rPr>
                        <a:t>Making it a holiday is a great step.</a:t>
                      </a:r>
                      <a:endParaRPr sz="1000" b="0" i="0">
                        <a:latin typeface="Arial"/>
                      </a:endParaRPr>
                    </a:p>
                  </a:txBody>
                  <a:tcPr anchor="ctr">
                    <a:solidFill>
                      <a:srgbClr val="DCECFB"/>
                    </a:solidFill>
                  </a:tcPr>
                </a:tc>
                <a:tc>
                  <a:txBody>
                    <a:bodyPr/>
                    <a:lstStyle/>
                    <a:p>
                      <a:r>
                        <a:rPr sz="1000" b="0" i="0">
                          <a:latin typeface="Arial"/>
                        </a:rPr>
                        <a:t>Candidates need to represent the real things the average person cares about</a:t>
                      </a:r>
                      <a:endParaRPr sz="1000" b="0" i="0">
                        <a:latin typeface="Arial"/>
                      </a:endParaRPr>
                    </a:p>
                  </a:txBody>
                  <a:tcPr anchor="ctr">
                    <a:solidFill>
                      <a:srgbClr val="DCECFB"/>
                    </a:solidFill>
                  </a:tcPr>
                </a:tc>
              </a:tr>
              <a:tr h="370840">
                <a:tc>
                  <a:txBody>
                    <a:bodyPr/>
                    <a:lstStyle/>
                    <a:p>
                      <a:r>
                        <a:rPr sz="1000" b="0" i="0">
                          <a:latin typeface="Arial"/>
                        </a:rPr>
                        <a:t>Make it easier and more convenient tovote</a:t>
                      </a:r>
                      <a:endParaRPr sz="1000" b="0" i="0">
                        <a:latin typeface="Arial"/>
                      </a:endParaRPr>
                    </a:p>
                  </a:txBody>
                  <a:tcPr anchor="ctr">
                    <a:solidFill>
                      <a:srgbClr val="DCECFB"/>
                    </a:solidFill>
                  </a:tcPr>
                </a:tc>
                <a:tc>
                  <a:txBody>
                    <a:bodyPr/>
                    <a:lstStyle/>
                    <a:p>
                      <a:r>
                        <a:rPr sz="1000" b="0" i="0">
                          <a:latin typeface="Arial"/>
                        </a:rPr>
                        <a:t>Nominate a candidate that inspires voters</a:t>
                      </a:r>
                      <a:endParaRPr sz="1000" b="0" i="0">
                        <a:latin typeface="Arial"/>
                      </a:endParaRPr>
                    </a:p>
                  </a:txBody>
                  <a:tcPr anchor="ctr">
                    <a:solidFill>
                      <a:srgbClr val="DCECFB"/>
                    </a:solidFill>
                  </a:tcPr>
                </a:tc>
                <a:tc>
                  <a:txBody>
                    <a:bodyPr/>
                    <a:lstStyle/>
                    <a:p>
                      <a:r>
                        <a:rPr sz="1000" b="0" i="0">
                          <a:latin typeface="Arial"/>
                        </a:rPr>
                        <a:t>Campaign/promote</a:t>
                      </a:r>
                      <a:endParaRPr sz="1000" b="0" i="0">
                        <a:latin typeface="Arial"/>
                      </a:endParaRPr>
                    </a:p>
                  </a:txBody>
                  <a:tcPr anchor="ctr">
                    <a:solidFill>
                      <a:srgbClr val="DCECFB"/>
                    </a:solidFill>
                  </a:tcPr>
                </a:tc>
              </a:tr>
              <a:tr h="370840">
                <a:tc>
                  <a:txBody>
                    <a:bodyPr/>
                    <a:lstStyle/>
                    <a:p>
                      <a:r>
                        <a:rPr sz="1000" b="0" i="0">
                          <a:latin typeface="Arial"/>
                        </a:rPr>
                        <a:t>Show how things would have been different in 2016 had they voted</a:t>
                      </a:r>
                      <a:endParaRPr sz="1000" b="0" i="0">
                        <a:latin typeface="Arial"/>
                      </a:endParaRPr>
                    </a:p>
                  </a:txBody>
                  <a:tcPr anchor="ctr">
                    <a:solidFill>
                      <a:srgbClr val="DCECFB"/>
                    </a:solidFill>
                  </a:tcPr>
                </a:tc>
                <a:tc>
                  <a:txBody>
                    <a:bodyPr/>
                    <a:lstStyle/>
                    <a:p>
                      <a:r>
                        <a:rPr sz="1000" b="0" i="0">
                          <a:latin typeface="Arial"/>
                        </a:rPr>
                        <a:t>eliminate ID mandates</a:t>
                      </a:r>
                      <a:endParaRPr sz="1000" b="0" i="0">
                        <a:latin typeface="Arial"/>
                      </a:endParaRPr>
                    </a:p>
                  </a:txBody>
                  <a:tcPr anchor="ctr">
                    <a:solidFill>
                      <a:srgbClr val="DCECFB"/>
                    </a:solidFill>
                  </a:tcPr>
                </a:tc>
                <a:tc>
                  <a:txBody>
                    <a:bodyPr/>
                    <a:lstStyle/>
                    <a:p>
                      <a:r>
                        <a:rPr sz="1000" b="0" i="0">
                          <a:latin typeface="Arial"/>
                        </a:rPr>
                        <a:t>automatic voter registration</a:t>
                      </a:r>
                      <a:endParaRPr sz="1000" b="0" i="0">
                        <a:latin typeface="Arial"/>
                      </a:endParaRPr>
                    </a:p>
                  </a:txBody>
                  <a:tcPr anchor="ctr">
                    <a:solidFill>
                      <a:srgbClr val="DCECFB"/>
                    </a:solidFill>
                  </a:tcPr>
                </a:tc>
              </a:tr>
              <a:tr h="370840">
                <a:tc>
                  <a:txBody>
                    <a:bodyPr/>
                    <a:lstStyle/>
                    <a:p>
                      <a:r>
                        <a:rPr sz="1000" b="0" i="0">
                          <a:latin typeface="Arial"/>
                        </a:rPr>
                        <a:t>offer the freedom dividend</a:t>
                      </a:r>
                      <a:endParaRPr sz="1000" b="0" i="0">
                        <a:latin typeface="Arial"/>
                      </a:endParaRPr>
                    </a:p>
                  </a:txBody>
                  <a:tcPr anchor="ctr">
                    <a:solidFill>
                      <a:srgbClr val="DCECFB"/>
                    </a:solidFill>
                  </a:tcPr>
                </a:tc>
                <a:tc>
                  <a:txBody>
                    <a:bodyPr/>
                    <a:lstStyle/>
                    <a:p>
                      <a:r>
                        <a:rPr sz="1000" b="0" i="0">
                          <a:latin typeface="Arial"/>
                        </a:rPr>
                        <a:t>idk ,go show them they matter</a:t>
                      </a:r>
                      <a:endParaRPr sz="1000" b="0" i="0">
                        <a:latin typeface="Arial"/>
                      </a:endParaRPr>
                    </a:p>
                  </a:txBody>
                  <a:tcPr anchor="ctr">
                    <a:solidFill>
                      <a:srgbClr val="DCECFB"/>
                    </a:solidFill>
                  </a:tcPr>
                </a:tc>
                <a:tc>
                  <a:txBody>
                    <a:bodyPr/>
                    <a:lstStyle/>
                    <a:p>
                      <a:r>
                        <a:rPr sz="1000" b="0" i="0">
                          <a:latin typeface="Arial"/>
                        </a:rPr>
                        <a:t>Educate them especially the young voters</a:t>
                      </a:r>
                      <a:endParaRPr sz="1000" b="0" i="0">
                        <a:latin typeface="Arial"/>
                      </a:endParaRPr>
                    </a:p>
                  </a:txBody>
                  <a:tcPr anchor="ctr">
                    <a:solidFill>
                      <a:srgbClr val="DCECFB"/>
                    </a:solidFill>
                  </a:tcPr>
                </a:tc>
              </a:tr>
              <a:tr h="370840">
                <a:tc>
                  <a:txBody>
                    <a:bodyPr/>
                    <a:lstStyle/>
                    <a:p>
                      <a:r>
                        <a:rPr sz="1000" b="0" i="0">
                          <a:latin typeface="Arial"/>
                        </a:rPr>
                        <a:t>incentive program (something minor)</a:t>
                      </a:r>
                      <a:endParaRPr sz="1000" b="0" i="0">
                        <a:latin typeface="Arial"/>
                      </a:endParaRPr>
                    </a:p>
                  </a:txBody>
                  <a:tcPr anchor="ctr">
                    <a:solidFill>
                      <a:srgbClr val="DCECFB"/>
                    </a:solidFill>
                  </a:tcPr>
                </a:tc>
                <a:tc>
                  <a:txBody>
                    <a:bodyPr/>
                    <a:lstStyle/>
                    <a:p>
                      <a:r>
                        <a:rPr sz="1000" b="0" i="0">
                          <a:latin typeface="Arial"/>
                        </a:rPr>
                        <a:t>Eliminate voter suppression, and make Election Day a Federal holiday.</a:t>
                      </a:r>
                      <a:endParaRPr sz="1000" b="0" i="0">
                        <a:latin typeface="Arial"/>
                      </a:endParaRPr>
                    </a:p>
                  </a:txBody>
                  <a:tcPr anchor="ctr">
                    <a:solidFill>
                      <a:srgbClr val="DCECFB"/>
                    </a:solidFill>
                  </a:tcPr>
                </a:tc>
                <a:tc>
                  <a:txBody>
                    <a:bodyPr/>
                    <a:lstStyle/>
                    <a:p>
                      <a:r>
                        <a:rPr sz="1000" b="0" i="0">
                          <a:latin typeface="Arial"/>
                        </a:rPr>
                        <a:t>Make it easier and more convenient tovote</a:t>
                      </a:r>
                      <a:endParaRPr sz="1000" b="0" i="0">
                        <a:latin typeface="Arial"/>
                      </a:endParaRPr>
                    </a:p>
                  </a:txBody>
                  <a:tcPr anchor="ctr">
                    <a:solidFill>
                      <a:srgbClr val="DCECFB"/>
                    </a:solidFill>
                  </a:tcPr>
                </a:tc>
              </a:tr>
              <a:tr h="370840">
                <a:tc>
                  <a:txBody>
                    <a:bodyPr/>
                    <a:lstStyle/>
                    <a:p>
                      <a:r>
                        <a:rPr sz="1000" b="0" i="0">
                          <a:latin typeface="Arial"/>
                        </a:rPr>
                        <a:t>grassroots outreach</a:t>
                      </a:r>
                      <a:endParaRPr sz="1000" b="0" i="0">
                        <a:latin typeface="Arial"/>
                      </a:endParaRPr>
                    </a:p>
                  </a:txBody>
                  <a:tcPr anchor="ctr">
                    <a:solidFill>
                      <a:srgbClr val="DCECFB"/>
                    </a:solidFill>
                  </a:tcPr>
                </a:tc>
                <a:tc>
                  <a:txBody>
                    <a:bodyPr/>
                    <a:lstStyle/>
                    <a:p>
                      <a:r>
                        <a:rPr sz="1000" b="0" i="0">
                          <a:latin typeface="Arial"/>
                        </a:rPr>
                        <a:t>im not sure</a:t>
                      </a:r>
                      <a:endParaRPr sz="1000" b="0" i="0">
                        <a:latin typeface="Arial"/>
                      </a:endParaRPr>
                    </a:p>
                  </a:txBody>
                  <a:tcPr anchor="ctr">
                    <a:solidFill>
                      <a:srgbClr val="DCECFB"/>
                    </a:solidFill>
                  </a:tcPr>
                </a:tc>
                <a:tc>
                  <a:txBody>
                    <a:bodyPr/>
                    <a:lstStyle/>
                    <a:p>
                      <a:r>
                        <a:rPr sz="1000" b="0" i="0">
                          <a:latin typeface="Arial"/>
                        </a:rPr>
                        <a:t>Show how things would have been different in 2016 had they voted</a:t>
                      </a:r>
                      <a:endParaRPr sz="1000" b="0" i="0">
                        <a:latin typeface="Arial"/>
                      </a:endParaRPr>
                    </a:p>
                  </a:txBody>
                  <a:tcPr anchor="ctr">
                    <a:solidFill>
                      <a:srgbClr val="DCECFB"/>
                    </a:solidFill>
                  </a:tcPr>
                </a:tc>
              </a:tr>
              <a:tr h="370840">
                <a:tc>
                  <a:txBody>
                    <a:bodyPr/>
                    <a:lstStyle/>
                    <a:p>
                      <a:r>
                        <a:rPr sz="1000" b="0" i="0">
                          <a:latin typeface="Arial"/>
                        </a:rPr>
                        <a:t>get rid of electoral college</a:t>
                      </a:r>
                      <a:endParaRPr sz="1000" b="0" i="0">
                        <a:latin typeface="Arial"/>
                      </a:endParaRPr>
                    </a:p>
                  </a:txBody>
                  <a:tcPr anchor="ctr">
                    <a:solidFill>
                      <a:srgbClr val="DCECFB"/>
                    </a:solidFill>
                  </a:tcPr>
                </a:tc>
                <a:tc>
                  <a:txBody>
                    <a:bodyPr/>
                    <a:lstStyle/>
                    <a:p>
                      <a:r>
                        <a:rPr sz="1000" b="0" i="0">
                          <a:latin typeface="Arial"/>
                        </a:rPr>
                        <a:t>giving felons their rights back.</a:t>
                      </a:r>
                      <a:endParaRPr sz="1000" b="0" i="0">
                        <a:latin typeface="Arial"/>
                      </a:endParaRPr>
                    </a:p>
                  </a:txBody>
                  <a:tcPr anchor="ctr">
                    <a:solidFill>
                      <a:srgbClr val="DCECFB"/>
                    </a:solidFill>
                  </a:tcPr>
                </a:tc>
                <a:tc>
                  <a:txBody>
                    <a:bodyPr/>
                    <a:lstStyle/>
                    <a:p>
                      <a:r>
                        <a:rPr sz="1000" b="0" i="0">
                          <a:latin typeface="Arial"/>
                        </a:rPr>
                        <a:t>offer the freedom dividend</a:t>
                      </a:r>
                      <a:endParaRPr sz="1000" b="0" i="0">
                        <a:latin typeface="Arial"/>
                      </a:endParaRPr>
                    </a:p>
                  </a:txBody>
                  <a:tcPr anchor="ctr">
                    <a:solidFill>
                      <a:srgbClr val="DCECFB"/>
                    </a:solidFill>
                  </a:tcPr>
                </a:tc>
              </a:tr>
              <a:tr h="370840">
                <a:tc>
                  <a:txBody>
                    <a:bodyPr/>
                    <a:lstStyle/>
                    <a:p>
                      <a:r>
                        <a:rPr sz="1000" b="0" i="0">
                          <a:latin typeface="Arial"/>
                        </a:rPr>
                        <a:t>Party</a:t>
                      </a:r>
                      <a:endParaRPr sz="1000" b="0" i="0">
                        <a:latin typeface="Arial"/>
                      </a:endParaRPr>
                    </a:p>
                  </a:txBody>
                  <a:tcPr anchor="ctr">
                    <a:solidFill>
                      <a:srgbClr val="DCECFB"/>
                    </a:solidFill>
                  </a:tcPr>
                </a:tc>
                <a:tc>
                  <a:txBody>
                    <a:bodyPr/>
                    <a:lstStyle/>
                    <a:p>
                      <a:r>
                        <a:rPr sz="1000" b="0" i="0">
                          <a:latin typeface="Arial"/>
                        </a:rPr>
                        <a:t>We can make it manditory</a:t>
                      </a:r>
                      <a:endParaRPr sz="1000" b="0" i="0">
                        <a:latin typeface="Arial"/>
                      </a:endParaRPr>
                    </a:p>
                  </a:txBody>
                  <a:tcPr anchor="ctr">
                    <a:solidFill>
                      <a:srgbClr val="DCECFB"/>
                    </a:solidFill>
                  </a:tcPr>
                </a:tc>
                <a:tc>
                  <a:txBody>
                    <a:bodyPr/>
                    <a:lstStyle/>
                    <a:p>
                      <a:r>
                        <a:rPr sz="1000" b="0" i="0">
                          <a:latin typeface="Arial"/>
                        </a:rPr>
                        <a:t>grassroots outreach</a:t>
                      </a:r>
                      <a:endParaRPr sz="1000" b="0" i="0">
                        <a:latin typeface="Arial"/>
                      </a:endParaRPr>
                    </a:p>
                  </a:txBody>
                  <a:tcPr anchor="ctr">
                    <a:solidFill>
                      <a:srgbClr val="DCECFB"/>
                    </a:solidFill>
                  </a:tcPr>
                </a:tc>
              </a:tr>
              <a:tr h="370840">
                <a:tc>
                  <a:txBody>
                    <a:bodyPr/>
                    <a:lstStyle/>
                    <a:p>
                      <a:r>
                        <a:rPr sz="1000" b="0" i="0">
                          <a:latin typeface="Arial"/>
                        </a:rPr>
                        <a:t>tell them to not be stupid</a:t>
                      </a:r>
                      <a:endParaRPr sz="1000" b="0" i="0">
                        <a:latin typeface="Arial"/>
                      </a:endParaRPr>
                    </a:p>
                  </a:txBody>
                  <a:tcPr anchor="ctr">
                    <a:solidFill>
                      <a:srgbClr val="DCECFB"/>
                    </a:solidFill>
                  </a:tcPr>
                </a:tc>
                <a:tc>
                  <a:txBody>
                    <a:bodyPr/>
                    <a:lstStyle/>
                    <a:p>
                      <a:r>
                        <a:rPr sz="1000" b="0" i="0">
                          <a:latin typeface="Arial"/>
                        </a:rPr>
                        <a:t>tell them to not be stupid</a:t>
                      </a:r>
                      <a:endParaRPr sz="1000" b="0" i="0">
                        <a:latin typeface="Arial"/>
                      </a:endParaRPr>
                    </a:p>
                  </a:txBody>
                  <a:tcPr anchor="ctr">
                    <a:solidFill>
                      <a:srgbClr val="DCECFB"/>
                    </a:solidFill>
                  </a:tcPr>
                </a:tc>
                <a:tc>
                  <a:txBody>
                    <a:bodyPr/>
                    <a:lstStyle/>
                    <a:p>
                      <a:r>
                        <a:rPr sz="1000" b="0" i="0">
                          <a:latin typeface="Arial"/>
                        </a:rPr>
                        <a:t>get rid of electoral college</a:t>
                      </a:r>
                      <a:endParaRPr sz="1000" b="0" i="0">
                        <a:latin typeface="Arial"/>
                      </a:endParaRPr>
                    </a:p>
                  </a:txBody>
                  <a:tcPr anchor="ctr">
                    <a:solidFill>
                      <a:srgbClr val="DCECFB"/>
                    </a:solidFill>
                  </a:tcPr>
                </a:tc>
              </a:tr>
            </a:tbl>
          </a:graphicData>
        </a:graphic>
      </p:graphicFrame>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Do you need more time to tune in to the democratic debate before we get started?</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(n=82)</a:t>
                      </a:r>
                      <a:endParaRPr sz="1000" b="1" i="0">
                        <a:latin typeface="Arial"/>
                      </a:endParaRPr>
                    </a:p>
                  </a:txBody>
                  <a:tcPr anchor="ctr"/>
                </a:tc>
                <a:tc>
                  <a:txBody>
                    <a:bodyPr/>
                    <a:lstStyle/>
                    <a:p>
                      <a:r>
                        <a:rPr sz="1000" b="1" i="0">
                          <a:latin typeface="Arial"/>
                        </a:rPr>
                        <a:t>Male  (n=38)</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I am good</a:t>
                      </a:r>
                      <a:endParaRPr sz="1000" b="0" i="0">
                        <a:latin typeface="Arial"/>
                      </a:endParaRPr>
                    </a:p>
                  </a:txBody>
                  <a:tcPr anchor="ctr">
                    <a:solidFill>
                      <a:srgbClr val="DCECFB"/>
                    </a:solidFill>
                  </a:tcPr>
                </a:tc>
                <a:tc>
                  <a:txBody>
                    <a:bodyPr/>
                    <a:lstStyle/>
                    <a:p>
                      <a:r>
                        <a:rPr sz="1000" b="0" i="0">
                          <a:latin typeface="Arial"/>
                        </a:rPr>
                        <a:t>87%</a:t>
                      </a:r>
                      <a:endParaRPr sz="1000" b="0" i="0">
                        <a:latin typeface="Arial"/>
                      </a:endParaRPr>
                    </a:p>
                  </a:txBody>
                  <a:tcPr anchor="ctr">
                    <a:solidFill>
                      <a:srgbClr val="DCECFB"/>
                    </a:solidFill>
                  </a:tcPr>
                </a:tc>
                <a:tc>
                  <a:txBody>
                    <a:bodyPr/>
                    <a:lstStyle/>
                    <a:p>
                      <a:r>
                        <a:rPr sz="1000" b="0" i="0">
                          <a:latin typeface="Arial"/>
                        </a:rPr>
                        <a:t>93%</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r>
              <a:tr h="370840">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c>
                  <a:txBody>
                    <a:bodyPr/>
                    <a:lstStyle/>
                    <a:p>
                      <a:r>
                        <a:rPr sz="1000" b="0" i="0">
                          <a:latin typeface="Arial"/>
                        </a:rPr>
                        <a:t>86%</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r>
              <a:tr h="370840">
                <a:tc>
                  <a:txBody>
                    <a:bodyPr/>
                    <a:lstStyle/>
                    <a:p>
                      <a:r>
                        <a:rPr sz="1000" b="0" i="0">
                          <a:latin typeface="Arial"/>
                        </a:rPr>
                        <a:t>I have MSNBC tuned in</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c>
                  <a:txBody>
                    <a:bodyPr/>
                    <a:lstStyle/>
                    <a:p>
                      <a:r>
                        <a:rPr sz="1000" b="0" i="0">
                          <a:latin typeface="Arial"/>
                        </a:rPr>
                        <a:t>88%</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r>
              <a:tr h="370840">
                <a:tc>
                  <a:txBody>
                    <a:bodyPr/>
                    <a:lstStyle/>
                    <a:p>
                      <a:r>
                        <a:rPr sz="1000" b="0" i="0">
                          <a:latin typeface="Arial"/>
                        </a:rPr>
                        <a:t>Nope, I have it streaming on my TV</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c>
                  <a:txBody>
                    <a:bodyPr/>
                    <a:lstStyle/>
                    <a:p>
                      <a:r>
                        <a:rPr sz="1000" b="0" i="0">
                          <a:latin typeface="Arial"/>
                        </a:rPr>
                        <a:t>79%</a:t>
                      </a:r>
                      <a:endParaRPr sz="1000" b="0" i="0">
                        <a:latin typeface="Arial"/>
                      </a:endParaRPr>
                    </a:p>
                  </a:txBody>
                  <a:tcPr anchor="ctr">
                    <a:solidFill>
                      <a:srgbClr val="DCECFB"/>
                    </a:solidFill>
                  </a:tcPr>
                </a:tc>
              </a:tr>
              <a:tr h="370840">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r>
              <a:tr h="370840">
                <a:tc>
                  <a:txBody>
                    <a:bodyPr/>
                    <a:lstStyle/>
                    <a:p>
                      <a:r>
                        <a:rPr sz="1000" b="0" i="0">
                          <a:latin typeface="Arial"/>
                        </a:rPr>
                        <a:t>No</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r>
              <a:tr h="370840">
                <a:tc>
                  <a:txBody>
                    <a:bodyPr/>
                    <a:lstStyle/>
                    <a:p>
                      <a:r>
                        <a:rPr sz="1000" b="0" i="0">
                          <a:latin typeface="Arial"/>
                        </a:rPr>
                        <a:t>no, i am ready!</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r>
              <a:tr h="370840">
                <a:tc>
                  <a:txBody>
                    <a:bodyPr/>
                    <a:lstStyle/>
                    <a:p>
                      <a:r>
                        <a:rPr sz="1000" b="0" i="0">
                          <a:latin typeface="Arial"/>
                        </a:rPr>
                        <a:t>yes</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r>
              <a:tr h="370840">
                <a:tc>
                  <a:txBody>
                    <a:bodyPr/>
                    <a:lstStyle/>
                    <a:p>
                      <a:r>
                        <a:rPr sz="1000" b="0" i="0">
                          <a:latin typeface="Arial"/>
                        </a:rPr>
                        <a:t>i'm loading it up right now</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c>
                  <a:txBody>
                    <a:bodyPr/>
                    <a:lstStyle/>
                    <a:p>
                      <a:r>
                        <a:rPr sz="1000" b="0" i="0">
                          <a:latin typeface="Arial"/>
                        </a:rPr>
                        <a:t>31%</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r>
              <a:tr h="370840">
                <a:tc>
                  <a:txBody>
                    <a:bodyPr/>
                    <a:lstStyle/>
                    <a:p>
                      <a:r>
                        <a:rPr sz="1000" b="0" i="0">
                          <a:latin typeface="Arial"/>
                        </a:rPr>
                        <a:t>No, streaming it on YouTube</a:t>
                      </a:r>
                      <a:endParaRPr sz="1000" b="0" i="0">
                        <a:latin typeface="Arial"/>
                      </a:endParaRPr>
                    </a:p>
                  </a:txBody>
                  <a:tcPr anchor="ctr">
                    <a:solidFill>
                      <a:srgbClr val="DCECFB"/>
                    </a:solidFill>
                  </a:tcPr>
                </a:tc>
                <a:tc>
                  <a:txBody>
                    <a:bodyPr/>
                    <a:lstStyle/>
                    <a:p>
                      <a:r>
                        <a:rPr sz="1000" b="0" i="0">
                          <a:latin typeface="Arial"/>
                        </a:rPr>
                        <a:t>15%</a:t>
                      </a:r>
                      <a:endParaRPr sz="1000" b="0" i="0">
                        <a:latin typeface="Arial"/>
                      </a:endParaRPr>
                    </a:p>
                  </a:txBody>
                  <a:tcPr anchor="ctr">
                    <a:solidFill>
                      <a:srgbClr val="DCECFB"/>
                    </a:solidFill>
                  </a:tcPr>
                </a:tc>
                <a:tc>
                  <a:txBody>
                    <a:bodyPr/>
                    <a:lstStyle/>
                    <a:p>
                      <a:r>
                        <a:rPr sz="1000" b="0" i="0">
                          <a:latin typeface="Arial"/>
                        </a:rPr>
                        <a:t>14%</a:t>
                      </a:r>
                      <a:endParaRPr sz="1000" b="0" i="0">
                        <a:latin typeface="Arial"/>
                      </a:endParaRPr>
                    </a:p>
                  </a:txBody>
                  <a:tcPr anchor="ctr">
                    <a:solidFill>
                      <a:srgbClr val="DCECFB"/>
                    </a:solidFill>
                  </a:tcPr>
                </a:tc>
                <a:tc>
                  <a:txBody>
                    <a:bodyPr/>
                    <a:lstStyle/>
                    <a:p>
                      <a:r>
                        <a:rPr sz="1000" b="0" i="0">
                          <a:latin typeface="Arial"/>
                        </a:rPr>
                        <a:t>17%</a:t>
                      </a:r>
                      <a:endParaRPr sz="1000" b="0" i="0">
                        <a:latin typeface="Arial"/>
                      </a:endParaRPr>
                    </a:p>
                  </a:txBody>
                  <a:tcPr anchor="ctr">
                    <a:solidFill>
                      <a:srgbClr val="DCECFB"/>
                    </a:solidFill>
                  </a:tcPr>
                </a:tc>
              </a:tr>
            </a:tbl>
          </a:graphicData>
        </a:graphic>
      </p:graphicFrame>
    </p:spTree>
  </p:cSld>
  <p:clrMapOvr>
    <a:masterClrMapping/>
  </p:clrMapOvr>
</p:sld>
</file>

<file path=ppt/slides/slide7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We have not talked much about impeachment, how might Trump use the impeachment process to win the 2020 election?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(n=89)</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He will make it seem like he was unfairly attacked by dems</a:t>
                      </a:r>
                      <a:endParaRPr sz="1000" b="0" i="0">
                        <a:latin typeface="Arial"/>
                      </a:endParaRPr>
                    </a:p>
                  </a:txBody>
                  <a:tcPr anchor="ctr">
                    <a:solidFill>
                      <a:srgbClr val="DCECFB"/>
                    </a:solidFill>
                  </a:tcPr>
                </a:tc>
                <a:tc>
                  <a:txBody>
                    <a:bodyPr/>
                    <a:lstStyle/>
                    <a:p>
                      <a:r>
                        <a:rPr sz="1000" b="0" i="0">
                          <a:latin typeface="Arial"/>
                        </a:rPr>
                        <a:t>66%</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r>
              <a:tr h="370840">
                <a:tc>
                  <a:txBody>
                    <a:bodyPr/>
                    <a:lstStyle/>
                    <a:p>
                      <a:r>
                        <a:rPr sz="1000" b="0" i="0">
                          <a:latin typeface="Arial"/>
                        </a:rPr>
                        <a:t>I think he will use the fact that he did not get impeached in his favor</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r>
              <a:tr h="370840">
                <a:tc>
                  <a:txBody>
                    <a:bodyPr/>
                    <a:lstStyle/>
                    <a:p>
                      <a:r>
                        <a:rPr sz="1000" b="0" i="0">
                          <a:latin typeface="Arial"/>
                        </a:rPr>
                        <a:t>He will keep calling it a sham until he’s orange in the face - and his base will rally around that</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r>
              <a:tr h="370840">
                <a:tc>
                  <a:txBody>
                    <a:bodyPr/>
                    <a:lstStyle/>
                    <a:p>
                      <a:r>
                        <a:rPr sz="1000" b="0" i="0">
                          <a:latin typeface="Arial"/>
                        </a:rPr>
                        <a:t>He'll spin it as he's spun other things and make it seems like the Democrats are on a witch hunt and haven't proven anything.</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r>
              <a:tr h="370840">
                <a:tc>
                  <a:txBody>
                    <a:bodyPr/>
                    <a:lstStyle/>
                    <a:p>
                      <a:r>
                        <a:rPr sz="1000" b="0" i="0">
                          <a:latin typeface="Arial"/>
                        </a:rPr>
                        <a:t>he will get pity</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r>
              <a:tr h="370840">
                <a:tc>
                  <a:txBody>
                    <a:bodyPr/>
                    <a:lstStyle/>
                    <a:p>
                      <a:r>
                        <a:rPr sz="1000" b="0" i="0">
                          <a:latin typeface="Arial"/>
                        </a:rPr>
                        <a:t>He will use it to more deeply polarize parties and isolate the same people who didn't turn up to vote in 2016</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r>
              <a:tr h="370840">
                <a:tc>
                  <a:txBody>
                    <a:bodyPr/>
                    <a:lstStyle/>
                    <a:p>
                      <a:r>
                        <a:rPr sz="1000" b="0" i="0">
                          <a:latin typeface="Arial"/>
                        </a:rPr>
                        <a:t>he won't. he's gonna be impeached</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r>
              <a:tr h="370840">
                <a:tc>
                  <a:txBody>
                    <a:bodyPr/>
                    <a:lstStyle/>
                    <a:p>
                      <a:r>
                        <a:rPr sz="1000" b="0" i="0">
                          <a:latin typeface="Arial"/>
                        </a:rPr>
                        <a:t>if not impeached, he will tell people he earned it</a:t>
                      </a:r>
                      <a:endParaRPr sz="1000" b="0" i="0">
                        <a:latin typeface="Arial"/>
                      </a:endParaRPr>
                    </a:p>
                  </a:txBody>
                  <a:tcPr anchor="ctr">
                    <a:solidFill>
                      <a:srgbClr val="DCECFB"/>
                    </a:solidFill>
                  </a:tcPr>
                </a:tc>
                <a:tc>
                  <a:txBody>
                    <a:bodyPr/>
                    <a:lstStyle/>
                    <a:p>
                      <a:r>
                        <a:rPr sz="1000" b="0" i="0">
                          <a:latin typeface="Arial"/>
                        </a:rPr>
                        <a:t>39%</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r>
              <a:tr h="370840">
                <a:tc>
                  <a:txBody>
                    <a:bodyPr/>
                    <a:lstStyle/>
                    <a:p>
                      <a:r>
                        <a:rPr sz="1000" b="0" i="0">
                          <a:latin typeface="Arial"/>
                        </a:rPr>
                        <a:t>He Can't</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29%</a:t>
                      </a:r>
                      <a:endParaRPr sz="1000" b="0" i="0">
                        <a:latin typeface="Arial"/>
                      </a:endParaRPr>
                    </a:p>
                  </a:txBody>
                  <a:tcPr anchor="ctr">
                    <a:solidFill>
                      <a:srgbClr val="DCECFB"/>
                    </a:solidFill>
                  </a:tcPr>
                </a:tc>
              </a:tr>
              <a:tr h="370840">
                <a:tc>
                  <a:txBody>
                    <a:bodyPr/>
                    <a:lstStyle/>
                    <a:p>
                      <a:r>
                        <a:rPr sz="1000" b="0" i="0">
                          <a:latin typeface="Arial"/>
                        </a:rPr>
                        <a:t>maybe cheat</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c>
                  <a:txBody>
                    <a:bodyPr/>
                    <a:lstStyle/>
                    <a:p>
                      <a:r>
                        <a:rPr sz="1000" b="0" i="0">
                          <a:latin typeface="Arial"/>
                        </a:rPr>
                        <a:t>34%</a:t>
                      </a:r>
                      <a:endParaRPr sz="1000" b="0" i="0">
                        <a:latin typeface="Arial"/>
                      </a:endParaRPr>
                    </a:p>
                  </a:txBody>
                  <a:tcPr anchor="ctr">
                    <a:solidFill>
                      <a:srgbClr val="DCECFB"/>
                    </a:solidFill>
                  </a:tcPr>
                </a:tc>
                <a:tc>
                  <a:txBody>
                    <a:bodyPr/>
                    <a:lstStyle/>
                    <a:p>
                      <a:r>
                        <a:rPr sz="1000" b="0" i="0">
                          <a:latin typeface="Arial"/>
                        </a:rPr>
                        <a:t>37%</a:t>
                      </a:r>
                      <a:endParaRPr sz="1000" b="0" i="0">
                        <a:latin typeface="Arial"/>
                      </a:endParaRPr>
                    </a:p>
                  </a:txBody>
                  <a:tcPr anchor="ctr">
                    <a:solidFill>
                      <a:srgbClr val="DCECFB"/>
                    </a:solidFill>
                  </a:tcPr>
                </a:tc>
              </a:tr>
            </a:tbl>
          </a:graphicData>
        </a:graphic>
      </p:graphicFrame>
    </p:spTree>
  </p:cSld>
  <p:clrMapOvr>
    <a:masterClrMapping/>
  </p:clrMapOvr>
</p:sld>
</file>

<file path=ppt/slides/slide7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We have not talked much about impeachment, how might Trump use the impeachment process to win the 2020 election?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(n=89)</a:t>
                      </a:r>
                      <a:endParaRPr sz="1000" b="1" i="0">
                        <a:latin typeface="Arial"/>
                      </a:endParaRPr>
                    </a:p>
                  </a:txBody>
                  <a:tcPr anchor="ctr"/>
                </a:tc>
                <a:tc>
                  <a:txBody>
                    <a:bodyPr/>
                    <a:lstStyle/>
                    <a:p>
                      <a:r>
                        <a:rPr sz="1000" b="1" i="0">
                          <a:latin typeface="Arial"/>
                        </a:rPr>
                        <a:t>Male  (n=42)</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He will make it seem like he was unfairly attacked by dems</a:t>
                      </a:r>
                      <a:endParaRPr sz="1000" b="0" i="0">
                        <a:latin typeface="Arial"/>
                      </a:endParaRPr>
                    </a:p>
                  </a:txBody>
                  <a:tcPr anchor="ctr">
                    <a:solidFill>
                      <a:srgbClr val="DCECFB"/>
                    </a:solidFill>
                  </a:tcPr>
                </a:tc>
                <a:tc>
                  <a:txBody>
                    <a:bodyPr/>
                    <a:lstStyle/>
                    <a:p>
                      <a:r>
                        <a:rPr sz="1000" b="0" i="0">
                          <a:latin typeface="Arial"/>
                        </a:rPr>
                        <a:t>Claim the Democrats were obsessed with him.</a:t>
                      </a:r>
                      <a:endParaRPr sz="1000" b="0" i="0">
                        <a:latin typeface="Arial"/>
                      </a:endParaRPr>
                    </a:p>
                  </a:txBody>
                  <a:tcPr anchor="ctr">
                    <a:solidFill>
                      <a:srgbClr val="DCECFB"/>
                    </a:solidFill>
                  </a:tcPr>
                </a:tc>
                <a:tc>
                  <a:txBody>
                    <a:bodyPr/>
                    <a:lstStyle/>
                    <a:p>
                      <a:r>
                        <a:rPr sz="1000" b="0" i="0">
                          <a:latin typeface="Arial"/>
                        </a:rPr>
                        <a:t>He will spin it as the Democrats had a vendetta against him.</a:t>
                      </a:r>
                      <a:endParaRPr sz="1000" b="0" i="0">
                        <a:latin typeface="Arial"/>
                      </a:endParaRPr>
                    </a:p>
                  </a:txBody>
                  <a:tcPr anchor="ctr">
                    <a:solidFill>
                      <a:srgbClr val="DCECFB"/>
                    </a:solidFill>
                  </a:tcPr>
                </a:tc>
              </a:tr>
              <a:tr h="370840">
                <a:tc>
                  <a:txBody>
                    <a:bodyPr/>
                    <a:lstStyle/>
                    <a:p>
                      <a:r>
                        <a:rPr sz="1000" b="0" i="0">
                          <a:latin typeface="Arial"/>
                        </a:rPr>
                        <a:t>I think he will use the fact that he did not get impeached in his favor</a:t>
                      </a:r>
                      <a:endParaRPr sz="1000" b="0" i="0">
                        <a:latin typeface="Arial"/>
                      </a:endParaRPr>
                    </a:p>
                  </a:txBody>
                  <a:tcPr anchor="ctr">
                    <a:solidFill>
                      <a:srgbClr val="DCECFB"/>
                    </a:solidFill>
                  </a:tcPr>
                </a:tc>
                <a:tc>
                  <a:txBody>
                    <a:bodyPr/>
                    <a:lstStyle/>
                    <a:p>
                      <a:r>
                        <a:rPr sz="1000" b="0" i="0">
                          <a:latin typeface="Arial"/>
                        </a:rPr>
                        <a:t>he plays the victim so well.  He can't seem to catch a break</a:t>
                      </a:r>
                      <a:endParaRPr sz="1000" b="0" i="0">
                        <a:latin typeface="Arial"/>
                      </a:endParaRPr>
                    </a:p>
                  </a:txBody>
                  <a:tcPr anchor="ctr">
                    <a:solidFill>
                      <a:srgbClr val="DCECFB"/>
                    </a:solidFill>
                  </a:tcPr>
                </a:tc>
                <a:tc>
                  <a:txBody>
                    <a:bodyPr/>
                    <a:lstStyle/>
                    <a:p>
                      <a:r>
                        <a:rPr sz="1000" b="0" i="0">
                          <a:latin typeface="Arial"/>
                        </a:rPr>
                        <a:t>He will make it seem like he was unfairly attacked by dems</a:t>
                      </a:r>
                      <a:endParaRPr sz="1000" b="0" i="0">
                        <a:latin typeface="Arial"/>
                      </a:endParaRPr>
                    </a:p>
                  </a:txBody>
                  <a:tcPr anchor="ctr">
                    <a:solidFill>
                      <a:srgbClr val="DCECFB"/>
                    </a:solidFill>
                  </a:tcPr>
                </a:tc>
              </a:tr>
              <a:tr h="370840">
                <a:tc>
                  <a:txBody>
                    <a:bodyPr/>
                    <a:lstStyle/>
                    <a:p>
                      <a:r>
                        <a:rPr sz="1000" b="0" i="0">
                          <a:latin typeface="Arial"/>
                        </a:rPr>
                        <a:t>He will keep calling it a sham until he’s orange in the face - and his base will rally around that</a:t>
                      </a:r>
                      <a:endParaRPr sz="1000" b="0" i="0">
                        <a:latin typeface="Arial"/>
                      </a:endParaRPr>
                    </a:p>
                  </a:txBody>
                  <a:tcPr anchor="ctr">
                    <a:solidFill>
                      <a:srgbClr val="DCECFB"/>
                    </a:solidFill>
                  </a:tcPr>
                </a:tc>
                <a:tc>
                  <a:txBody>
                    <a:bodyPr/>
                    <a:lstStyle/>
                    <a:p>
                      <a:r>
                        <a:rPr sz="1000" b="0" i="0">
                          <a:latin typeface="Arial"/>
                        </a:rPr>
                        <a:t>He will keep calling it a sham until he’s orange in the face - and his base will rally around that</a:t>
                      </a:r>
                      <a:endParaRPr sz="1000" b="0" i="0">
                        <a:latin typeface="Arial"/>
                      </a:endParaRPr>
                    </a:p>
                  </a:txBody>
                  <a:tcPr anchor="ctr">
                    <a:solidFill>
                      <a:srgbClr val="DCECFB"/>
                    </a:solidFill>
                  </a:tcPr>
                </a:tc>
                <a:tc>
                  <a:txBody>
                    <a:bodyPr/>
                    <a:lstStyle/>
                    <a:p>
                      <a:r>
                        <a:rPr sz="1000" b="0" i="0">
                          <a:latin typeface="Arial"/>
                        </a:rPr>
                        <a:t>I think he will use the fact that he did not get impeached in his favor</a:t>
                      </a:r>
                      <a:endParaRPr sz="1000" b="0" i="0">
                        <a:latin typeface="Arial"/>
                      </a:endParaRPr>
                    </a:p>
                  </a:txBody>
                  <a:tcPr anchor="ctr">
                    <a:solidFill>
                      <a:srgbClr val="DCECFB"/>
                    </a:solidFill>
                  </a:tcPr>
                </a:tc>
              </a:tr>
              <a:tr h="370840">
                <a:tc>
                  <a:txBody>
                    <a:bodyPr/>
                    <a:lstStyle/>
                    <a:p>
                      <a:r>
                        <a:rPr sz="1000" b="0" i="0">
                          <a:latin typeface="Arial"/>
                        </a:rPr>
                        <a:t>He'll spin it as he's spun other things and make it seems like the Democrats are on a witch hunt and haven't proven anything.</a:t>
                      </a:r>
                      <a:endParaRPr sz="1000" b="0" i="0">
                        <a:latin typeface="Arial"/>
                      </a:endParaRPr>
                    </a:p>
                  </a:txBody>
                  <a:tcPr anchor="ctr">
                    <a:solidFill>
                      <a:srgbClr val="DCECFB"/>
                    </a:solidFill>
                  </a:tcPr>
                </a:tc>
                <a:tc>
                  <a:txBody>
                    <a:bodyPr/>
                    <a:lstStyle/>
                    <a:p>
                      <a:r>
                        <a:rPr sz="1000" b="0" i="0">
                          <a:latin typeface="Arial"/>
                        </a:rPr>
                        <a:t>He'll spin it as he's spun other things and make it seems like the Democrats are on a witch hunt and haven't proven anything.</a:t>
                      </a:r>
                      <a:endParaRPr sz="1000" b="0" i="0">
                        <a:latin typeface="Arial"/>
                      </a:endParaRPr>
                    </a:p>
                  </a:txBody>
                  <a:tcPr anchor="ctr">
                    <a:solidFill>
                      <a:srgbClr val="DCECFB"/>
                    </a:solidFill>
                  </a:tcPr>
                </a:tc>
                <a:tc>
                  <a:txBody>
                    <a:bodyPr/>
                    <a:lstStyle/>
                    <a:p>
                      <a:r>
                        <a:rPr sz="1000" b="0" i="0">
                          <a:latin typeface="Arial"/>
                        </a:rPr>
                        <a:t>he will get pity</a:t>
                      </a:r>
                      <a:endParaRPr sz="1000" b="0" i="0">
                        <a:latin typeface="Arial"/>
                      </a:endParaRPr>
                    </a:p>
                  </a:txBody>
                  <a:tcPr anchor="ctr">
                    <a:solidFill>
                      <a:srgbClr val="DCECFB"/>
                    </a:solidFill>
                  </a:tcPr>
                </a:tc>
              </a:tr>
              <a:tr h="370840">
                <a:tc>
                  <a:txBody>
                    <a:bodyPr/>
                    <a:lstStyle/>
                    <a:p>
                      <a:r>
                        <a:rPr sz="1000" b="0" i="0">
                          <a:latin typeface="Arial"/>
                        </a:rPr>
                        <a:t>he will get pity</a:t>
                      </a:r>
                      <a:endParaRPr sz="1000" b="0" i="0">
                        <a:latin typeface="Arial"/>
                      </a:endParaRPr>
                    </a:p>
                  </a:txBody>
                  <a:tcPr anchor="ctr">
                    <a:solidFill>
                      <a:srgbClr val="DCECFB"/>
                    </a:solidFill>
                  </a:tcPr>
                </a:tc>
                <a:tc>
                  <a:txBody>
                    <a:bodyPr/>
                    <a:lstStyle/>
                    <a:p>
                      <a:r>
                        <a:rPr sz="1000" b="0" i="0">
                          <a:latin typeface="Arial"/>
                        </a:rPr>
                        <a:t>Americans might start to get tired of democrats whining and look to support him</a:t>
                      </a:r>
                      <a:endParaRPr sz="1000" b="0" i="0">
                        <a:latin typeface="Arial"/>
                      </a:endParaRPr>
                    </a:p>
                  </a:txBody>
                  <a:tcPr anchor="ctr">
                    <a:solidFill>
                      <a:srgbClr val="DCECFB"/>
                    </a:solidFill>
                  </a:tcPr>
                </a:tc>
                <a:tc>
                  <a:txBody>
                    <a:bodyPr/>
                    <a:lstStyle/>
                    <a:p>
                      <a:r>
                        <a:rPr sz="1000" b="0" i="0">
                          <a:latin typeface="Arial"/>
                        </a:rPr>
                        <a:t>he will use the sympathy of being attacked as an "innocent" man</a:t>
                      </a:r>
                      <a:endParaRPr sz="1000" b="0" i="0">
                        <a:latin typeface="Arial"/>
                      </a:endParaRPr>
                    </a:p>
                  </a:txBody>
                  <a:tcPr anchor="ctr">
                    <a:solidFill>
                      <a:srgbClr val="DCECFB"/>
                    </a:solidFill>
                  </a:tcPr>
                </a:tc>
              </a:tr>
              <a:tr h="370840">
                <a:tc>
                  <a:txBody>
                    <a:bodyPr/>
                    <a:lstStyle/>
                    <a:p>
                      <a:r>
                        <a:rPr sz="1000" b="0" i="0">
                          <a:latin typeface="Arial"/>
                        </a:rPr>
                        <a:t>He will use it to more deeply polarize parties and isolate the same people who didn't turn up to vote in 2016</a:t>
                      </a:r>
                      <a:endParaRPr sz="1000" b="0" i="0">
                        <a:latin typeface="Arial"/>
                      </a:endParaRPr>
                    </a:p>
                  </a:txBody>
                  <a:tcPr anchor="ctr">
                    <a:solidFill>
                      <a:srgbClr val="DCECFB"/>
                    </a:solidFill>
                  </a:tcPr>
                </a:tc>
                <a:tc>
                  <a:txBody>
                    <a:bodyPr/>
                    <a:lstStyle/>
                    <a:p>
                      <a:r>
                        <a:rPr sz="1000" b="0" i="0">
                          <a:latin typeface="Arial"/>
                        </a:rPr>
                        <a:t>Play the victim</a:t>
                      </a:r>
                      <a:endParaRPr sz="1000" b="0" i="0">
                        <a:latin typeface="Arial"/>
                      </a:endParaRPr>
                    </a:p>
                  </a:txBody>
                  <a:tcPr anchor="ctr">
                    <a:solidFill>
                      <a:srgbClr val="DCECFB"/>
                    </a:solidFill>
                  </a:tcPr>
                </a:tc>
                <a:tc>
                  <a:txBody>
                    <a:bodyPr/>
                    <a:lstStyle/>
                    <a:p>
                      <a:r>
                        <a:rPr sz="1000" b="0" i="0">
                          <a:latin typeface="Arial"/>
                        </a:rPr>
                        <a:t>He will use it to more deeply polarize parties and isolate the same people who didn't turn up to vote in 2016</a:t>
                      </a:r>
                      <a:endParaRPr sz="1000" b="0" i="0">
                        <a:latin typeface="Arial"/>
                      </a:endParaRPr>
                    </a:p>
                  </a:txBody>
                  <a:tcPr anchor="ctr">
                    <a:solidFill>
                      <a:srgbClr val="DCECFB"/>
                    </a:solidFill>
                  </a:tcPr>
                </a:tc>
              </a:tr>
              <a:tr h="370840">
                <a:tc>
                  <a:txBody>
                    <a:bodyPr/>
                    <a:lstStyle/>
                    <a:p>
                      <a:r>
                        <a:rPr sz="1000" b="0" i="0">
                          <a:latin typeface="Arial"/>
                        </a:rPr>
                        <a:t>he won't. he's gonna be impeached</a:t>
                      </a:r>
                      <a:endParaRPr sz="1000" b="0" i="0">
                        <a:latin typeface="Arial"/>
                      </a:endParaRPr>
                    </a:p>
                  </a:txBody>
                  <a:tcPr anchor="ctr">
                    <a:solidFill>
                      <a:srgbClr val="DCECFB"/>
                    </a:solidFill>
                  </a:tcPr>
                </a:tc>
                <a:tc>
                  <a:txBody>
                    <a:bodyPr/>
                    <a:lstStyle/>
                    <a:p>
                      <a:r>
                        <a:rPr sz="1000" b="0" i="0">
                          <a:latin typeface="Arial"/>
                        </a:rPr>
                        <a:t>Make more money</a:t>
                      </a:r>
                      <a:endParaRPr sz="1000" b="0" i="0">
                        <a:latin typeface="Arial"/>
                      </a:endParaRPr>
                    </a:p>
                  </a:txBody>
                  <a:tcPr anchor="ctr">
                    <a:solidFill>
                      <a:srgbClr val="DCECFB"/>
                    </a:solidFill>
                  </a:tcPr>
                </a:tc>
                <a:tc>
                  <a:txBody>
                    <a:bodyPr/>
                    <a:lstStyle/>
                    <a:p>
                      <a:r>
                        <a:rPr sz="1000" b="0" i="0">
                          <a:latin typeface="Arial"/>
                        </a:rPr>
                        <a:t>spin it so the democrats were "lying"</a:t>
                      </a:r>
                      <a:endParaRPr sz="1000" b="0" i="0">
                        <a:latin typeface="Arial"/>
                      </a:endParaRPr>
                    </a:p>
                  </a:txBody>
                  <a:tcPr anchor="ctr">
                    <a:solidFill>
                      <a:srgbClr val="DCECFB"/>
                    </a:solidFill>
                  </a:tcPr>
                </a:tc>
              </a:tr>
              <a:tr h="370840">
                <a:tc>
                  <a:txBody>
                    <a:bodyPr/>
                    <a:lstStyle/>
                    <a:p>
                      <a:r>
                        <a:rPr sz="1000" b="0" i="0">
                          <a:latin typeface="Arial"/>
                        </a:rPr>
                        <a:t>if not impeached, he will tell people he earned it</a:t>
                      </a:r>
                      <a:endParaRPr sz="1000" b="0" i="0">
                        <a:latin typeface="Arial"/>
                      </a:endParaRPr>
                    </a:p>
                  </a:txBody>
                  <a:tcPr anchor="ctr">
                    <a:solidFill>
                      <a:srgbClr val="DCECFB"/>
                    </a:solidFill>
                  </a:tcPr>
                </a:tc>
                <a:tc>
                  <a:txBody>
                    <a:bodyPr/>
                    <a:lstStyle/>
                    <a:p>
                      <a:r>
                        <a:rPr sz="1000" b="0" i="0">
                          <a:latin typeface="Arial"/>
                        </a:rPr>
                        <a:t>No way. No way for him</a:t>
                      </a:r>
                      <a:endParaRPr sz="1000" b="0" i="0">
                        <a:latin typeface="Arial"/>
                      </a:endParaRPr>
                    </a:p>
                  </a:txBody>
                  <a:tcPr anchor="ctr">
                    <a:solidFill>
                      <a:srgbClr val="DCECFB"/>
                    </a:solidFill>
                  </a:tcPr>
                </a:tc>
                <a:tc>
                  <a:txBody>
                    <a:bodyPr/>
                    <a:lstStyle/>
                    <a:p>
                      <a:r>
                        <a:rPr sz="1000" b="0" i="0">
                          <a:latin typeface="Arial"/>
                        </a:rPr>
                        <a:t>he won't. he's gonna be impeached</a:t>
                      </a:r>
                      <a:endParaRPr sz="1000" b="0" i="0">
                        <a:latin typeface="Arial"/>
                      </a:endParaRPr>
                    </a:p>
                  </a:txBody>
                  <a:tcPr anchor="ctr">
                    <a:solidFill>
                      <a:srgbClr val="DCECFB"/>
                    </a:solidFill>
                  </a:tcPr>
                </a:tc>
              </a:tr>
              <a:tr h="370840">
                <a:tc>
                  <a:txBody>
                    <a:bodyPr/>
                    <a:lstStyle/>
                    <a:p>
                      <a:r>
                        <a:rPr sz="1000" b="0" i="0">
                          <a:latin typeface="Arial"/>
                        </a:rPr>
                        <a:t>He Can't</a:t>
                      </a:r>
                      <a:endParaRPr sz="1000" b="0" i="0">
                        <a:latin typeface="Arial"/>
                      </a:endParaRPr>
                    </a:p>
                  </a:txBody>
                  <a:tcPr anchor="ctr">
                    <a:solidFill>
                      <a:srgbClr val="DCECFB"/>
                    </a:solidFill>
                  </a:tcPr>
                </a:tc>
                <a:tc>
                  <a:txBody>
                    <a:bodyPr/>
                    <a:lstStyle/>
                    <a:p>
                      <a:r>
                        <a:rPr sz="1000" b="0" i="0">
                          <a:latin typeface="Arial"/>
                        </a:rPr>
                        <a:t>if not impeached, he will tell people he earned it</a:t>
                      </a:r>
                      <a:endParaRPr sz="1000" b="0" i="0">
                        <a:latin typeface="Arial"/>
                      </a:endParaRPr>
                    </a:p>
                  </a:txBody>
                  <a:tcPr anchor="ctr">
                    <a:solidFill>
                      <a:srgbClr val="DCECFB"/>
                    </a:solidFill>
                  </a:tcPr>
                </a:tc>
                <a:tc>
                  <a:txBody>
                    <a:bodyPr/>
                    <a:lstStyle/>
                    <a:p>
                      <a:r>
                        <a:rPr sz="1000" b="0" i="0">
                          <a:latin typeface="Arial"/>
                        </a:rPr>
                        <a:t>He Can't</a:t>
                      </a:r>
                      <a:endParaRPr sz="1000" b="0" i="0">
                        <a:latin typeface="Arial"/>
                      </a:endParaRPr>
                    </a:p>
                  </a:txBody>
                  <a:tcPr anchor="ctr">
                    <a:solidFill>
                      <a:srgbClr val="DCECFB"/>
                    </a:solidFill>
                  </a:tcPr>
                </a:tc>
              </a:tr>
              <a:tr h="370840">
                <a:tc>
                  <a:txBody>
                    <a:bodyPr/>
                    <a:lstStyle/>
                    <a:p>
                      <a:r>
                        <a:rPr sz="1000" b="0" i="0">
                          <a:latin typeface="Arial"/>
                        </a:rPr>
                        <a:t>maybe cheat</a:t>
                      </a:r>
                      <a:endParaRPr sz="1000" b="0" i="0">
                        <a:latin typeface="Arial"/>
                      </a:endParaRPr>
                    </a:p>
                  </a:txBody>
                  <a:tcPr anchor="ctr">
                    <a:solidFill>
                      <a:srgbClr val="DCECFB"/>
                    </a:solidFill>
                  </a:tcPr>
                </a:tc>
                <a:tc>
                  <a:txBody>
                    <a:bodyPr/>
                    <a:lstStyle/>
                    <a:p>
                      <a:r>
                        <a:rPr sz="1000" b="0" i="0">
                          <a:latin typeface="Arial"/>
                        </a:rPr>
                        <a:t>too early to tell</a:t>
                      </a:r>
                      <a:endParaRPr sz="1000" b="0" i="0">
                        <a:latin typeface="Arial"/>
                      </a:endParaRPr>
                    </a:p>
                  </a:txBody>
                  <a:tcPr anchor="ctr">
                    <a:solidFill>
                      <a:srgbClr val="DCECFB"/>
                    </a:solidFill>
                  </a:tcPr>
                </a:tc>
                <a:tc>
                  <a:txBody>
                    <a:bodyPr/>
                    <a:lstStyle/>
                    <a:p>
                      <a:r>
                        <a:rPr sz="1000" b="0" i="0">
                          <a:latin typeface="Arial"/>
                        </a:rPr>
                        <a:t>maybe cheat</a:t>
                      </a:r>
                      <a:endParaRPr sz="1000" b="0" i="0">
                        <a:latin typeface="Arial"/>
                      </a:endParaRPr>
                    </a:p>
                  </a:txBody>
                  <a:tcPr anchor="ctr">
                    <a:solidFill>
                      <a:srgbClr val="DCECFB"/>
                    </a:solidFill>
                  </a:tcPr>
                </a:tc>
              </a:tr>
            </a:tbl>
          </a:graphicData>
        </a:graphic>
      </p:graphicFrame>
    </p:spTree>
  </p:cSld>
  <p:clrMapOvr>
    <a:masterClrMapping/>
  </p:clrMapOvr>
</p:sld>
</file>

<file path=ppt/slides/slide7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can candidate do now, to get your vote in the primaries and election?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(n=81)</a:t>
                      </a:r>
                      <a:endParaRPr sz="1000" b="1" i="0">
                        <a:latin typeface="Arial"/>
                      </a:endParaRPr>
                    </a:p>
                  </a:txBody>
                  <a:tcPr anchor="ctr"/>
                </a:tc>
                <a:tc>
                  <a:txBody>
                    <a:bodyPr/>
                    <a:lstStyle/>
                    <a:p>
                      <a:r>
                        <a:rPr sz="1000" b="1" i="0">
                          <a:latin typeface="Arial"/>
                        </a:rPr>
                        <a:t>Male  (n=37)</a:t>
                      </a:r>
                      <a:endParaRPr sz="1000" b="1" i="0">
                        <a:latin typeface="Arial"/>
                      </a:endParaRPr>
                    </a:p>
                  </a:txBody>
                  <a:tcPr anchor="ctr"/>
                </a:tc>
                <a:tc>
                  <a:txBody>
                    <a:bodyPr/>
                    <a:lstStyle/>
                    <a:p>
                      <a:r>
                        <a:rPr sz="1000" b="1" i="0">
                          <a:latin typeface="Arial"/>
                        </a:rPr>
                        <a:t>Female (n=42)</a:t>
                      </a:r>
                      <a:endParaRPr sz="1000" b="1" i="0">
                        <a:latin typeface="Arial"/>
                      </a:endParaRPr>
                    </a:p>
                  </a:txBody>
                  <a:tcPr anchor="ctr"/>
                </a:tc>
              </a:tr>
              <a:tr h="370840">
                <a:tc>
                  <a:txBody>
                    <a:bodyPr/>
                    <a:lstStyle/>
                    <a:p>
                      <a:r>
                        <a:rPr sz="1000" b="0" i="0">
                          <a:latin typeface="Arial"/>
                        </a:rPr>
                        <a:t>Be consistent with their policies</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r>
              <a:tr h="370840">
                <a:tc>
                  <a:txBody>
                    <a:bodyPr/>
                    <a:lstStyle/>
                    <a:p>
                      <a:r>
                        <a:rPr sz="1000" b="0" i="0">
                          <a:latin typeface="Arial"/>
                        </a:rPr>
                        <a:t>show me they are strong and can beat trump</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Keep fighting the fight</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Be Bernie Sanders</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accurate point.</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r>
              <a:tr h="370840">
                <a:tc>
                  <a:txBody>
                    <a:bodyPr/>
                    <a:lstStyle/>
                    <a:p>
                      <a:r>
                        <a:rPr sz="1000" b="0" i="0">
                          <a:latin typeface="Arial"/>
                        </a:rPr>
                        <a:t>Be consistent in your idealism.</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Forthcoming</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r>
              <a:tr h="370840">
                <a:tc>
                  <a:txBody>
                    <a:bodyPr/>
                    <a:lstStyle/>
                    <a:p>
                      <a:r>
                        <a:rPr sz="1000" b="0" i="0">
                          <a:latin typeface="Arial"/>
                        </a:rPr>
                        <a:t>Sanders</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r>
              <a:tr h="370840">
                <a:tc>
                  <a:txBody>
                    <a:bodyPr/>
                    <a:lstStyle/>
                    <a:p>
                      <a:r>
                        <a:rPr sz="1000" b="0" i="0">
                          <a:latin typeface="Arial"/>
                        </a:rPr>
                        <a:t>Bernie already has my vote.</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r>
              <a:tr h="370840">
                <a:tc>
                  <a:txBody>
                    <a:bodyPr/>
                    <a:lstStyle/>
                    <a:p>
                      <a:r>
                        <a:rPr sz="1000" b="0" i="0">
                          <a:latin typeface="Arial"/>
                        </a:rPr>
                        <a:t>Unfortunately Biden</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r>
            </a:tbl>
          </a:graphicData>
        </a:graphic>
      </p:graphicFrame>
    </p:spTree>
  </p:cSld>
  <p:clrMapOvr>
    <a:masterClrMapping/>
  </p:clrMapOvr>
</p:sld>
</file>

<file path=ppt/slides/slide7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can candidate do now, to get your vote in the primaries and election?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(n=81)</a:t>
                      </a:r>
                      <a:endParaRPr sz="1000" b="1" i="0">
                        <a:latin typeface="Arial"/>
                      </a:endParaRPr>
                    </a:p>
                  </a:txBody>
                  <a:tcPr anchor="ctr"/>
                </a:tc>
                <a:tc>
                  <a:txBody>
                    <a:bodyPr/>
                    <a:lstStyle/>
                    <a:p>
                      <a:r>
                        <a:rPr sz="1000" b="1" i="0">
                          <a:latin typeface="Arial"/>
                        </a:rPr>
                        <a:t>Male  (n=37)</a:t>
                      </a:r>
                      <a:endParaRPr sz="1000" b="1" i="0">
                        <a:latin typeface="Arial"/>
                      </a:endParaRPr>
                    </a:p>
                  </a:txBody>
                  <a:tcPr anchor="ctr"/>
                </a:tc>
                <a:tc>
                  <a:txBody>
                    <a:bodyPr/>
                    <a:lstStyle/>
                    <a:p>
                      <a:r>
                        <a:rPr sz="1000" b="1" i="0">
                          <a:latin typeface="Arial"/>
                        </a:rPr>
                        <a:t>Female (n=42)</a:t>
                      </a:r>
                      <a:endParaRPr sz="1000" b="1" i="0">
                        <a:latin typeface="Arial"/>
                      </a:endParaRPr>
                    </a:p>
                  </a:txBody>
                  <a:tcPr anchor="ctr"/>
                </a:tc>
              </a:tr>
              <a:tr h="370840">
                <a:tc>
                  <a:txBody>
                    <a:bodyPr/>
                    <a:lstStyle/>
                    <a:p>
                      <a:r>
                        <a:rPr sz="1000" b="0" i="0">
                          <a:latin typeface="Arial"/>
                        </a:rPr>
                        <a:t>Be consistent with their policies</a:t>
                      </a:r>
                      <a:endParaRPr sz="1000" b="0" i="0">
                        <a:latin typeface="Arial"/>
                      </a:endParaRPr>
                    </a:p>
                  </a:txBody>
                  <a:tcPr anchor="ctr">
                    <a:solidFill>
                      <a:srgbClr val="DCECFB"/>
                    </a:solidFill>
                  </a:tcPr>
                </a:tc>
                <a:tc>
                  <a:txBody>
                    <a:bodyPr/>
                    <a:lstStyle/>
                    <a:p>
                      <a:r>
                        <a:rPr sz="1000" b="0" i="0">
                          <a:latin typeface="Arial"/>
                        </a:rPr>
                        <a:t>Be consistent with their policies</a:t>
                      </a:r>
                      <a:endParaRPr sz="1000" b="0" i="0">
                        <a:latin typeface="Arial"/>
                      </a:endParaRPr>
                    </a:p>
                  </a:txBody>
                  <a:tcPr anchor="ctr">
                    <a:solidFill>
                      <a:srgbClr val="DCECFB"/>
                    </a:solidFill>
                  </a:tcPr>
                </a:tc>
                <a:tc>
                  <a:txBody>
                    <a:bodyPr/>
                    <a:lstStyle/>
                    <a:p>
                      <a:r>
                        <a:rPr sz="1000" b="0" i="0">
                          <a:latin typeface="Arial"/>
                        </a:rPr>
                        <a:t>Don't be a phony</a:t>
                      </a:r>
                      <a:endParaRPr sz="1000" b="0" i="0">
                        <a:latin typeface="Arial"/>
                      </a:endParaRPr>
                    </a:p>
                  </a:txBody>
                  <a:tcPr anchor="ctr">
                    <a:solidFill>
                      <a:srgbClr val="DCECFB"/>
                    </a:solidFill>
                  </a:tcPr>
                </a:tc>
              </a:tr>
              <a:tr h="370840">
                <a:tc>
                  <a:txBody>
                    <a:bodyPr/>
                    <a:lstStyle/>
                    <a:p>
                      <a:r>
                        <a:rPr sz="1000" b="0" i="0">
                          <a:latin typeface="Arial"/>
                        </a:rPr>
                        <a:t>show me they are strong and can beat trump</a:t>
                      </a:r>
                      <a:endParaRPr sz="1000" b="0" i="0">
                        <a:latin typeface="Arial"/>
                      </a:endParaRPr>
                    </a:p>
                  </a:txBody>
                  <a:tcPr anchor="ctr">
                    <a:solidFill>
                      <a:srgbClr val="DCECFB"/>
                    </a:solidFill>
                  </a:tcPr>
                </a:tc>
                <a:tc>
                  <a:txBody>
                    <a:bodyPr/>
                    <a:lstStyle/>
                    <a:p>
                      <a:r>
                        <a:rPr sz="1000" b="0" i="0">
                          <a:latin typeface="Arial"/>
                        </a:rPr>
                        <a:t>Just be sincere and talk real issues</a:t>
                      </a:r>
                      <a:endParaRPr sz="1000" b="0" i="0">
                        <a:latin typeface="Arial"/>
                      </a:endParaRPr>
                    </a:p>
                  </a:txBody>
                  <a:tcPr anchor="ctr">
                    <a:solidFill>
                      <a:srgbClr val="DCECFB"/>
                    </a:solidFill>
                  </a:tcPr>
                </a:tc>
                <a:tc>
                  <a:txBody>
                    <a:bodyPr/>
                    <a:lstStyle/>
                    <a:p>
                      <a:r>
                        <a:rPr sz="1000" b="0" i="0">
                          <a:latin typeface="Arial"/>
                        </a:rPr>
                        <a:t>Be transparent</a:t>
                      </a:r>
                      <a:endParaRPr sz="1000" b="0" i="0">
                        <a:latin typeface="Arial"/>
                      </a:endParaRPr>
                    </a:p>
                  </a:txBody>
                  <a:tcPr anchor="ctr">
                    <a:solidFill>
                      <a:srgbClr val="DCECFB"/>
                    </a:solidFill>
                  </a:tcPr>
                </a:tc>
              </a:tr>
              <a:tr h="370840">
                <a:tc>
                  <a:txBody>
                    <a:bodyPr/>
                    <a:lstStyle/>
                    <a:p>
                      <a:r>
                        <a:rPr sz="1000" b="0" i="0">
                          <a:latin typeface="Arial"/>
                        </a:rPr>
                        <a:t>Keep fighting the fight</a:t>
                      </a:r>
                      <a:endParaRPr sz="1000" b="0" i="0">
                        <a:latin typeface="Arial"/>
                      </a:endParaRPr>
                    </a:p>
                  </a:txBody>
                  <a:tcPr anchor="ctr">
                    <a:solidFill>
                      <a:srgbClr val="DCECFB"/>
                    </a:solidFill>
                  </a:tcPr>
                </a:tc>
                <a:tc>
                  <a:txBody>
                    <a:bodyPr/>
                    <a:lstStyle/>
                    <a:p>
                      <a:r>
                        <a:rPr sz="1000" b="0" i="0">
                          <a:latin typeface="Arial"/>
                        </a:rPr>
                        <a:t>stay focused on whats important</a:t>
                      </a:r>
                      <a:endParaRPr sz="1000" b="0" i="0">
                        <a:latin typeface="Arial"/>
                      </a:endParaRPr>
                    </a:p>
                  </a:txBody>
                  <a:tcPr anchor="ctr">
                    <a:solidFill>
                      <a:srgbClr val="DCECFB"/>
                    </a:solidFill>
                  </a:tcPr>
                </a:tc>
                <a:tc>
                  <a:txBody>
                    <a:bodyPr/>
                    <a:lstStyle/>
                    <a:p>
                      <a:r>
                        <a:rPr sz="1000" b="0" i="0">
                          <a:latin typeface="Arial"/>
                        </a:rPr>
                        <a:t>Continue to act as she does, with class, respect, and honesty. Warren 2020.</a:t>
                      </a:r>
                      <a:endParaRPr sz="1000" b="0" i="0">
                        <a:latin typeface="Arial"/>
                      </a:endParaRPr>
                    </a:p>
                  </a:txBody>
                  <a:tcPr anchor="ctr">
                    <a:solidFill>
                      <a:srgbClr val="DCECFB"/>
                    </a:solidFill>
                  </a:tcPr>
                </a:tc>
              </a:tr>
              <a:tr h="370840">
                <a:tc>
                  <a:txBody>
                    <a:bodyPr/>
                    <a:lstStyle/>
                    <a:p>
                      <a:r>
                        <a:rPr sz="1000" b="0" i="0">
                          <a:latin typeface="Arial"/>
                        </a:rPr>
                        <a:t>Be Bernie Sanders</a:t>
                      </a:r>
                      <a:endParaRPr sz="1000" b="0" i="0">
                        <a:latin typeface="Arial"/>
                      </a:endParaRPr>
                    </a:p>
                  </a:txBody>
                  <a:tcPr anchor="ctr">
                    <a:solidFill>
                      <a:srgbClr val="DCECFB"/>
                    </a:solidFill>
                  </a:tcPr>
                </a:tc>
                <a:tc>
                  <a:txBody>
                    <a:bodyPr/>
                    <a:lstStyle/>
                    <a:p>
                      <a:r>
                        <a:rPr sz="1000" b="0" i="0">
                          <a:latin typeface="Arial"/>
                        </a:rPr>
                        <a:t>Be Bernie Sanders</a:t>
                      </a:r>
                      <a:endParaRPr sz="1000" b="0" i="0">
                        <a:latin typeface="Arial"/>
                      </a:endParaRPr>
                    </a:p>
                  </a:txBody>
                  <a:tcPr anchor="ctr">
                    <a:solidFill>
                      <a:srgbClr val="DCECFB"/>
                    </a:solidFill>
                  </a:tcPr>
                </a:tc>
                <a:tc>
                  <a:txBody>
                    <a:bodyPr/>
                    <a:lstStyle/>
                    <a:p>
                      <a:r>
                        <a:rPr sz="1000" b="0" i="0">
                          <a:latin typeface="Arial"/>
                        </a:rPr>
                        <a:t>Keep fighting the fight</a:t>
                      </a:r>
                      <a:endParaRPr sz="1000" b="0" i="0">
                        <a:latin typeface="Arial"/>
                      </a:endParaRPr>
                    </a:p>
                  </a:txBody>
                  <a:tcPr anchor="ctr">
                    <a:solidFill>
                      <a:srgbClr val="DCECFB"/>
                    </a:solidFill>
                  </a:tcPr>
                </a:tc>
              </a:tr>
              <a:tr h="370840">
                <a:tc>
                  <a:txBody>
                    <a:bodyPr/>
                    <a:lstStyle/>
                    <a:p>
                      <a:r>
                        <a:rPr sz="1000" b="0" i="0">
                          <a:latin typeface="Arial"/>
                        </a:rPr>
                        <a:t>accurate point.</a:t>
                      </a:r>
                      <a:endParaRPr sz="1000" b="0" i="0">
                        <a:latin typeface="Arial"/>
                      </a:endParaRPr>
                    </a:p>
                  </a:txBody>
                  <a:tcPr anchor="ctr">
                    <a:solidFill>
                      <a:srgbClr val="DCECFB"/>
                    </a:solidFill>
                  </a:tcPr>
                </a:tc>
                <a:tc>
                  <a:txBody>
                    <a:bodyPr/>
                    <a:lstStyle/>
                    <a:p>
                      <a:r>
                        <a:rPr sz="1000" b="0" i="0">
                          <a:latin typeface="Arial"/>
                        </a:rPr>
                        <a:t>accurate point.</a:t>
                      </a:r>
                      <a:endParaRPr sz="1000" b="0" i="0">
                        <a:latin typeface="Arial"/>
                      </a:endParaRPr>
                    </a:p>
                  </a:txBody>
                  <a:tcPr anchor="ctr">
                    <a:solidFill>
                      <a:srgbClr val="DCECFB"/>
                    </a:solidFill>
                  </a:tcPr>
                </a:tc>
                <a:tc>
                  <a:txBody>
                    <a:bodyPr/>
                    <a:lstStyle/>
                    <a:p>
                      <a:r>
                        <a:rPr sz="1000" b="0" i="0">
                          <a:latin typeface="Arial"/>
                        </a:rPr>
                        <a:t>Inspire and must be for medicare for all</a:t>
                      </a:r>
                      <a:endParaRPr sz="1000" b="0" i="0">
                        <a:latin typeface="Arial"/>
                      </a:endParaRPr>
                    </a:p>
                  </a:txBody>
                  <a:tcPr anchor="ctr">
                    <a:solidFill>
                      <a:srgbClr val="DCECFB"/>
                    </a:solidFill>
                  </a:tcPr>
                </a:tc>
              </a:tr>
              <a:tr h="370840">
                <a:tc>
                  <a:txBody>
                    <a:bodyPr/>
                    <a:lstStyle/>
                    <a:p>
                      <a:r>
                        <a:rPr sz="1000" b="0" i="0">
                          <a:latin typeface="Arial"/>
                        </a:rPr>
                        <a:t>Be consistent in your idealism.</a:t>
                      </a:r>
                      <a:endParaRPr sz="1000" b="0" i="0">
                        <a:latin typeface="Arial"/>
                      </a:endParaRPr>
                    </a:p>
                  </a:txBody>
                  <a:tcPr anchor="ctr">
                    <a:solidFill>
                      <a:srgbClr val="DCECFB"/>
                    </a:solidFill>
                  </a:tcPr>
                </a:tc>
                <a:tc>
                  <a:txBody>
                    <a:bodyPr/>
                    <a:lstStyle/>
                    <a:p>
                      <a:r>
                        <a:rPr sz="1000" b="0" i="0">
                          <a:latin typeface="Arial"/>
                        </a:rPr>
                        <a:t>Be consistent in your idealism.</a:t>
                      </a:r>
                      <a:endParaRPr sz="1000" b="0" i="0">
                        <a:latin typeface="Arial"/>
                      </a:endParaRPr>
                    </a:p>
                  </a:txBody>
                  <a:tcPr anchor="ctr">
                    <a:solidFill>
                      <a:srgbClr val="DCECFB"/>
                    </a:solidFill>
                  </a:tcPr>
                </a:tc>
                <a:tc>
                  <a:txBody>
                    <a:bodyPr/>
                    <a:lstStyle/>
                    <a:p>
                      <a:r>
                        <a:rPr sz="1000" b="0" i="0">
                          <a:latin typeface="Arial"/>
                        </a:rPr>
                        <a:t>Explain step by step how they will get these things done.</a:t>
                      </a:r>
                      <a:endParaRPr sz="1000" b="0" i="0">
                        <a:latin typeface="Arial"/>
                      </a:endParaRPr>
                    </a:p>
                  </a:txBody>
                  <a:tcPr anchor="ctr">
                    <a:solidFill>
                      <a:srgbClr val="DCECFB"/>
                    </a:solidFill>
                  </a:tcPr>
                </a:tc>
              </a:tr>
              <a:tr h="370840">
                <a:tc>
                  <a:txBody>
                    <a:bodyPr/>
                    <a:lstStyle/>
                    <a:p>
                      <a:r>
                        <a:rPr sz="1000" b="0" i="0">
                          <a:latin typeface="Arial"/>
                        </a:rPr>
                        <a:t>Forthcoming</a:t>
                      </a:r>
                      <a:endParaRPr sz="1000" b="0" i="0">
                        <a:latin typeface="Arial"/>
                      </a:endParaRPr>
                    </a:p>
                  </a:txBody>
                  <a:tcPr anchor="ctr">
                    <a:solidFill>
                      <a:srgbClr val="DCECFB"/>
                    </a:solidFill>
                  </a:tcPr>
                </a:tc>
                <a:tc>
                  <a:txBody>
                    <a:bodyPr/>
                    <a:lstStyle/>
                    <a:p>
                      <a:r>
                        <a:rPr sz="1000" b="0" i="0">
                          <a:latin typeface="Arial"/>
                        </a:rPr>
                        <a:t>Sanders</a:t>
                      </a:r>
                      <a:endParaRPr sz="1000" b="0" i="0">
                        <a:latin typeface="Arial"/>
                      </a:endParaRPr>
                    </a:p>
                  </a:txBody>
                  <a:tcPr anchor="ctr">
                    <a:solidFill>
                      <a:srgbClr val="DCECFB"/>
                    </a:solidFill>
                  </a:tcPr>
                </a:tc>
                <a:tc>
                  <a:txBody>
                    <a:bodyPr/>
                    <a:lstStyle/>
                    <a:p>
                      <a:r>
                        <a:rPr sz="1000" b="0" i="0">
                          <a:latin typeface="Arial"/>
                        </a:rPr>
                        <a:t>Not sure</a:t>
                      </a:r>
                      <a:endParaRPr sz="1000" b="0" i="0">
                        <a:latin typeface="Arial"/>
                      </a:endParaRPr>
                    </a:p>
                  </a:txBody>
                  <a:tcPr anchor="ctr">
                    <a:solidFill>
                      <a:srgbClr val="DCECFB"/>
                    </a:solidFill>
                  </a:tcPr>
                </a:tc>
              </a:tr>
              <a:tr h="370840">
                <a:tc>
                  <a:txBody>
                    <a:bodyPr/>
                    <a:lstStyle/>
                    <a:p>
                      <a:r>
                        <a:rPr sz="1000" b="0" i="0">
                          <a:latin typeface="Arial"/>
                        </a:rPr>
                        <a:t>Sanders</a:t>
                      </a:r>
                      <a:endParaRPr sz="1000" b="0" i="0">
                        <a:latin typeface="Arial"/>
                      </a:endParaRPr>
                    </a:p>
                  </a:txBody>
                  <a:tcPr anchor="ctr">
                    <a:solidFill>
                      <a:srgbClr val="DCECFB"/>
                    </a:solidFill>
                  </a:tcPr>
                </a:tc>
                <a:tc>
                  <a:txBody>
                    <a:bodyPr/>
                    <a:lstStyle/>
                    <a:p>
                      <a:r>
                        <a:rPr sz="1000" b="0" i="0">
                          <a:latin typeface="Arial"/>
                        </a:rPr>
                        <a:t>Focus on mental health issues</a:t>
                      </a:r>
                      <a:endParaRPr sz="1000" b="0" i="0">
                        <a:latin typeface="Arial"/>
                      </a:endParaRPr>
                    </a:p>
                  </a:txBody>
                  <a:tcPr anchor="ctr">
                    <a:solidFill>
                      <a:srgbClr val="DCECFB"/>
                    </a:solidFill>
                  </a:tcPr>
                </a:tc>
                <a:tc>
                  <a:txBody>
                    <a:bodyPr/>
                    <a:lstStyle/>
                    <a:p>
                      <a:r>
                        <a:rPr sz="1000" b="0" i="0">
                          <a:latin typeface="Arial"/>
                        </a:rPr>
                        <a:t>Forthcoming</a:t>
                      </a:r>
                      <a:endParaRPr sz="1000" b="0" i="0">
                        <a:latin typeface="Arial"/>
                      </a:endParaRPr>
                    </a:p>
                  </a:txBody>
                  <a:tcPr anchor="ctr">
                    <a:solidFill>
                      <a:srgbClr val="DCECFB"/>
                    </a:solidFill>
                  </a:tcPr>
                </a:tc>
              </a:tr>
              <a:tr h="370840">
                <a:tc>
                  <a:txBody>
                    <a:bodyPr/>
                    <a:lstStyle/>
                    <a:p>
                      <a:r>
                        <a:rPr sz="1000" b="0" i="0">
                          <a:latin typeface="Arial"/>
                        </a:rPr>
                        <a:t>Bernie already has my vote.</a:t>
                      </a:r>
                      <a:endParaRPr sz="1000" b="0" i="0">
                        <a:latin typeface="Arial"/>
                      </a:endParaRPr>
                    </a:p>
                  </a:txBody>
                  <a:tcPr anchor="ctr">
                    <a:solidFill>
                      <a:srgbClr val="DCECFB"/>
                    </a:solidFill>
                  </a:tcPr>
                </a:tc>
                <a:tc>
                  <a:txBody>
                    <a:bodyPr/>
                    <a:lstStyle/>
                    <a:p>
                      <a:r>
                        <a:rPr sz="1000" b="0" i="0">
                          <a:latin typeface="Arial"/>
                        </a:rPr>
                        <a:t>Bernie already has my vote.</a:t>
                      </a:r>
                      <a:endParaRPr sz="1000" b="0" i="0">
                        <a:latin typeface="Arial"/>
                      </a:endParaRPr>
                    </a:p>
                  </a:txBody>
                  <a:tcPr anchor="ctr">
                    <a:solidFill>
                      <a:srgbClr val="DCECFB"/>
                    </a:solidFill>
                  </a:tcPr>
                </a:tc>
                <a:tc>
                  <a:txBody>
                    <a:bodyPr/>
                    <a:lstStyle/>
                    <a:p>
                      <a:r>
                        <a:rPr sz="1000" b="0" i="0">
                          <a:latin typeface="Arial"/>
                        </a:rPr>
                        <a:t>Guarantee that Student Loan Debt is cleared for millions</a:t>
                      </a:r>
                      <a:endParaRPr sz="1000" b="0" i="0">
                        <a:latin typeface="Arial"/>
                      </a:endParaRPr>
                    </a:p>
                  </a:txBody>
                  <a:tcPr anchor="ctr">
                    <a:solidFill>
                      <a:srgbClr val="DCECFB"/>
                    </a:solidFill>
                  </a:tcPr>
                </a:tc>
              </a:tr>
              <a:tr h="370840">
                <a:tc>
                  <a:txBody>
                    <a:bodyPr/>
                    <a:lstStyle/>
                    <a:p>
                      <a:r>
                        <a:rPr sz="1000" b="0" i="0">
                          <a:latin typeface="Arial"/>
                        </a:rPr>
                        <a:t>Unfortunately Biden</a:t>
                      </a:r>
                      <a:endParaRPr sz="1000" b="0" i="0">
                        <a:latin typeface="Arial"/>
                      </a:endParaRPr>
                    </a:p>
                  </a:txBody>
                  <a:tcPr anchor="ctr">
                    <a:solidFill>
                      <a:srgbClr val="DCECFB"/>
                    </a:solidFill>
                  </a:tcPr>
                </a:tc>
                <a:tc>
                  <a:txBody>
                    <a:bodyPr/>
                    <a:lstStyle/>
                    <a:p>
                      <a:r>
                        <a:rPr sz="1000" b="0" i="0">
                          <a:latin typeface="Arial"/>
                        </a:rPr>
                        <a:t>More engagement? I don't know</a:t>
                      </a:r>
                      <a:endParaRPr sz="1000" b="0" i="0">
                        <a:latin typeface="Arial"/>
                      </a:endParaRPr>
                    </a:p>
                  </a:txBody>
                  <a:tcPr anchor="ctr">
                    <a:solidFill>
                      <a:srgbClr val="DCECFB"/>
                    </a:solidFill>
                  </a:tcPr>
                </a:tc>
                <a:tc>
                  <a:txBody>
                    <a:bodyPr/>
                    <a:lstStyle/>
                    <a:p>
                      <a:r>
                        <a:rPr sz="1000" b="0" i="0">
                          <a:latin typeface="Arial"/>
                        </a:rPr>
                        <a:t>i already know who i am going to vote for so nothing</a:t>
                      </a:r>
                      <a:endParaRPr sz="1000" b="0" i="0">
                        <a:latin typeface="Arial"/>
                      </a:endParaRPr>
                    </a:p>
                  </a:txBody>
                  <a:tcPr anchor="ctr">
                    <a:solidFill>
                      <a:srgbClr val="DCECFB"/>
                    </a:solidFill>
                  </a:tcPr>
                </a:tc>
              </a:tr>
            </a:tbl>
          </a:graphicData>
        </a:graphic>
      </p:graphicFrame>
    </p:spTree>
  </p:cSld>
  <p:clrMapOvr>
    <a:masterClrMapping/>
  </p:clrMapOvr>
</p:sld>
</file>

<file path=ppt/slides/slide7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would you vote for after watching the debate?</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59334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tc>
                <a:tc>
                  <a:txBody>
                    <a:bodyPr/>
                    <a:lstStyle/>
                    <a:p>
                      <a:r>
                        <a:rPr sz="1000" b="1" i="0">
                          <a:latin typeface="Arial"/>
                        </a:rPr>
                        <a:t>All (n=82)</a:t>
                      </a:r>
                      <a:endParaRPr sz="1000" b="1" i="0">
                        <a:latin typeface="Arial"/>
                      </a:endParaRPr>
                    </a:p>
                  </a:txBody>
                  <a:tcPr anchor="ctr"/>
                </a:tc>
                <a:tc>
                  <a:txBody>
                    <a:bodyPr/>
                    <a:lstStyle/>
                    <a:p>
                      <a:r>
                        <a:rPr sz="1000" b="1" i="0">
                          <a:latin typeface="Arial"/>
                        </a:rPr>
                        <a:t>Male  (n=37)</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Booker</a:t>
                      </a:r>
                      <a:endParaRPr sz="1000" b="0" i="0">
                        <a:latin typeface="Arial"/>
                      </a:endParaRPr>
                    </a:p>
                  </a:txBody>
                  <a:tcPr anchor="ctr">
                    <a:solidFill>
                      <a:srgbClr val="DCECFB"/>
                    </a:solidFill>
                  </a:tcPr>
                </a:tc>
                <a:tc>
                  <a:txBody>
                    <a:bodyPr/>
                    <a:lstStyle/>
                    <a:p>
                      <a:r>
                        <a:rPr sz="1000" b="0" i="0">
                          <a:latin typeface="Arial"/>
                        </a:rPr>
                        <a:t>6%</a:t>
                      </a:r>
                      <a:endParaRPr sz="1000" b="0" i="0">
                        <a:latin typeface="Arial"/>
                      </a:endParaRPr>
                    </a:p>
                  </a:txBody>
                  <a:tcPr anchor="ctr">
                    <a:solidFill>
                      <a:srgbClr val="DCECFB"/>
                    </a:solidFill>
                  </a:tcPr>
                </a:tc>
                <a:tc>
                  <a:txBody>
                    <a:bodyPr/>
                    <a:lstStyle/>
                    <a:p>
                      <a:r>
                        <a:rPr sz="1000" b="0" i="0">
                          <a:latin typeface="Arial"/>
                        </a:rPr>
                        <a:t>8%</a:t>
                      </a:r>
                      <a:endParaRPr sz="1000" b="0" i="0">
                        <a:latin typeface="Arial"/>
                      </a:endParaRPr>
                    </a:p>
                  </a:txBody>
                  <a:tcPr anchor="ctr">
                    <a:solidFill>
                      <a:srgbClr val="DCECFB"/>
                    </a:solidFill>
                  </a:tcPr>
                </a:tc>
                <a:tc>
                  <a:txBody>
                    <a:bodyPr/>
                    <a:lstStyle/>
                    <a:p>
                      <a:r>
                        <a:rPr sz="1000" b="0" i="0">
                          <a:latin typeface="Arial"/>
                        </a:rPr>
                        <a:t>4%</a:t>
                      </a:r>
                      <a:endParaRPr sz="1000" b="0" i="0">
                        <a:latin typeface="Arial"/>
                      </a:endParaRPr>
                    </a:p>
                  </a:txBody>
                  <a:tcPr anchor="ctr">
                    <a:solidFill>
                      <a:srgbClr val="DCECFB"/>
                    </a:solidFill>
                  </a:tcPr>
                </a:tc>
              </a:tr>
              <a:tr h="370840">
                <a:tc>
                  <a:txBody>
                    <a:bodyPr/>
                    <a:lstStyle/>
                    <a:p>
                      <a:r>
                        <a:rPr sz="1000" b="0" i="0">
                          <a:latin typeface="Arial"/>
                        </a:rPr>
                        <a:t>Gabbard</a:t>
                      </a:r>
                      <a:endParaRPr sz="1000" b="0" i="0">
                        <a:latin typeface="Arial"/>
                      </a:endParaRPr>
                    </a:p>
                  </a:txBody>
                  <a:tcPr anchor="ctr">
                    <a:solidFill>
                      <a:srgbClr val="DCECFB"/>
                    </a:solidFill>
                  </a:tcPr>
                </a:tc>
                <a:tc>
                  <a:txBody>
                    <a:bodyPr/>
                    <a:lstStyle/>
                    <a:p>
                      <a:r>
                        <a:rPr sz="1000" b="0" i="0">
                          <a:latin typeface="Arial"/>
                        </a:rPr>
                        <a:t>1%</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2%</a:t>
                      </a:r>
                      <a:endParaRPr sz="1000" b="0" i="0">
                        <a:latin typeface="Arial"/>
                      </a:endParaRPr>
                    </a:p>
                  </a:txBody>
                  <a:tcPr anchor="ctr">
                    <a:solidFill>
                      <a:srgbClr val="DCECFB"/>
                    </a:solidFill>
                  </a:tcPr>
                </a:tc>
              </a:tr>
              <a:tr h="370840">
                <a:tc>
                  <a:txBody>
                    <a:bodyPr/>
                    <a:lstStyle/>
                    <a:p>
                      <a:r>
                        <a:rPr sz="1000" b="0" i="0">
                          <a:latin typeface="Arial"/>
                        </a:rPr>
                        <a:t>Klobuchar</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Buttigieg</a:t>
                      </a:r>
                      <a:endParaRPr sz="1000" b="0" i="0">
                        <a:latin typeface="Arial"/>
                      </a:endParaRPr>
                    </a:p>
                  </a:txBody>
                  <a:tcPr anchor="ctr">
                    <a:solidFill>
                      <a:srgbClr val="DCECFB"/>
                    </a:solidFill>
                  </a:tcPr>
                </a:tc>
                <a:tc>
                  <a:txBody>
                    <a:bodyPr/>
                    <a:lstStyle/>
                    <a:p>
                      <a:r>
                        <a:rPr sz="1000" b="0" i="0">
                          <a:latin typeface="Arial"/>
                        </a:rPr>
                        <a:t>10%</a:t>
                      </a:r>
                      <a:endParaRPr sz="1000" b="0" i="0">
                        <a:latin typeface="Arial"/>
                      </a:endParaRPr>
                    </a:p>
                  </a:txBody>
                  <a:tcPr anchor="ctr">
                    <a:solidFill>
                      <a:srgbClr val="DCECFB"/>
                    </a:solidFill>
                  </a:tcPr>
                </a:tc>
                <a:tc>
                  <a:txBody>
                    <a:bodyPr/>
                    <a:lstStyle/>
                    <a:p>
                      <a:r>
                        <a:rPr sz="1000" b="0" i="0">
                          <a:latin typeface="Arial"/>
                        </a:rPr>
                        <a:t>8%</a:t>
                      </a:r>
                      <a:endParaRPr sz="1000" b="0" i="0">
                        <a:latin typeface="Arial"/>
                      </a:endParaRPr>
                    </a:p>
                  </a:txBody>
                  <a:tcPr anchor="ctr">
                    <a:solidFill>
                      <a:srgbClr val="DCECFB"/>
                    </a:solidFill>
                  </a:tcPr>
                </a:tc>
                <a:tc>
                  <a:txBody>
                    <a:bodyPr/>
                    <a:lstStyle/>
                    <a:p>
                      <a:r>
                        <a:rPr sz="1000" b="0" i="0">
                          <a:latin typeface="Arial"/>
                        </a:rPr>
                        <a:t>11%</a:t>
                      </a:r>
                      <a:endParaRPr sz="1000" b="0" i="0">
                        <a:latin typeface="Arial"/>
                      </a:endParaRPr>
                    </a:p>
                  </a:txBody>
                  <a:tcPr anchor="ctr">
                    <a:solidFill>
                      <a:srgbClr val="DCECFB"/>
                    </a:solidFill>
                  </a:tcPr>
                </a:tc>
              </a:tr>
              <a:tr h="370840">
                <a:tc>
                  <a:txBody>
                    <a:bodyPr/>
                    <a:lstStyle/>
                    <a:p>
                      <a:r>
                        <a:rPr sz="1000" b="0" i="0">
                          <a:latin typeface="Arial"/>
                        </a:rPr>
                        <a:t>Warren</a:t>
                      </a:r>
                      <a:endParaRPr sz="1000" b="0" i="0">
                        <a:latin typeface="Arial"/>
                      </a:endParaRPr>
                    </a:p>
                  </a:txBody>
                  <a:tcPr anchor="ctr">
                    <a:solidFill>
                      <a:srgbClr val="DCECFB"/>
                    </a:solidFill>
                  </a:tcPr>
                </a:tc>
                <a:tc>
                  <a:txBody>
                    <a:bodyPr/>
                    <a:lstStyle/>
                    <a:p>
                      <a:r>
                        <a:rPr sz="1000" b="0" i="0">
                          <a:latin typeface="Arial"/>
                        </a:rPr>
                        <a:t>21%</a:t>
                      </a:r>
                      <a:endParaRPr sz="1000" b="0" i="0">
                        <a:latin typeface="Arial"/>
                      </a:endParaRPr>
                    </a:p>
                  </a:txBody>
                  <a:tcPr anchor="ctr">
                    <a:solidFill>
                      <a:srgbClr val="DCECFB"/>
                    </a:solidFill>
                  </a:tcPr>
                </a:tc>
                <a:tc>
                  <a:txBody>
                    <a:bodyPr/>
                    <a:lstStyle/>
                    <a:p>
                      <a:r>
                        <a:rPr sz="1000" b="0" i="0">
                          <a:latin typeface="Arial"/>
                        </a:rPr>
                        <a:t>18%</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r>
              <a:tr h="370840">
                <a:tc>
                  <a:txBody>
                    <a:bodyPr/>
                    <a:lstStyle/>
                    <a:p>
                      <a:r>
                        <a:rPr sz="1000" b="0" i="0">
                          <a:latin typeface="Arial"/>
                        </a:rPr>
                        <a:t>Biden</a:t>
                      </a:r>
                      <a:endParaRPr sz="1000" b="0" i="0">
                        <a:latin typeface="Arial"/>
                      </a:endParaRPr>
                    </a:p>
                  </a:txBody>
                  <a:tcPr anchor="ctr">
                    <a:solidFill>
                      <a:srgbClr val="DCECFB"/>
                    </a:solidFill>
                  </a:tcPr>
                </a:tc>
                <a:tc>
                  <a:txBody>
                    <a:bodyPr/>
                    <a:lstStyle/>
                    <a:p>
                      <a:r>
                        <a:rPr sz="1000" b="0" i="0">
                          <a:latin typeface="Arial"/>
                        </a:rPr>
                        <a:t>15%</a:t>
                      </a:r>
                      <a:endParaRPr sz="1000" b="0" i="0">
                        <a:latin typeface="Arial"/>
                      </a:endParaRPr>
                    </a:p>
                  </a:txBody>
                  <a:tcPr anchor="ctr">
                    <a:solidFill>
                      <a:srgbClr val="DCECFB"/>
                    </a:solidFill>
                  </a:tcPr>
                </a:tc>
                <a:tc>
                  <a:txBody>
                    <a:bodyPr/>
                    <a:lstStyle/>
                    <a:p>
                      <a:r>
                        <a:rPr sz="1000" b="0" i="0">
                          <a:latin typeface="Arial"/>
                        </a:rPr>
                        <a:t>16%</a:t>
                      </a:r>
                      <a:endParaRPr sz="1000" b="0" i="0">
                        <a:latin typeface="Arial"/>
                      </a:endParaRPr>
                    </a:p>
                  </a:txBody>
                  <a:tcPr anchor="ctr">
                    <a:solidFill>
                      <a:srgbClr val="DCECFB"/>
                    </a:solidFill>
                  </a:tcPr>
                </a:tc>
                <a:tc>
                  <a:txBody>
                    <a:bodyPr/>
                    <a:lstStyle/>
                    <a:p>
                      <a:r>
                        <a:rPr sz="1000" b="0" i="0">
                          <a:latin typeface="Arial"/>
                        </a:rPr>
                        <a:t>16%</a:t>
                      </a:r>
                      <a:endParaRPr sz="1000" b="0" i="0">
                        <a:latin typeface="Arial"/>
                      </a:endParaRPr>
                    </a:p>
                  </a:txBody>
                  <a:tcPr anchor="ctr">
                    <a:solidFill>
                      <a:srgbClr val="DCECFB"/>
                    </a:solidFill>
                  </a:tcPr>
                </a:tc>
              </a:tr>
              <a:tr h="370840">
                <a:tc>
                  <a:txBody>
                    <a:bodyPr/>
                    <a:lstStyle/>
                    <a:p>
                      <a:r>
                        <a:rPr sz="1000" b="0" i="0">
                          <a:latin typeface="Arial"/>
                        </a:rPr>
                        <a:t>Sanders</a:t>
                      </a:r>
                      <a:endParaRPr sz="1000" b="0" i="0">
                        <a:latin typeface="Arial"/>
                      </a:endParaRPr>
                    </a:p>
                  </a:txBody>
                  <a:tcPr anchor="ctr">
                    <a:solidFill>
                      <a:srgbClr val="DCECFB"/>
                    </a:solidFill>
                  </a:tcPr>
                </a:tc>
                <a:tc>
                  <a:txBody>
                    <a:bodyPr/>
                    <a:lstStyle/>
                    <a:p>
                      <a:r>
                        <a:rPr sz="1000" b="0" i="0">
                          <a:latin typeface="Arial"/>
                        </a:rPr>
                        <a:t>23%</a:t>
                      </a:r>
                      <a:endParaRPr sz="1000" b="0" i="0">
                        <a:latin typeface="Arial"/>
                      </a:endParaRPr>
                    </a:p>
                  </a:txBody>
                  <a:tcPr anchor="ctr">
                    <a:solidFill>
                      <a:srgbClr val="DCECFB"/>
                    </a:solidFill>
                  </a:tcPr>
                </a:tc>
                <a:tc>
                  <a:txBody>
                    <a:bodyPr/>
                    <a:lstStyle/>
                    <a:p>
                      <a:r>
                        <a:rPr sz="1000" b="0" i="0">
                          <a:latin typeface="Arial"/>
                        </a:rPr>
                        <a:t>27%</a:t>
                      </a:r>
                      <a:endParaRPr sz="1000" b="0" i="0">
                        <a:latin typeface="Arial"/>
                      </a:endParaRPr>
                    </a:p>
                  </a:txBody>
                  <a:tcPr anchor="ctr">
                    <a:solidFill>
                      <a:srgbClr val="DCECFB"/>
                    </a:solidFill>
                  </a:tcPr>
                </a:tc>
                <a:tc>
                  <a:txBody>
                    <a:bodyPr/>
                    <a:lstStyle/>
                    <a:p>
                      <a:r>
                        <a:rPr sz="1000" b="0" i="0">
                          <a:latin typeface="Arial"/>
                        </a:rPr>
                        <a:t>20%</a:t>
                      </a:r>
                      <a:endParaRPr sz="1000" b="0" i="0">
                        <a:latin typeface="Arial"/>
                      </a:endParaRPr>
                    </a:p>
                  </a:txBody>
                  <a:tcPr anchor="ctr">
                    <a:solidFill>
                      <a:srgbClr val="DCECFB"/>
                    </a:solidFill>
                  </a:tcPr>
                </a:tc>
              </a:tr>
              <a:tr h="370840">
                <a:tc>
                  <a:txBody>
                    <a:bodyPr/>
                    <a:lstStyle/>
                    <a:p>
                      <a:r>
                        <a:rPr sz="1000" b="0" i="0">
                          <a:latin typeface="Arial"/>
                        </a:rPr>
                        <a:t>Harris</a:t>
                      </a:r>
                      <a:endParaRPr sz="1000" b="0" i="0">
                        <a:latin typeface="Arial"/>
                      </a:endParaRPr>
                    </a:p>
                  </a:txBody>
                  <a:tcPr anchor="ctr">
                    <a:solidFill>
                      <a:srgbClr val="DCECFB"/>
                    </a:solidFill>
                  </a:tcPr>
                </a:tc>
                <a:tc>
                  <a:txBody>
                    <a:bodyPr/>
                    <a:lstStyle/>
                    <a:p>
                      <a:r>
                        <a:rPr sz="1000" b="0" i="0">
                          <a:latin typeface="Arial"/>
                        </a:rPr>
                        <a:t>6%</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11%</a:t>
                      </a:r>
                      <a:endParaRPr sz="1000" b="0" i="0">
                        <a:latin typeface="Arial"/>
                      </a:endParaRPr>
                    </a:p>
                  </a:txBody>
                  <a:tcPr anchor="ctr">
                    <a:solidFill>
                      <a:srgbClr val="DCECFB"/>
                    </a:solidFill>
                  </a:tcPr>
                </a:tc>
              </a:tr>
              <a:tr h="370840">
                <a:tc>
                  <a:txBody>
                    <a:bodyPr/>
                    <a:lstStyle/>
                    <a:p>
                      <a:r>
                        <a:rPr sz="1000" b="0" i="0">
                          <a:latin typeface="Arial"/>
                        </a:rPr>
                        <a:t>Yang</a:t>
                      </a:r>
                      <a:endParaRPr sz="1000" b="0" i="0">
                        <a:latin typeface="Arial"/>
                      </a:endParaRPr>
                    </a:p>
                  </a:txBody>
                  <a:tcPr anchor="ctr">
                    <a:solidFill>
                      <a:srgbClr val="DCECFB"/>
                    </a:solidFill>
                  </a:tcPr>
                </a:tc>
                <a:tc>
                  <a:txBody>
                    <a:bodyPr/>
                    <a:lstStyle/>
                    <a:p>
                      <a:r>
                        <a:rPr sz="1000" b="0" i="0">
                          <a:latin typeface="Arial"/>
                        </a:rPr>
                        <a:t>12%</a:t>
                      </a:r>
                      <a:endParaRPr sz="1000" b="0" i="0">
                        <a:latin typeface="Arial"/>
                      </a:endParaRPr>
                    </a:p>
                  </a:txBody>
                  <a:tcPr anchor="ctr">
                    <a:solidFill>
                      <a:srgbClr val="DCECFB"/>
                    </a:solidFill>
                  </a:tcPr>
                </a:tc>
                <a:tc>
                  <a:txBody>
                    <a:bodyPr/>
                    <a:lstStyle/>
                    <a:p>
                      <a:r>
                        <a:rPr sz="1000" b="0" i="0">
                          <a:latin typeface="Arial"/>
                        </a:rPr>
                        <a:t>16%</a:t>
                      </a:r>
                      <a:endParaRPr sz="1000" b="0" i="0">
                        <a:latin typeface="Arial"/>
                      </a:endParaRPr>
                    </a:p>
                  </a:txBody>
                  <a:tcPr anchor="ctr">
                    <a:solidFill>
                      <a:srgbClr val="DCECFB"/>
                    </a:solidFill>
                  </a:tcPr>
                </a:tc>
                <a:tc>
                  <a:txBody>
                    <a:bodyPr/>
                    <a:lstStyle/>
                    <a:p>
                      <a:r>
                        <a:rPr sz="1000" b="0" i="0">
                          <a:latin typeface="Arial"/>
                        </a:rPr>
                        <a:t>9%</a:t>
                      </a:r>
                      <a:endParaRPr sz="1000" b="0" i="0">
                        <a:latin typeface="Arial"/>
                      </a:endParaRPr>
                    </a:p>
                  </a:txBody>
                  <a:tcPr anchor="ctr">
                    <a:solidFill>
                      <a:srgbClr val="DCECFB"/>
                    </a:solidFill>
                  </a:tcPr>
                </a:tc>
              </a:tr>
              <a:tr h="370840">
                <a:tc>
                  <a:txBody>
                    <a:bodyPr/>
                    <a:lstStyle/>
                    <a:p>
                      <a:r>
                        <a:rPr sz="1000" b="0" i="0">
                          <a:latin typeface="Arial"/>
                        </a:rPr>
                        <a:t>Steyer</a:t>
                      </a:r>
                      <a:endParaRPr sz="1000" b="0" i="0">
                        <a:latin typeface="Arial"/>
                      </a:endParaRPr>
                    </a:p>
                  </a:txBody>
                  <a:tcPr anchor="ctr">
                    <a:solidFill>
                      <a:srgbClr val="DCECFB"/>
                    </a:solidFill>
                  </a:tcPr>
                </a:tc>
                <a:tc>
                  <a:txBody>
                    <a:bodyPr/>
                    <a:lstStyle/>
                    <a:p>
                      <a:r>
                        <a:rPr sz="1000" b="0" i="0">
                          <a:latin typeface="Arial"/>
                        </a:rPr>
                        <a:t>1%</a:t>
                      </a:r>
                      <a:endParaRPr sz="1000" b="0" i="0">
                        <a:latin typeface="Arial"/>
                      </a:endParaRPr>
                    </a:p>
                  </a:txBody>
                  <a:tcPr anchor="ctr">
                    <a:solidFill>
                      <a:srgbClr val="DCECFB"/>
                    </a:solidFill>
                  </a:tcPr>
                </a:tc>
                <a:tc>
                  <a:txBody>
                    <a:bodyPr/>
                    <a:lstStyle/>
                    <a:p>
                      <a:r>
                        <a:rPr sz="1000" b="0" i="0">
                          <a:latin typeface="Arial"/>
                        </a:rPr>
                        <a:t>2%</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Bloomberg</a:t>
                      </a:r>
                      <a:endParaRPr sz="1000" b="0" i="0">
                        <a:latin typeface="Arial"/>
                      </a:endParaRPr>
                    </a:p>
                  </a:txBody>
                  <a:tcPr anchor="ctr">
                    <a:solidFill>
                      <a:srgbClr val="DCECFB"/>
                    </a:solidFill>
                  </a:tcPr>
                </a:tc>
                <a:tc>
                  <a:txBody>
                    <a:bodyPr/>
                    <a:lstStyle/>
                    <a:p>
                      <a:r>
                        <a:rPr sz="1000" b="0" i="0">
                          <a:latin typeface="Arial"/>
                        </a:rPr>
                        <a:t>1%</a:t>
                      </a:r>
                      <a:endParaRPr sz="1000" b="0" i="0">
                        <a:latin typeface="Arial"/>
                      </a:endParaRPr>
                    </a:p>
                  </a:txBody>
                  <a:tcPr anchor="ctr">
                    <a:solidFill>
                      <a:srgbClr val="DCECFB"/>
                    </a:solidFill>
                  </a:tcPr>
                </a:tc>
                <a:tc>
                  <a:txBody>
                    <a:bodyPr/>
                    <a:lstStyle/>
                    <a:p>
                      <a:r>
                        <a:rPr sz="1000" b="0" i="0">
                          <a:latin typeface="Arial"/>
                        </a:rPr>
                        <a:t>2%</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Patrick</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Trump</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Sanford</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r h="370840">
                <a:tc>
                  <a:txBody>
                    <a:bodyPr/>
                    <a:lstStyle/>
                    <a:p>
                      <a:r>
                        <a:rPr sz="1000" b="0" i="0">
                          <a:latin typeface="Arial"/>
                        </a:rPr>
                        <a:t>Other</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c>
                  <a:txBody>
                    <a:bodyPr/>
                    <a:lstStyle/>
                    <a:p>
                      <a:r>
                        <a:rPr sz="1000" b="0" i="0">
                          <a:latin typeface="Arial"/>
                        </a:rPr>
                        <a:t>0%</a:t>
                      </a:r>
                      <a:endParaRPr sz="1000" b="0" i="0">
                        <a:latin typeface="Arial"/>
                      </a:endParaRPr>
                    </a:p>
                  </a:txBody>
                  <a:tcPr anchor="ctr">
                    <a:solidFill>
                      <a:srgbClr val="DCECFB"/>
                    </a:solidFill>
                  </a:tcPr>
                </a:tc>
              </a:tr>
            </a:tbl>
          </a:graphicData>
        </a:graphic>
      </p:graphicFrame>
    </p:spTree>
  </p:cSld>
  <p:clrMapOvr>
    <a:masterClrMapping/>
  </p:clrMapOvr>
</p:sld>
</file>

<file path=ppt/slides/slide7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of the site? I sit something you would sign up for?</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(n=87)</a:t>
                      </a:r>
                      <a:endParaRPr sz="1000" b="1" i="0">
                        <a:latin typeface="Arial"/>
                      </a:endParaRPr>
                    </a:p>
                  </a:txBody>
                  <a:tcPr anchor="ctr"/>
                </a:tc>
                <a:tc>
                  <a:txBody>
                    <a:bodyPr/>
                    <a:lstStyle/>
                    <a:p>
                      <a:r>
                        <a:rPr sz="1000" b="1" i="0">
                          <a:latin typeface="Arial"/>
                        </a:rPr>
                        <a:t>Male  (n=39)</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Sure!</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r>
              <a:tr h="370840">
                <a:tc>
                  <a:txBody>
                    <a:bodyPr/>
                    <a:lstStyle/>
                    <a:p>
                      <a:r>
                        <a:rPr sz="1000" b="0" i="0">
                          <a:latin typeface="Arial"/>
                        </a:rPr>
                        <a:t>its good</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r>
              <a:tr h="370840">
                <a:tc>
                  <a:txBody>
                    <a:bodyPr/>
                    <a:lstStyle/>
                    <a:p>
                      <a:r>
                        <a:rPr sz="1000" b="0" i="0">
                          <a:latin typeface="Arial"/>
                        </a:rPr>
                        <a:t>it seems ok. probably not right now</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r>
              <a:tr h="370840">
                <a:tc>
                  <a:txBody>
                    <a:bodyPr/>
                    <a:lstStyle/>
                    <a:p>
                      <a:r>
                        <a:rPr sz="1000" b="0" i="0">
                          <a:latin typeface="Arial"/>
                        </a:rPr>
                        <a:t>Clear and understandable</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I joined and intend to do my part!</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maybe</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r>
              <a:tr h="370840">
                <a:tc>
                  <a:txBody>
                    <a:bodyPr/>
                    <a:lstStyle/>
                    <a:p>
                      <a:r>
                        <a:rPr sz="1000" b="0" i="0">
                          <a:latin typeface="Arial"/>
                        </a:rPr>
                        <a:t>Yeah i'd sign up</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44%</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r>
              <a:tr h="370840">
                <a:tc>
                  <a:txBody>
                    <a:bodyPr/>
                    <a:lstStyle/>
                    <a:p>
                      <a:r>
                        <a:rPr sz="1000" b="0" i="0">
                          <a:latin typeface="Arial"/>
                        </a:rPr>
                        <a:t>I would sign up if I didn't have to give a phone number or email.</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r>
              <a:tr h="370840">
                <a:tc>
                  <a:txBody>
                    <a:bodyPr/>
                    <a:lstStyle/>
                    <a:p>
                      <a:r>
                        <a:rPr sz="1000" b="0" i="0">
                          <a:latin typeface="Arial"/>
                        </a:rPr>
                        <a:t>No</a:t>
                      </a:r>
                      <a:endParaRPr sz="1000" b="0" i="0">
                        <a:latin typeface="Arial"/>
                      </a:endParaRPr>
                    </a:p>
                  </a:txBody>
                  <a:tcPr anchor="ctr">
                    <a:solidFill>
                      <a:srgbClr val="DCECFB"/>
                    </a:solidFill>
                  </a:tcPr>
                </a:tc>
                <a:tc>
                  <a:txBody>
                    <a:bodyPr/>
                    <a:lstStyle/>
                    <a:p>
                      <a:r>
                        <a:rPr sz="1000" b="0" i="0">
                          <a:latin typeface="Arial"/>
                        </a:rPr>
                        <a:t>41%</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r>
              <a:tr h="370840">
                <a:tc>
                  <a:txBody>
                    <a:bodyPr/>
                    <a:lstStyle/>
                    <a:p>
                      <a:r>
                        <a:rPr sz="1000" b="0" i="0">
                          <a:latin typeface="Arial"/>
                        </a:rPr>
                        <a:t>No. Also, the time for this session is up, so hurry up.</a:t>
                      </a:r>
                      <a:endParaRPr sz="1000" b="0" i="0">
                        <a:latin typeface="Arial"/>
                      </a:endParaRPr>
                    </a:p>
                  </a:txBody>
                  <a:tcPr anchor="ctr">
                    <a:solidFill>
                      <a:srgbClr val="DCECFB"/>
                    </a:solidFill>
                  </a:tcPr>
                </a:tc>
                <a:tc>
                  <a:txBody>
                    <a:bodyPr/>
                    <a:lstStyle/>
                    <a:p>
                      <a:r>
                        <a:rPr sz="1000" b="0" i="0">
                          <a:latin typeface="Arial"/>
                        </a:rPr>
                        <a:t>38%</a:t>
                      </a:r>
                      <a:endParaRPr sz="1000" b="0" i="0">
                        <a:latin typeface="Arial"/>
                      </a:endParaRPr>
                    </a:p>
                  </a:txBody>
                  <a:tcPr anchor="ctr">
                    <a:solidFill>
                      <a:srgbClr val="DCECFB"/>
                    </a:solidFill>
                  </a:tcPr>
                </a:tc>
                <a:tc>
                  <a:txBody>
                    <a:bodyPr/>
                    <a:lstStyle/>
                    <a:p>
                      <a:r>
                        <a:rPr sz="1000" b="0" i="0">
                          <a:latin typeface="Arial"/>
                        </a:rPr>
                        <a:t>42%</a:t>
                      </a:r>
                      <a:endParaRPr sz="1000" b="0" i="0">
                        <a:latin typeface="Arial"/>
                      </a:endParaRPr>
                    </a:p>
                  </a:txBody>
                  <a:tcPr anchor="ctr">
                    <a:solidFill>
                      <a:srgbClr val="DCECFB"/>
                    </a:solidFill>
                  </a:tcPr>
                </a:tc>
                <a:tc>
                  <a:txBody>
                    <a:bodyPr/>
                    <a:lstStyle/>
                    <a:p>
                      <a:r>
                        <a:rPr sz="1000" b="0" i="0">
                          <a:latin typeface="Arial"/>
                        </a:rPr>
                        <a:t>33%</a:t>
                      </a:r>
                      <a:endParaRPr sz="1000" b="0" i="0">
                        <a:latin typeface="Arial"/>
                      </a:endParaRPr>
                    </a:p>
                  </a:txBody>
                  <a:tcPr anchor="ctr">
                    <a:solidFill>
                      <a:srgbClr val="DCECFB"/>
                    </a:solidFill>
                  </a:tcPr>
                </a:tc>
              </a:tr>
            </a:tbl>
          </a:graphicData>
        </a:graphic>
      </p:graphicFrame>
    </p:spTree>
  </p:cSld>
  <p:clrMapOvr>
    <a:masterClrMapping/>
  </p:clrMapOvr>
</p:sld>
</file>

<file path=ppt/slides/slide7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of the site? I sit something you would sign up for?</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(n=87)</a:t>
                      </a:r>
                      <a:endParaRPr sz="1000" b="1" i="0">
                        <a:latin typeface="Arial"/>
                      </a:endParaRPr>
                    </a:p>
                  </a:txBody>
                  <a:tcPr anchor="ctr"/>
                </a:tc>
                <a:tc>
                  <a:txBody>
                    <a:bodyPr/>
                    <a:lstStyle/>
                    <a:p>
                      <a:r>
                        <a:rPr sz="1000" b="1" i="0">
                          <a:latin typeface="Arial"/>
                        </a:rPr>
                        <a:t>Male  (n=39)</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Sure!</a:t>
                      </a:r>
                      <a:endParaRPr sz="1000" b="0" i="0">
                        <a:latin typeface="Arial"/>
                      </a:endParaRPr>
                    </a:p>
                  </a:txBody>
                  <a:tcPr anchor="ctr">
                    <a:solidFill>
                      <a:srgbClr val="DCECFB"/>
                    </a:solidFill>
                  </a:tcPr>
                </a:tc>
                <a:tc>
                  <a:txBody>
                    <a:bodyPr/>
                    <a:lstStyle/>
                    <a:p>
                      <a:r>
                        <a:rPr sz="1000" b="0" i="0">
                          <a:latin typeface="Arial"/>
                        </a:rPr>
                        <a:t>awesome,great way to get involved</a:t>
                      </a:r>
                      <a:endParaRPr sz="1000" b="0" i="0">
                        <a:latin typeface="Arial"/>
                      </a:endParaRPr>
                    </a:p>
                  </a:txBody>
                  <a:tcPr anchor="ctr">
                    <a:solidFill>
                      <a:srgbClr val="DCECFB"/>
                    </a:solidFill>
                  </a:tcPr>
                </a:tc>
                <a:tc>
                  <a:txBody>
                    <a:bodyPr/>
                    <a:lstStyle/>
                    <a:p>
                      <a:r>
                        <a:rPr sz="1000" b="0" i="0">
                          <a:latin typeface="Arial"/>
                        </a:rPr>
                        <a:t>Sure!</a:t>
                      </a:r>
                      <a:endParaRPr sz="1000" b="0" i="0">
                        <a:latin typeface="Arial"/>
                      </a:endParaRPr>
                    </a:p>
                  </a:txBody>
                  <a:tcPr anchor="ctr">
                    <a:solidFill>
                      <a:srgbClr val="DCECFB"/>
                    </a:solidFill>
                  </a:tcPr>
                </a:tc>
              </a:tr>
              <a:tr h="370840">
                <a:tc>
                  <a:txBody>
                    <a:bodyPr/>
                    <a:lstStyle/>
                    <a:p>
                      <a:r>
                        <a:rPr sz="1000" b="0" i="0">
                          <a:latin typeface="Arial"/>
                        </a:rPr>
                        <a:t>its good</a:t>
                      </a:r>
                      <a:endParaRPr sz="1000" b="0" i="0">
                        <a:latin typeface="Arial"/>
                      </a:endParaRPr>
                    </a:p>
                  </a:txBody>
                  <a:tcPr anchor="ctr">
                    <a:solidFill>
                      <a:srgbClr val="DCECFB"/>
                    </a:solidFill>
                  </a:tcPr>
                </a:tc>
                <a:tc>
                  <a:txBody>
                    <a:bodyPr/>
                    <a:lstStyle/>
                    <a:p>
                      <a:r>
                        <a:rPr sz="1000" b="0" i="0">
                          <a:latin typeface="Arial"/>
                        </a:rPr>
                        <a:t>Yes</a:t>
                      </a:r>
                      <a:endParaRPr sz="1000" b="0" i="0">
                        <a:latin typeface="Arial"/>
                      </a:endParaRPr>
                    </a:p>
                  </a:txBody>
                  <a:tcPr anchor="ctr">
                    <a:solidFill>
                      <a:srgbClr val="DCECFB"/>
                    </a:solidFill>
                  </a:tcPr>
                </a:tc>
                <a:tc>
                  <a:txBody>
                    <a:bodyPr/>
                    <a:lstStyle/>
                    <a:p>
                      <a:r>
                        <a:rPr sz="1000" b="0" i="0">
                          <a:latin typeface="Arial"/>
                        </a:rPr>
                        <a:t>its good</a:t>
                      </a:r>
                      <a:endParaRPr sz="1000" b="0" i="0">
                        <a:latin typeface="Arial"/>
                      </a:endParaRPr>
                    </a:p>
                  </a:txBody>
                  <a:tcPr anchor="ctr">
                    <a:solidFill>
                      <a:srgbClr val="DCECFB"/>
                    </a:solidFill>
                  </a:tcPr>
                </a:tc>
              </a:tr>
              <a:tr h="370840">
                <a:tc>
                  <a:txBody>
                    <a:bodyPr/>
                    <a:lstStyle/>
                    <a:p>
                      <a:r>
                        <a:rPr sz="1000" b="0" i="0">
                          <a:latin typeface="Arial"/>
                        </a:rPr>
                        <a:t>it seems ok. probably not right now</a:t>
                      </a:r>
                      <a:endParaRPr sz="1000" b="0" i="0">
                        <a:latin typeface="Arial"/>
                      </a:endParaRPr>
                    </a:p>
                  </a:txBody>
                  <a:tcPr anchor="ctr">
                    <a:solidFill>
                      <a:srgbClr val="DCECFB"/>
                    </a:solidFill>
                  </a:tcPr>
                </a:tc>
                <a:tc>
                  <a:txBody>
                    <a:bodyPr/>
                    <a:lstStyle/>
                    <a:p>
                      <a:r>
                        <a:rPr sz="1000" b="0" i="0">
                          <a:latin typeface="Arial"/>
                        </a:rPr>
                        <a:t>I think it has a nice design, but needs more information</a:t>
                      </a:r>
                      <a:endParaRPr sz="1000" b="0" i="0">
                        <a:latin typeface="Arial"/>
                      </a:endParaRPr>
                    </a:p>
                  </a:txBody>
                  <a:tcPr anchor="ctr">
                    <a:solidFill>
                      <a:srgbClr val="DCECFB"/>
                    </a:solidFill>
                  </a:tcPr>
                </a:tc>
                <a:tc>
                  <a:txBody>
                    <a:bodyPr/>
                    <a:lstStyle/>
                    <a:p>
                      <a:r>
                        <a:rPr sz="1000" b="0" i="0">
                          <a:latin typeface="Arial"/>
                        </a:rPr>
                        <a:t>it is a cool site but it is needs to be more bipartisan and it needs more ai</a:t>
                      </a:r>
                      <a:endParaRPr sz="1000" b="0" i="0">
                        <a:latin typeface="Arial"/>
                      </a:endParaRPr>
                    </a:p>
                  </a:txBody>
                  <a:tcPr anchor="ctr">
                    <a:solidFill>
                      <a:srgbClr val="DCECFB"/>
                    </a:solidFill>
                  </a:tcPr>
                </a:tc>
              </a:tr>
              <a:tr h="370840">
                <a:tc>
                  <a:txBody>
                    <a:bodyPr/>
                    <a:lstStyle/>
                    <a:p>
                      <a:r>
                        <a:rPr sz="1000" b="0" i="0">
                          <a:latin typeface="Arial"/>
                        </a:rPr>
                        <a:t>Clear and understandable</a:t>
                      </a:r>
                      <a:endParaRPr sz="1000" b="0" i="0">
                        <a:latin typeface="Arial"/>
                      </a:endParaRPr>
                    </a:p>
                  </a:txBody>
                  <a:tcPr anchor="ctr">
                    <a:solidFill>
                      <a:srgbClr val="DCECFB"/>
                    </a:solidFill>
                  </a:tcPr>
                </a:tc>
                <a:tc>
                  <a:txBody>
                    <a:bodyPr/>
                    <a:lstStyle/>
                    <a:p>
                      <a:r>
                        <a:rPr sz="1000" b="0" i="0">
                          <a:latin typeface="Arial"/>
                        </a:rPr>
                        <a:t>I signed up</a:t>
                      </a:r>
                      <a:endParaRPr sz="1000" b="0" i="0">
                        <a:latin typeface="Arial"/>
                      </a:endParaRPr>
                    </a:p>
                  </a:txBody>
                  <a:tcPr anchor="ctr">
                    <a:solidFill>
                      <a:srgbClr val="DCECFB"/>
                    </a:solidFill>
                  </a:tcPr>
                </a:tc>
                <a:tc>
                  <a:txBody>
                    <a:bodyPr/>
                    <a:lstStyle/>
                    <a:p>
                      <a:r>
                        <a:rPr sz="1000" b="0" i="0">
                          <a:latin typeface="Arial"/>
                        </a:rPr>
                        <a:t>it seems ok. probably not right now</a:t>
                      </a:r>
                      <a:endParaRPr sz="1000" b="0" i="0">
                        <a:latin typeface="Arial"/>
                      </a:endParaRPr>
                    </a:p>
                  </a:txBody>
                  <a:tcPr anchor="ctr">
                    <a:solidFill>
                      <a:srgbClr val="DCECFB"/>
                    </a:solidFill>
                  </a:tcPr>
                </a:tc>
              </a:tr>
              <a:tr h="370840">
                <a:tc>
                  <a:txBody>
                    <a:bodyPr/>
                    <a:lstStyle/>
                    <a:p>
                      <a:r>
                        <a:rPr sz="1000" b="0" i="0">
                          <a:latin typeface="Arial"/>
                        </a:rPr>
                        <a:t>I joined and intend to do my part!</a:t>
                      </a:r>
                      <a:endParaRPr sz="1000" b="0" i="0">
                        <a:latin typeface="Arial"/>
                      </a:endParaRPr>
                    </a:p>
                  </a:txBody>
                  <a:tcPr anchor="ctr">
                    <a:solidFill>
                      <a:srgbClr val="DCECFB"/>
                    </a:solidFill>
                  </a:tcPr>
                </a:tc>
                <a:tc>
                  <a:txBody>
                    <a:bodyPr/>
                    <a:lstStyle/>
                    <a:p>
                      <a:r>
                        <a:rPr sz="1000" b="0" i="0">
                          <a:latin typeface="Arial"/>
                        </a:rPr>
                        <a:t>I joined and intend to do my part!</a:t>
                      </a:r>
                      <a:endParaRPr sz="1000" b="0" i="0">
                        <a:latin typeface="Arial"/>
                      </a:endParaRPr>
                    </a:p>
                  </a:txBody>
                  <a:tcPr anchor="ctr">
                    <a:solidFill>
                      <a:srgbClr val="DCECFB"/>
                    </a:solidFill>
                  </a:tcPr>
                </a:tc>
                <a:tc>
                  <a:txBody>
                    <a:bodyPr/>
                    <a:lstStyle/>
                    <a:p>
                      <a:r>
                        <a:rPr sz="1000" b="0" i="0">
                          <a:latin typeface="Arial"/>
                        </a:rPr>
                        <a:t>Clear and understandable</a:t>
                      </a:r>
                      <a:endParaRPr sz="1000" b="0" i="0">
                        <a:latin typeface="Arial"/>
                      </a:endParaRPr>
                    </a:p>
                  </a:txBody>
                  <a:tcPr anchor="ctr">
                    <a:solidFill>
                      <a:srgbClr val="DCECFB"/>
                    </a:solidFill>
                  </a:tcPr>
                </a:tc>
              </a:tr>
              <a:tr h="370840">
                <a:tc>
                  <a:txBody>
                    <a:bodyPr/>
                    <a:lstStyle/>
                    <a:p>
                      <a:r>
                        <a:rPr sz="1000" b="0" i="0">
                          <a:latin typeface="Arial"/>
                        </a:rPr>
                        <a:t>maybe</a:t>
                      </a:r>
                      <a:endParaRPr sz="1000" b="0" i="0">
                        <a:latin typeface="Arial"/>
                      </a:endParaRPr>
                    </a:p>
                  </a:txBody>
                  <a:tcPr anchor="ctr">
                    <a:solidFill>
                      <a:srgbClr val="DCECFB"/>
                    </a:solidFill>
                  </a:tcPr>
                </a:tc>
                <a:tc>
                  <a:txBody>
                    <a:bodyPr/>
                    <a:lstStyle/>
                    <a:p>
                      <a:r>
                        <a:rPr sz="1000" b="0" i="0">
                          <a:latin typeface="Arial"/>
                        </a:rPr>
                        <a:t>I think it is a good site, I might sign up in the future.</a:t>
                      </a:r>
                      <a:endParaRPr sz="1000" b="0" i="0">
                        <a:latin typeface="Arial"/>
                      </a:endParaRPr>
                    </a:p>
                  </a:txBody>
                  <a:tcPr anchor="ctr">
                    <a:solidFill>
                      <a:srgbClr val="DCECFB"/>
                    </a:solidFill>
                  </a:tcPr>
                </a:tc>
                <a:tc>
                  <a:txBody>
                    <a:bodyPr/>
                    <a:lstStyle/>
                    <a:p>
                      <a:r>
                        <a:rPr sz="1000" b="0" i="0">
                          <a:latin typeface="Arial"/>
                        </a:rPr>
                        <a:t>maybe</a:t>
                      </a:r>
                      <a:endParaRPr sz="1000" b="0" i="0">
                        <a:latin typeface="Arial"/>
                      </a:endParaRPr>
                    </a:p>
                  </a:txBody>
                  <a:tcPr anchor="ctr">
                    <a:solidFill>
                      <a:srgbClr val="DCECFB"/>
                    </a:solidFill>
                  </a:tcPr>
                </a:tc>
              </a:tr>
              <a:tr h="370840">
                <a:tc>
                  <a:txBody>
                    <a:bodyPr/>
                    <a:lstStyle/>
                    <a:p>
                      <a:r>
                        <a:rPr sz="1000" b="0" i="0">
                          <a:latin typeface="Arial"/>
                        </a:rPr>
                        <a:t>Yeah i'd sign up</a:t>
                      </a:r>
                      <a:endParaRPr sz="1000" b="0" i="0">
                        <a:latin typeface="Arial"/>
                      </a:endParaRPr>
                    </a:p>
                  </a:txBody>
                  <a:tcPr anchor="ctr">
                    <a:solidFill>
                      <a:srgbClr val="DCECFB"/>
                    </a:solidFill>
                  </a:tcPr>
                </a:tc>
                <a:tc>
                  <a:txBody>
                    <a:bodyPr/>
                    <a:lstStyle/>
                    <a:p>
                      <a:r>
                        <a:rPr sz="1000" b="0" i="0">
                          <a:latin typeface="Arial"/>
                        </a:rPr>
                        <a:t>Not yet, website still needs more information</a:t>
                      </a:r>
                      <a:endParaRPr sz="1000" b="0" i="0">
                        <a:latin typeface="Arial"/>
                      </a:endParaRPr>
                    </a:p>
                  </a:txBody>
                  <a:tcPr anchor="ctr">
                    <a:solidFill>
                      <a:srgbClr val="DCECFB"/>
                    </a:solidFill>
                  </a:tcPr>
                </a:tc>
                <a:tc>
                  <a:txBody>
                    <a:bodyPr/>
                    <a:lstStyle/>
                    <a:p>
                      <a:r>
                        <a:rPr sz="1000" b="0" i="0">
                          <a:latin typeface="Arial"/>
                        </a:rPr>
                        <a:t>It looks interesting and like something I would use to better understand the views of fellow democrats.</a:t>
                      </a:r>
                      <a:endParaRPr sz="1000" b="0" i="0">
                        <a:latin typeface="Arial"/>
                      </a:endParaRPr>
                    </a:p>
                  </a:txBody>
                  <a:tcPr anchor="ctr">
                    <a:solidFill>
                      <a:srgbClr val="DCECFB"/>
                    </a:solidFill>
                  </a:tcPr>
                </a:tc>
              </a:tr>
              <a:tr h="370840">
                <a:tc>
                  <a:txBody>
                    <a:bodyPr/>
                    <a:lstStyle/>
                    <a:p>
                      <a:r>
                        <a:rPr sz="1000" b="0" i="0">
                          <a:latin typeface="Arial"/>
                        </a:rPr>
                        <a:t>I would sign up if I didn't have to give a phone number or email.</a:t>
                      </a:r>
                      <a:endParaRPr sz="1000" b="0" i="0">
                        <a:latin typeface="Arial"/>
                      </a:endParaRPr>
                    </a:p>
                  </a:txBody>
                  <a:tcPr anchor="ctr">
                    <a:solidFill>
                      <a:srgbClr val="DCECFB"/>
                    </a:solidFill>
                  </a:tcPr>
                </a:tc>
                <a:tc>
                  <a:txBody>
                    <a:bodyPr/>
                    <a:lstStyle/>
                    <a:p>
                      <a:r>
                        <a:rPr sz="1000" b="0" i="0">
                          <a:latin typeface="Arial"/>
                        </a:rPr>
                        <a:t>No</a:t>
                      </a:r>
                      <a:endParaRPr sz="1000" b="0" i="0">
                        <a:latin typeface="Arial"/>
                      </a:endParaRPr>
                    </a:p>
                  </a:txBody>
                  <a:tcPr anchor="ctr">
                    <a:solidFill>
                      <a:srgbClr val="DCECFB"/>
                    </a:solidFill>
                  </a:tcPr>
                </a:tc>
                <a:tc>
                  <a:txBody>
                    <a:bodyPr/>
                    <a:lstStyle/>
                    <a:p>
                      <a:r>
                        <a:rPr sz="1000" b="0" i="0">
                          <a:latin typeface="Arial"/>
                        </a:rPr>
                        <a:t>Yeah i'd sign up</a:t>
                      </a:r>
                      <a:endParaRPr sz="1000" b="0" i="0">
                        <a:latin typeface="Arial"/>
                      </a:endParaRPr>
                    </a:p>
                  </a:txBody>
                  <a:tcPr anchor="ctr">
                    <a:solidFill>
                      <a:srgbClr val="DCECFB"/>
                    </a:solidFill>
                  </a:tcPr>
                </a:tc>
              </a:tr>
              <a:tr h="370840">
                <a:tc>
                  <a:txBody>
                    <a:bodyPr/>
                    <a:lstStyle/>
                    <a:p>
                      <a:r>
                        <a:rPr sz="1000" b="0" i="0">
                          <a:latin typeface="Arial"/>
                        </a:rPr>
                        <a:t>No</a:t>
                      </a:r>
                      <a:endParaRPr sz="1000" b="0" i="0">
                        <a:latin typeface="Arial"/>
                      </a:endParaRPr>
                    </a:p>
                  </a:txBody>
                  <a:tcPr anchor="ctr">
                    <a:solidFill>
                      <a:srgbClr val="DCECFB"/>
                    </a:solidFill>
                  </a:tcPr>
                </a:tc>
                <a:tc>
                  <a:txBody>
                    <a:bodyPr/>
                    <a:lstStyle/>
                    <a:p>
                      <a:r>
                        <a:rPr sz="1000" b="0" i="0">
                          <a:latin typeface="Arial"/>
                        </a:rPr>
                        <a:t>No. Also, the time for this session is up, so hurry up.</a:t>
                      </a:r>
                      <a:endParaRPr sz="1000" b="0" i="0">
                        <a:latin typeface="Arial"/>
                      </a:endParaRPr>
                    </a:p>
                  </a:txBody>
                  <a:tcPr anchor="ctr">
                    <a:solidFill>
                      <a:srgbClr val="DCECFB"/>
                    </a:solidFill>
                  </a:tcPr>
                </a:tc>
                <a:tc>
                  <a:txBody>
                    <a:bodyPr/>
                    <a:lstStyle/>
                    <a:p>
                      <a:r>
                        <a:rPr sz="1000" b="0" i="0">
                          <a:latin typeface="Arial"/>
                        </a:rPr>
                        <a:t>I would sign up if I didn't have to give a phone number or email.</a:t>
                      </a:r>
                      <a:endParaRPr sz="1000" b="0" i="0">
                        <a:latin typeface="Arial"/>
                      </a:endParaRPr>
                    </a:p>
                  </a:txBody>
                  <a:tcPr anchor="ctr">
                    <a:solidFill>
                      <a:srgbClr val="DCECFB"/>
                    </a:solidFill>
                  </a:tcPr>
                </a:tc>
              </a:tr>
              <a:tr h="370840">
                <a:tc>
                  <a:txBody>
                    <a:bodyPr/>
                    <a:lstStyle/>
                    <a:p>
                      <a:r>
                        <a:rPr sz="1000" b="0" i="0">
                          <a:latin typeface="Arial"/>
                        </a:rPr>
                        <a:t>No. Also, the time for this session is up, so hurry up.</a:t>
                      </a:r>
                      <a:endParaRPr sz="1000" b="0" i="0">
                        <a:latin typeface="Arial"/>
                      </a:endParaRPr>
                    </a:p>
                  </a:txBody>
                  <a:tcPr anchor="ctr">
                    <a:solidFill>
                      <a:srgbClr val="DCECFB"/>
                    </a:solidFill>
                  </a:tcPr>
                </a:tc>
                <a:tc>
                  <a:txBody>
                    <a:bodyPr/>
                    <a:lstStyle/>
                    <a:p/>
                  </a:txBody>
                  <a:tcPr/>
                </a:tc>
                <a:tc>
                  <a:txBody>
                    <a:bodyPr/>
                    <a:lstStyle/>
                    <a:p>
                      <a:r>
                        <a:rPr sz="1000" b="0" i="0">
                          <a:latin typeface="Arial"/>
                        </a:rPr>
                        <a:t>Probably no</a:t>
                      </a:r>
                      <a:endParaRPr sz="1000" b="0" i="0">
                        <a:latin typeface="Arial"/>
                      </a:endParaRPr>
                    </a:p>
                  </a:txBody>
                  <a:tcPr anchor="ctr">
                    <a:solidFill>
                      <a:srgbClr val="DCECFB"/>
                    </a:solidFill>
                  </a:tcPr>
                </a:tc>
              </a:tr>
            </a:tbl>
          </a:graphicData>
        </a:graphic>
      </p:graphicFrame>
    </p:spTree>
  </p:cSld>
  <p:clrMapOvr>
    <a:masterClrMapping/>
  </p:clrMapOvr>
</p:sld>
</file>

<file path=ppt/slides/slide7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would you describe what democracy.ai is doing to a friend?</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(n=87)</a:t>
                      </a:r>
                      <a:endParaRPr sz="1000" b="1" i="0">
                        <a:latin typeface="Arial"/>
                      </a:endParaRPr>
                    </a:p>
                  </a:txBody>
                  <a:tcPr anchor="ctr"/>
                </a:tc>
                <a:tc>
                  <a:txBody>
                    <a:bodyPr/>
                    <a:lstStyle/>
                    <a:p>
                      <a:r>
                        <a:rPr sz="1000" b="1" i="0">
                          <a:latin typeface="Arial"/>
                        </a:rPr>
                        <a:t>Male  (n=39)</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Collecting data on pertinent issues for upcoming elections and policy decisions</a:t>
                      </a:r>
                      <a:endParaRPr sz="1000" b="0" i="0">
                        <a:latin typeface="Arial"/>
                      </a:endParaRPr>
                    </a:p>
                  </a:txBody>
                  <a:tcPr anchor="ctr">
                    <a:solidFill>
                      <a:srgbClr val="DCECFB"/>
                    </a:solidFill>
                  </a:tcPr>
                </a:tc>
                <a:tc>
                  <a:txBody>
                    <a:bodyPr/>
                    <a:lstStyle/>
                    <a:p>
                      <a:r>
                        <a:rPr sz="1000" b="0" i="0">
                          <a:latin typeface="Arial"/>
                        </a:rPr>
                        <a:t>72%</a:t>
                      </a:r>
                      <a:endParaRPr sz="1000" b="0" i="0">
                        <a:latin typeface="Arial"/>
                      </a:endParaRPr>
                    </a:p>
                  </a:txBody>
                  <a:tcPr anchor="ctr">
                    <a:solidFill>
                      <a:srgbClr val="DCECFB"/>
                    </a:solidFill>
                  </a:tcPr>
                </a:tc>
                <a:tc>
                  <a:txBody>
                    <a:bodyPr/>
                    <a:lstStyle/>
                    <a:p>
                      <a:r>
                        <a:rPr sz="1000" b="0" i="0">
                          <a:latin typeface="Arial"/>
                        </a:rPr>
                        <a:t>69%</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r>
              <a:tr h="370840">
                <a:tc>
                  <a:txBody>
                    <a:bodyPr/>
                    <a:lstStyle/>
                    <a:p>
                      <a:r>
                        <a:rPr sz="1000" b="0" i="0">
                          <a:latin typeface="Arial"/>
                        </a:rPr>
                        <a:t>it lets people share there opinions on a live platform, and talk about there opinions and issues facing the world</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r>
              <a:tr h="370840">
                <a:tc>
                  <a:txBody>
                    <a:bodyPr/>
                    <a:lstStyle/>
                    <a:p>
                      <a:r>
                        <a:rPr sz="1000" b="0" i="0">
                          <a:latin typeface="Arial"/>
                        </a:rPr>
                        <a:t>they are getting opinions about politics</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r>
              <a:tr h="370840">
                <a:tc>
                  <a:txBody>
                    <a:bodyPr/>
                    <a:lstStyle/>
                    <a:p>
                      <a:r>
                        <a:rPr sz="1000" b="0" i="0">
                          <a:latin typeface="Arial"/>
                        </a:rPr>
                        <a:t>technology democracy</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c>
                  <a:txBody>
                    <a:bodyPr/>
                    <a:lstStyle/>
                    <a:p>
                      <a:r>
                        <a:rPr sz="1000" b="0" i="0">
                          <a:latin typeface="Arial"/>
                        </a:rPr>
                        <a:t>61%</a:t>
                      </a:r>
                      <a:endParaRPr sz="1000" b="0" i="0">
                        <a:latin typeface="Arial"/>
                      </a:endParaRPr>
                    </a:p>
                  </a:txBody>
                  <a:tcPr anchor="ctr">
                    <a:solidFill>
                      <a:srgbClr val="DCECFB"/>
                    </a:solidFill>
                  </a:tcPr>
                </a:tc>
              </a:tr>
              <a:tr h="370840">
                <a:tc>
                  <a:txBody>
                    <a:bodyPr/>
                    <a:lstStyle/>
                    <a:p>
                      <a:r>
                        <a:rPr sz="1000" b="0" i="0">
                          <a:latin typeface="Arial"/>
                        </a:rPr>
                        <a:t>I would describe that it's a website dedicated to make our questions as people known. Without misleading us</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r>
              <a:tr h="370840">
                <a:tc>
                  <a:txBody>
                    <a:bodyPr/>
                    <a:lstStyle/>
                    <a:p>
                      <a:r>
                        <a:rPr sz="1000" b="0" i="0">
                          <a:latin typeface="Arial"/>
                        </a:rPr>
                        <a:t>good</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r>
              <a:tr h="370840">
                <a:tc>
                  <a:txBody>
                    <a:bodyPr/>
                    <a:lstStyle/>
                    <a:p>
                      <a:r>
                        <a:rPr sz="1000" b="0" i="0">
                          <a:latin typeface="Arial"/>
                        </a:rPr>
                        <a:t>A site to voice your opinions</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53%</a:t>
                      </a:r>
                      <a:endParaRPr sz="1000" b="0" i="0">
                        <a:latin typeface="Arial"/>
                      </a:endParaRPr>
                    </a:p>
                  </a:txBody>
                  <a:tcPr anchor="ctr">
                    <a:solidFill>
                      <a:srgbClr val="DCECFB"/>
                    </a:solidFill>
                  </a:tcPr>
                </a:tc>
              </a:tr>
              <a:tr h="370840">
                <a:tc>
                  <a:txBody>
                    <a:bodyPr/>
                    <a:lstStyle/>
                    <a:p>
                      <a:r>
                        <a:rPr sz="1000" b="0" i="0">
                          <a:latin typeface="Arial"/>
                        </a:rPr>
                        <a:t>not sure</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47%</a:t>
                      </a:r>
                      <a:endParaRPr sz="1000" b="0" i="0">
                        <a:latin typeface="Arial"/>
                      </a:endParaRPr>
                    </a:p>
                  </a:txBody>
                  <a:tcPr anchor="ctr">
                    <a:solidFill>
                      <a:srgbClr val="DCECFB"/>
                    </a:solidFill>
                  </a:tcPr>
                </a:tc>
              </a:tr>
              <a:tr h="370840">
                <a:tc>
                  <a:txBody>
                    <a:bodyPr/>
                    <a:lstStyle/>
                    <a:p>
                      <a:r>
                        <a:rPr sz="1000" b="0" i="0">
                          <a:latin typeface="Arial"/>
                        </a:rPr>
                        <a:t>Raising awareness</a:t>
                      </a:r>
                      <a:endParaRPr sz="1000" b="0" i="0">
                        <a:latin typeface="Arial"/>
                      </a:endParaRPr>
                    </a:p>
                  </a:txBody>
                  <a:tcPr anchor="ctr">
                    <a:solidFill>
                      <a:srgbClr val="DCECFB"/>
                    </a:solidFill>
                  </a:tcPr>
                </a:tc>
                <a:tc>
                  <a:txBody>
                    <a:bodyPr/>
                    <a:lstStyle/>
                    <a:p>
                      <a:r>
                        <a:rPr sz="1000" b="0" i="0">
                          <a:latin typeface="Arial"/>
                        </a:rPr>
                        <a:t>48%</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r>
              <a:tr h="370840">
                <a:tc>
                  <a:txBody>
                    <a:bodyPr/>
                    <a:lstStyle/>
                    <a:p>
                      <a:r>
                        <a:rPr sz="1000" b="0" i="0">
                          <a:latin typeface="Arial"/>
                        </a:rPr>
                        <a:t>Liberal site</a:t>
                      </a:r>
                      <a:endParaRPr sz="1000" b="0" i="0">
                        <a:latin typeface="Arial"/>
                      </a:endParaRPr>
                    </a:p>
                  </a:txBody>
                  <a:tcPr anchor="ctr">
                    <a:solidFill>
                      <a:srgbClr val="DCECFB"/>
                    </a:solidFill>
                  </a:tcPr>
                </a:tc>
                <a:tc>
                  <a:txBody>
                    <a:bodyPr/>
                    <a:lstStyle/>
                    <a:p>
                      <a:r>
                        <a:rPr sz="1000" b="0" i="0">
                          <a:latin typeface="Arial"/>
                        </a:rPr>
                        <a:t>40%</a:t>
                      </a:r>
                      <a:endParaRPr sz="1000" b="0" i="0">
                        <a:latin typeface="Arial"/>
                      </a:endParaRPr>
                    </a:p>
                  </a:txBody>
                  <a:tcPr anchor="ctr">
                    <a:solidFill>
                      <a:srgbClr val="DCECFB"/>
                    </a:solidFill>
                  </a:tcPr>
                </a:tc>
                <a:tc>
                  <a:txBody>
                    <a:bodyPr/>
                    <a:lstStyle/>
                    <a:p>
                      <a:r>
                        <a:rPr sz="1000" b="0" i="0">
                          <a:latin typeface="Arial"/>
                        </a:rPr>
                        <a:t>45%</a:t>
                      </a:r>
                      <a:endParaRPr sz="1000" b="0" i="0">
                        <a:latin typeface="Arial"/>
                      </a:endParaRPr>
                    </a:p>
                  </a:txBody>
                  <a:tcPr anchor="ctr">
                    <a:solidFill>
                      <a:srgbClr val="DCECFB"/>
                    </a:solidFill>
                  </a:tcPr>
                </a:tc>
                <a:tc>
                  <a:txBody>
                    <a:bodyPr/>
                    <a:lstStyle/>
                    <a:p>
                      <a:r>
                        <a:rPr sz="1000" b="0" i="0">
                          <a:latin typeface="Arial"/>
                        </a:rPr>
                        <a:t>35%</a:t>
                      </a:r>
                      <a:endParaRPr sz="1000" b="0" i="0">
                        <a:latin typeface="Arial"/>
                      </a:endParaRPr>
                    </a:p>
                  </a:txBody>
                  <a:tcPr anchor="ctr">
                    <a:solidFill>
                      <a:srgbClr val="DCECFB"/>
                    </a:solidFill>
                  </a:tcPr>
                </a:tc>
              </a:tr>
            </a:tbl>
          </a:graphicData>
        </a:graphic>
      </p:graphicFrame>
    </p:spTree>
  </p:cSld>
  <p:clrMapOvr>
    <a:masterClrMapping/>
  </p:clrMapOvr>
</p:sld>
</file>

<file path=ppt/slides/slide7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would you describe what democracy.ai is doing to a friend?</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(n=87)</a:t>
                      </a:r>
                      <a:endParaRPr sz="1000" b="1" i="0">
                        <a:latin typeface="Arial"/>
                      </a:endParaRPr>
                    </a:p>
                  </a:txBody>
                  <a:tcPr anchor="ctr"/>
                </a:tc>
                <a:tc>
                  <a:txBody>
                    <a:bodyPr/>
                    <a:lstStyle/>
                    <a:p>
                      <a:r>
                        <a:rPr sz="1000" b="1" i="0">
                          <a:latin typeface="Arial"/>
                        </a:rPr>
                        <a:t>Male  (n=39)</a:t>
                      </a:r>
                      <a:endParaRPr sz="1000" b="1" i="0">
                        <a:latin typeface="Arial"/>
                      </a:endParaRPr>
                    </a:p>
                  </a:txBody>
                  <a:tcPr anchor="ctr"/>
                </a:tc>
                <a:tc>
                  <a:txBody>
                    <a:bodyPr/>
                    <a:lstStyle/>
                    <a:p>
                      <a:r>
                        <a:rPr sz="1000" b="1" i="0">
                          <a:latin typeface="Arial"/>
                        </a:rPr>
                        <a:t>Female (n=46)</a:t>
                      </a:r>
                      <a:endParaRPr sz="1000" b="1" i="0">
                        <a:latin typeface="Arial"/>
                      </a:endParaRPr>
                    </a:p>
                  </a:txBody>
                  <a:tcPr anchor="ctr"/>
                </a:tc>
              </a:tr>
              <a:tr h="370840">
                <a:tc>
                  <a:txBody>
                    <a:bodyPr/>
                    <a:lstStyle/>
                    <a:p>
                      <a:r>
                        <a:rPr sz="1000" b="0" i="0">
                          <a:latin typeface="Arial"/>
                        </a:rPr>
                        <a:t>Collecting data on pertinent issues for upcoming elections and policy decisions</a:t>
                      </a:r>
                      <a:endParaRPr sz="1000" b="0" i="0">
                        <a:latin typeface="Arial"/>
                      </a:endParaRPr>
                    </a:p>
                  </a:txBody>
                  <a:tcPr anchor="ctr">
                    <a:solidFill>
                      <a:srgbClr val="DCECFB"/>
                    </a:solidFill>
                  </a:tcPr>
                </a:tc>
                <a:tc>
                  <a:txBody>
                    <a:bodyPr/>
                    <a:lstStyle/>
                    <a:p>
                      <a:r>
                        <a:rPr sz="1000" b="0" i="0">
                          <a:latin typeface="Arial"/>
                        </a:rPr>
                        <a:t>Collecting data on pertinent issues for upcoming elections and policy decisions</a:t>
                      </a:r>
                      <a:endParaRPr sz="1000" b="0" i="0">
                        <a:latin typeface="Arial"/>
                      </a:endParaRPr>
                    </a:p>
                  </a:txBody>
                  <a:tcPr anchor="ctr">
                    <a:solidFill>
                      <a:srgbClr val="DCECFB"/>
                    </a:solidFill>
                  </a:tcPr>
                </a:tc>
                <a:tc>
                  <a:txBody>
                    <a:bodyPr/>
                    <a:lstStyle/>
                    <a:p>
                      <a:r>
                        <a:rPr sz="1000" b="0" i="0">
                          <a:latin typeface="Arial"/>
                        </a:rPr>
                        <a:t>Creating conversation between democratic voters without pushing agenda or harassing users.</a:t>
                      </a:r>
                      <a:endParaRPr sz="1000" b="0" i="0">
                        <a:latin typeface="Arial"/>
                      </a:endParaRPr>
                    </a:p>
                  </a:txBody>
                  <a:tcPr anchor="ctr">
                    <a:solidFill>
                      <a:srgbClr val="DCECFB"/>
                    </a:solidFill>
                  </a:tcPr>
                </a:tc>
              </a:tr>
              <a:tr h="370840">
                <a:tc>
                  <a:txBody>
                    <a:bodyPr/>
                    <a:lstStyle/>
                    <a:p>
                      <a:r>
                        <a:rPr sz="1000" b="0" i="0">
                          <a:latin typeface="Arial"/>
                        </a:rPr>
                        <a:t>it lets people share there opinions on a live platform, and talk about there opinions and issues facing the world</a:t>
                      </a:r>
                      <a:endParaRPr sz="1000" b="0" i="0">
                        <a:latin typeface="Arial"/>
                      </a:endParaRPr>
                    </a:p>
                  </a:txBody>
                  <a:tcPr anchor="ctr">
                    <a:solidFill>
                      <a:srgbClr val="DCECFB"/>
                    </a:solidFill>
                  </a:tcPr>
                </a:tc>
                <a:tc>
                  <a:txBody>
                    <a:bodyPr/>
                    <a:lstStyle/>
                    <a:p>
                      <a:r>
                        <a:rPr sz="1000" b="0" i="0">
                          <a:latin typeface="Arial"/>
                        </a:rPr>
                        <a:t>Gathering the voices of Americans all around the country.</a:t>
                      </a:r>
                      <a:endParaRPr sz="1000" b="0" i="0">
                        <a:latin typeface="Arial"/>
                      </a:endParaRPr>
                    </a:p>
                  </a:txBody>
                  <a:tcPr anchor="ctr">
                    <a:solidFill>
                      <a:srgbClr val="DCECFB"/>
                    </a:solidFill>
                  </a:tcPr>
                </a:tc>
                <a:tc>
                  <a:txBody>
                    <a:bodyPr/>
                    <a:lstStyle/>
                    <a:p>
                      <a:r>
                        <a:rPr sz="1000" b="0" i="0">
                          <a:latin typeface="Arial"/>
                        </a:rPr>
                        <a:t>it lets people share there opinions on a live platform, and talk about there opinions and issues facing the world</a:t>
                      </a:r>
                      <a:endParaRPr sz="1000" b="0" i="0">
                        <a:latin typeface="Arial"/>
                      </a:endParaRPr>
                    </a:p>
                  </a:txBody>
                  <a:tcPr anchor="ctr">
                    <a:solidFill>
                      <a:srgbClr val="DCECFB"/>
                    </a:solidFill>
                  </a:tcPr>
                </a:tc>
              </a:tr>
              <a:tr h="370840">
                <a:tc>
                  <a:txBody>
                    <a:bodyPr/>
                    <a:lstStyle/>
                    <a:p>
                      <a:r>
                        <a:rPr sz="1000" b="0" i="0">
                          <a:latin typeface="Arial"/>
                        </a:rPr>
                        <a:t>they are getting opinions about politics</a:t>
                      </a:r>
                      <a:endParaRPr sz="1000" b="0" i="0">
                        <a:latin typeface="Arial"/>
                      </a:endParaRPr>
                    </a:p>
                  </a:txBody>
                  <a:tcPr anchor="ctr">
                    <a:solidFill>
                      <a:srgbClr val="DCECFB"/>
                    </a:solidFill>
                  </a:tcPr>
                </a:tc>
                <a:tc>
                  <a:txBody>
                    <a:bodyPr/>
                    <a:lstStyle/>
                    <a:p>
                      <a:r>
                        <a:rPr sz="1000" b="0" i="0">
                          <a:latin typeface="Arial"/>
                        </a:rPr>
                        <a:t>an open forum for common people of the US to discuss the topics of the election</a:t>
                      </a:r>
                      <a:endParaRPr sz="1000" b="0" i="0">
                        <a:latin typeface="Arial"/>
                      </a:endParaRPr>
                    </a:p>
                  </a:txBody>
                  <a:tcPr anchor="ctr">
                    <a:solidFill>
                      <a:srgbClr val="DCECFB"/>
                    </a:solidFill>
                  </a:tcPr>
                </a:tc>
                <a:tc>
                  <a:txBody>
                    <a:bodyPr/>
                    <a:lstStyle/>
                    <a:p>
                      <a:r>
                        <a:rPr sz="1000" b="0" i="0">
                          <a:latin typeface="Arial"/>
                        </a:rPr>
                        <a:t>a forum where people can discuss politics</a:t>
                      </a:r>
                      <a:endParaRPr sz="1000" b="0" i="0">
                        <a:latin typeface="Arial"/>
                      </a:endParaRPr>
                    </a:p>
                  </a:txBody>
                  <a:tcPr anchor="ctr">
                    <a:solidFill>
                      <a:srgbClr val="DCECFB"/>
                    </a:solidFill>
                  </a:tcPr>
                </a:tc>
              </a:tr>
              <a:tr h="370840">
                <a:tc>
                  <a:txBody>
                    <a:bodyPr/>
                    <a:lstStyle/>
                    <a:p>
                      <a:r>
                        <a:rPr sz="1000" b="0" i="0">
                          <a:latin typeface="Arial"/>
                        </a:rPr>
                        <a:t>technology democracy</a:t>
                      </a:r>
                      <a:endParaRPr sz="1000" b="0" i="0">
                        <a:latin typeface="Arial"/>
                      </a:endParaRPr>
                    </a:p>
                  </a:txBody>
                  <a:tcPr anchor="ctr">
                    <a:solidFill>
                      <a:srgbClr val="DCECFB"/>
                    </a:solidFill>
                  </a:tcPr>
                </a:tc>
                <a:tc>
                  <a:txBody>
                    <a:bodyPr/>
                    <a:lstStyle/>
                    <a:p>
                      <a:r>
                        <a:rPr sz="1000" b="0" i="0">
                          <a:latin typeface="Arial"/>
                        </a:rPr>
                        <a:t>simple.</a:t>
                      </a:r>
                      <a:endParaRPr sz="1000" b="0" i="0">
                        <a:latin typeface="Arial"/>
                      </a:endParaRPr>
                    </a:p>
                  </a:txBody>
                  <a:tcPr anchor="ctr">
                    <a:solidFill>
                      <a:srgbClr val="DCECFB"/>
                    </a:solidFill>
                  </a:tcPr>
                </a:tc>
                <a:tc>
                  <a:txBody>
                    <a:bodyPr/>
                    <a:lstStyle/>
                    <a:p>
                      <a:r>
                        <a:rPr sz="1000" b="0" i="0">
                          <a:latin typeface="Arial"/>
                        </a:rPr>
                        <a:t>Creating conversation between people with different views</a:t>
                      </a:r>
                      <a:endParaRPr sz="1000" b="0" i="0">
                        <a:latin typeface="Arial"/>
                      </a:endParaRPr>
                    </a:p>
                  </a:txBody>
                  <a:tcPr anchor="ctr">
                    <a:solidFill>
                      <a:srgbClr val="DCECFB"/>
                    </a:solidFill>
                  </a:tcPr>
                </a:tc>
              </a:tr>
              <a:tr h="370840">
                <a:tc>
                  <a:txBody>
                    <a:bodyPr/>
                    <a:lstStyle/>
                    <a:p>
                      <a:r>
                        <a:rPr sz="1000" b="0" i="0">
                          <a:latin typeface="Arial"/>
                        </a:rPr>
                        <a:t>I would describe that it's a website dedicated to make our questions as people known. Without misleading us</a:t>
                      </a:r>
                      <a:endParaRPr sz="1000" b="0" i="0">
                        <a:latin typeface="Arial"/>
                      </a:endParaRPr>
                    </a:p>
                  </a:txBody>
                  <a:tcPr anchor="ctr">
                    <a:solidFill>
                      <a:srgbClr val="DCECFB"/>
                    </a:solidFill>
                  </a:tcPr>
                </a:tc>
                <a:tc>
                  <a:txBody>
                    <a:bodyPr/>
                    <a:lstStyle/>
                    <a:p>
                      <a:r>
                        <a:rPr sz="1000" b="0" i="0">
                          <a:latin typeface="Arial"/>
                        </a:rPr>
                        <a:t>I would describe that it's a website dedicated to make our questions as people known. Without misleading us</a:t>
                      </a:r>
                      <a:endParaRPr sz="1000" b="0" i="0">
                        <a:latin typeface="Arial"/>
                      </a:endParaRPr>
                    </a:p>
                  </a:txBody>
                  <a:tcPr anchor="ctr">
                    <a:solidFill>
                      <a:srgbClr val="DCECFB"/>
                    </a:solidFill>
                  </a:tcPr>
                </a:tc>
                <a:tc>
                  <a:txBody>
                    <a:bodyPr/>
                    <a:lstStyle/>
                    <a:p>
                      <a:r>
                        <a:rPr sz="1000" b="0" i="0">
                          <a:latin typeface="Arial"/>
                        </a:rPr>
                        <a:t>technology democracy</a:t>
                      </a:r>
                      <a:endParaRPr sz="1000" b="0" i="0">
                        <a:latin typeface="Arial"/>
                      </a:endParaRPr>
                    </a:p>
                  </a:txBody>
                  <a:tcPr anchor="ctr">
                    <a:solidFill>
                      <a:srgbClr val="DCECFB"/>
                    </a:solidFill>
                  </a:tcPr>
                </a:tc>
              </a:tr>
              <a:tr h="370840">
                <a:tc>
                  <a:txBody>
                    <a:bodyPr/>
                    <a:lstStyle/>
                    <a:p>
                      <a:r>
                        <a:rPr sz="1000" b="0" i="0">
                          <a:latin typeface="Arial"/>
                        </a:rPr>
                        <a:t>good</a:t>
                      </a:r>
                      <a:endParaRPr sz="1000" b="0" i="0">
                        <a:latin typeface="Arial"/>
                      </a:endParaRPr>
                    </a:p>
                  </a:txBody>
                  <a:tcPr anchor="ctr">
                    <a:solidFill>
                      <a:srgbClr val="DCECFB"/>
                    </a:solidFill>
                  </a:tcPr>
                </a:tc>
                <a:tc>
                  <a:txBody>
                    <a:bodyPr/>
                    <a:lstStyle/>
                    <a:p>
                      <a:r>
                        <a:rPr sz="1000" b="0" i="0">
                          <a:latin typeface="Arial"/>
                        </a:rPr>
                        <a:t>interesting</a:t>
                      </a:r>
                      <a:endParaRPr sz="1000" b="0" i="0">
                        <a:latin typeface="Arial"/>
                      </a:endParaRPr>
                    </a:p>
                  </a:txBody>
                  <a:tcPr anchor="ctr">
                    <a:solidFill>
                      <a:srgbClr val="DCECFB"/>
                    </a:solidFill>
                  </a:tcPr>
                </a:tc>
                <a:tc>
                  <a:txBody>
                    <a:bodyPr/>
                    <a:lstStyle/>
                    <a:p>
                      <a:r>
                        <a:rPr sz="1000" b="0" i="0">
                          <a:latin typeface="Arial"/>
                        </a:rPr>
                        <a:t>good</a:t>
                      </a:r>
                      <a:endParaRPr sz="1000" b="0" i="0">
                        <a:latin typeface="Arial"/>
                      </a:endParaRPr>
                    </a:p>
                  </a:txBody>
                  <a:tcPr anchor="ctr">
                    <a:solidFill>
                      <a:srgbClr val="DCECFB"/>
                    </a:solidFill>
                  </a:tcPr>
                </a:tc>
              </a:tr>
              <a:tr h="370840">
                <a:tc>
                  <a:txBody>
                    <a:bodyPr/>
                    <a:lstStyle/>
                    <a:p>
                      <a:r>
                        <a:rPr sz="1000" b="0" i="0">
                          <a:latin typeface="Arial"/>
                        </a:rPr>
                        <a:t>A site to voice your opinions</a:t>
                      </a:r>
                      <a:endParaRPr sz="1000" b="0" i="0">
                        <a:latin typeface="Arial"/>
                      </a:endParaRPr>
                    </a:p>
                  </a:txBody>
                  <a:tcPr anchor="ctr">
                    <a:solidFill>
                      <a:srgbClr val="DCECFB"/>
                    </a:solidFill>
                  </a:tcPr>
                </a:tc>
                <a:tc>
                  <a:txBody>
                    <a:bodyPr/>
                    <a:lstStyle/>
                    <a:p>
                      <a:r>
                        <a:rPr sz="1000" b="0" i="0">
                          <a:latin typeface="Arial"/>
                        </a:rPr>
                        <a:t>not sure</a:t>
                      </a:r>
                      <a:endParaRPr sz="1000" b="0" i="0">
                        <a:latin typeface="Arial"/>
                      </a:endParaRPr>
                    </a:p>
                  </a:txBody>
                  <a:tcPr anchor="ctr">
                    <a:solidFill>
                      <a:srgbClr val="DCECFB"/>
                    </a:solidFill>
                  </a:tcPr>
                </a:tc>
                <a:tc>
                  <a:txBody>
                    <a:bodyPr/>
                    <a:lstStyle/>
                    <a:p>
                      <a:r>
                        <a:rPr sz="1000" b="0" i="0">
                          <a:latin typeface="Arial"/>
                        </a:rPr>
                        <a:t>A site to voice your opinions</a:t>
                      </a:r>
                      <a:endParaRPr sz="1000" b="0" i="0">
                        <a:latin typeface="Arial"/>
                      </a:endParaRPr>
                    </a:p>
                  </a:txBody>
                  <a:tcPr anchor="ctr">
                    <a:solidFill>
                      <a:srgbClr val="DCECFB"/>
                    </a:solidFill>
                  </a:tcPr>
                </a:tc>
              </a:tr>
              <a:tr h="370840">
                <a:tc>
                  <a:txBody>
                    <a:bodyPr/>
                    <a:lstStyle/>
                    <a:p>
                      <a:r>
                        <a:rPr sz="1000" b="0" i="0">
                          <a:latin typeface="Arial"/>
                        </a:rPr>
                        <a:t>not sure</a:t>
                      </a:r>
                      <a:endParaRPr sz="1000" b="0" i="0">
                        <a:latin typeface="Arial"/>
                      </a:endParaRPr>
                    </a:p>
                  </a:txBody>
                  <a:tcPr anchor="ctr">
                    <a:solidFill>
                      <a:srgbClr val="DCECFB"/>
                    </a:solidFill>
                  </a:tcPr>
                </a:tc>
                <a:tc>
                  <a:txBody>
                    <a:bodyPr/>
                    <a:lstStyle/>
                    <a:p>
                      <a:r>
                        <a:rPr sz="1000" b="0" i="0">
                          <a:latin typeface="Arial"/>
                        </a:rPr>
                        <a:t>Raising awareness</a:t>
                      </a:r>
                      <a:endParaRPr sz="1000" b="0" i="0">
                        <a:latin typeface="Arial"/>
                      </a:endParaRPr>
                    </a:p>
                  </a:txBody>
                  <a:tcPr anchor="ctr">
                    <a:solidFill>
                      <a:srgbClr val="DCECFB"/>
                    </a:solidFill>
                  </a:tcPr>
                </a:tc>
                <a:tc>
                  <a:txBody>
                    <a:bodyPr/>
                    <a:lstStyle/>
                    <a:p>
                      <a:r>
                        <a:rPr sz="1000" b="0" i="0">
                          <a:latin typeface="Arial"/>
                        </a:rPr>
                        <a:t>getting more democrats to sign up, donations????</a:t>
                      </a:r>
                      <a:endParaRPr sz="1000" b="0" i="0">
                        <a:latin typeface="Arial"/>
                      </a:endParaRPr>
                    </a:p>
                  </a:txBody>
                  <a:tcPr anchor="ctr">
                    <a:solidFill>
                      <a:srgbClr val="DCECFB"/>
                    </a:solidFill>
                  </a:tcPr>
                </a:tc>
              </a:tr>
              <a:tr h="370840">
                <a:tc>
                  <a:txBody>
                    <a:bodyPr/>
                    <a:lstStyle/>
                    <a:p>
                      <a:r>
                        <a:rPr sz="1000" b="0" i="0">
                          <a:latin typeface="Arial"/>
                        </a:rPr>
                        <a:t>Raising awareness</a:t>
                      </a:r>
                      <a:endParaRPr sz="1000" b="0" i="0">
                        <a:latin typeface="Arial"/>
                      </a:endParaRPr>
                    </a:p>
                  </a:txBody>
                  <a:tcPr anchor="ctr">
                    <a:solidFill>
                      <a:srgbClr val="DCECFB"/>
                    </a:solidFill>
                  </a:tcPr>
                </a:tc>
                <a:tc>
                  <a:txBody>
                    <a:bodyPr/>
                    <a:lstStyle/>
                    <a:p>
                      <a:r>
                        <a:rPr sz="1000" b="0" i="0">
                          <a:latin typeface="Arial"/>
                        </a:rPr>
                        <a:t>I can't check it out because the candidates are giving their closing remarks.</a:t>
                      </a:r>
                      <a:endParaRPr sz="1000" b="0" i="0">
                        <a:latin typeface="Arial"/>
                      </a:endParaRPr>
                    </a:p>
                  </a:txBody>
                  <a:tcPr anchor="ctr">
                    <a:solidFill>
                      <a:srgbClr val="DCECFB"/>
                    </a:solidFill>
                  </a:tcPr>
                </a:tc>
                <a:tc>
                  <a:txBody>
                    <a:bodyPr/>
                    <a:lstStyle/>
                    <a:p>
                      <a:r>
                        <a:rPr sz="1000" b="0" i="0">
                          <a:latin typeface="Arial"/>
                        </a:rPr>
                        <a:t>Helping candidates get to know what americans want</a:t>
                      </a:r>
                      <a:endParaRPr sz="1000" b="0" i="0">
                        <a:latin typeface="Arial"/>
                      </a:endParaRPr>
                    </a:p>
                  </a:txBody>
                  <a:tcPr anchor="ctr">
                    <a:solidFill>
                      <a:srgbClr val="DCECFB"/>
                    </a:solidFill>
                  </a:tcPr>
                </a:tc>
              </a:tr>
              <a:tr h="370840">
                <a:tc>
                  <a:txBody>
                    <a:bodyPr/>
                    <a:lstStyle/>
                    <a:p>
                      <a:r>
                        <a:rPr sz="1000" b="0" i="0">
                          <a:latin typeface="Arial"/>
                        </a:rPr>
                        <a:t>Liberal site</a:t>
                      </a:r>
                      <a:endParaRPr sz="1000" b="0" i="0">
                        <a:latin typeface="Arial"/>
                      </a:endParaRPr>
                    </a:p>
                  </a:txBody>
                  <a:tcPr anchor="ctr">
                    <a:solidFill>
                      <a:srgbClr val="DCECFB"/>
                    </a:solidFill>
                  </a:tcPr>
                </a:tc>
                <a:tc>
                  <a:txBody>
                    <a:bodyPr/>
                    <a:lstStyle/>
                    <a:p>
                      <a:r>
                        <a:rPr sz="1000" b="0" i="0">
                          <a:latin typeface="Arial"/>
                        </a:rPr>
                        <a:t>Liberal site</a:t>
                      </a:r>
                      <a:endParaRPr sz="1000" b="0" i="0">
                        <a:latin typeface="Arial"/>
                      </a:endParaRPr>
                    </a:p>
                  </a:txBody>
                  <a:tcPr anchor="ctr">
                    <a:solidFill>
                      <a:srgbClr val="DCECFB"/>
                    </a:solidFill>
                  </a:tcPr>
                </a:tc>
                <a:tc>
                  <a:txBody>
                    <a:bodyPr/>
                    <a:lstStyle/>
                    <a:p>
                      <a:r>
                        <a:rPr sz="1000" b="0" i="0">
                          <a:latin typeface="Arial"/>
                        </a:rPr>
                        <a:t>Finding out what the people want</a:t>
                      </a:r>
                      <a:endParaRPr sz="1000" b="0" i="0">
                        <a:latin typeface="Arial"/>
                      </a:endParaRPr>
                    </a:p>
                  </a:txBody>
                  <a:tcPr anchor="ctr">
                    <a:solidFill>
                      <a:srgbClr val="DCECFB"/>
                    </a:solidFill>
                  </a:tcPr>
                </a:tc>
              </a:tr>
            </a:tbl>
          </a:graphicData>
        </a:graphic>
      </p:graphicFrame>
    </p:spTree>
  </p:cSld>
  <p:clrMapOvr>
    <a:masterClrMapping/>
  </p:clrMapOvr>
</p:sld>
</file>

<file path=ppt/slides/slide7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Any final thoughts? Thank you and goodnight!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(n=80)</a:t>
                      </a:r>
                      <a:endParaRPr sz="1000" b="1" i="0">
                        <a:latin typeface="Arial"/>
                      </a:endParaRPr>
                    </a:p>
                  </a:txBody>
                  <a:tcPr anchor="ctr"/>
                </a:tc>
                <a:tc>
                  <a:txBody>
                    <a:bodyPr/>
                    <a:lstStyle/>
                    <a:p>
                      <a:r>
                        <a:rPr sz="1000" b="1" i="0">
                          <a:latin typeface="Arial"/>
                        </a:rPr>
                        <a:t>Male  (n=35)</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Thank you and good night!</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r>
              <a:tr h="370840">
                <a:tc>
                  <a:txBody>
                    <a:bodyPr/>
                    <a:lstStyle/>
                    <a:p>
                      <a:r>
                        <a:rPr sz="1000" b="0" i="0">
                          <a:latin typeface="Arial"/>
                        </a:rPr>
                        <a:t>Do we need to verify anything to get payment remitted?</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r>
              <a:tr h="370840">
                <a:tc>
                  <a:txBody>
                    <a:bodyPr/>
                    <a:lstStyle/>
                    <a:p>
                      <a:r>
                        <a:rPr sz="1000" b="0" i="0">
                          <a:latin typeface="Arial"/>
                        </a:rPr>
                        <a:t>Thank you too</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r>
              <a:tr h="370840">
                <a:tc>
                  <a:txBody>
                    <a:bodyPr/>
                    <a:lstStyle/>
                    <a:p>
                      <a:r>
                        <a:rPr sz="1000" b="0" i="0">
                          <a:latin typeface="Arial"/>
                        </a:rPr>
                        <a:t>this lasted quite a long time but the time actually went by quickly and you were very good for your first time! Hope you have many more!</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64%</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r>
              <a:tr h="370840">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73%</a:t>
                      </a:r>
                      <a:endParaRPr sz="1000" b="0" i="0">
                        <a:latin typeface="Arial"/>
                      </a:endParaRPr>
                    </a:p>
                  </a:txBody>
                  <a:tcPr anchor="ctr">
                    <a:solidFill>
                      <a:srgbClr val="DCECFB"/>
                    </a:solidFill>
                  </a:tcPr>
                </a:tc>
              </a:tr>
              <a:tr h="370840">
                <a:tc>
                  <a:txBody>
                    <a:bodyPr/>
                    <a:lstStyle/>
                    <a:p>
                      <a:r>
                        <a:rPr sz="1000" b="0" i="0">
                          <a:latin typeface="Arial"/>
                        </a:rPr>
                        <a:t>Hopefully they dwindle this field down.  Thanks!</a:t>
                      </a:r>
                      <a:endParaRPr sz="1000" b="0" i="0">
                        <a:latin typeface="Arial"/>
                      </a:endParaRPr>
                    </a:p>
                  </a:txBody>
                  <a:tcPr anchor="ctr">
                    <a:solidFill>
                      <a:srgbClr val="DCECFB"/>
                    </a:solidFill>
                  </a:tcPr>
                </a:tc>
                <a:tc>
                  <a:txBody>
                    <a:bodyPr/>
                    <a:lstStyle/>
                    <a:p>
                      <a:r>
                        <a:rPr sz="1000" b="0" i="0">
                          <a:latin typeface="Arial"/>
                        </a:rPr>
                        <a:t>58%</a:t>
                      </a:r>
                      <a:endParaRPr sz="1000" b="0" i="0">
                        <a:latin typeface="Arial"/>
                      </a:endParaRPr>
                    </a:p>
                  </a:txBody>
                  <a:tcPr anchor="ctr">
                    <a:solidFill>
                      <a:srgbClr val="DCECFB"/>
                    </a:solidFill>
                  </a:tcPr>
                </a:tc>
                <a:tc>
                  <a:txBody>
                    <a:bodyPr/>
                    <a:lstStyle/>
                    <a:p>
                      <a:r>
                        <a:rPr sz="1000" b="0" i="0">
                          <a:latin typeface="Arial"/>
                        </a:rPr>
                        <a:t>59%</a:t>
                      </a:r>
                      <a:endParaRPr sz="1000" b="0" i="0">
                        <a:latin typeface="Arial"/>
                      </a:endParaRPr>
                    </a:p>
                  </a:txBody>
                  <a:tcPr anchor="ctr">
                    <a:solidFill>
                      <a:srgbClr val="DCECFB"/>
                    </a:solidFill>
                  </a:tcPr>
                </a:tc>
                <a:tc>
                  <a:txBody>
                    <a:bodyPr/>
                    <a:lstStyle/>
                    <a:p>
                      <a:r>
                        <a:rPr sz="1000" b="0" i="0">
                          <a:latin typeface="Arial"/>
                        </a:rPr>
                        <a:t>55%</a:t>
                      </a:r>
                      <a:endParaRPr sz="1000" b="0" i="0">
                        <a:latin typeface="Arial"/>
                      </a:endParaRPr>
                    </a:p>
                  </a:txBody>
                  <a:tcPr anchor="ctr">
                    <a:solidFill>
                      <a:srgbClr val="DCECFB"/>
                    </a:solidFill>
                  </a:tcPr>
                </a:tc>
              </a:tr>
              <a:tr h="370840">
                <a:tc>
                  <a:txBody>
                    <a:bodyPr/>
                    <a:lstStyle/>
                    <a:p>
                      <a:r>
                        <a:rPr sz="1000" b="0" i="0">
                          <a:latin typeface="Arial"/>
                        </a:rPr>
                        <a:t>Thank you !</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62%</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r>
              <a:tr h="370840">
                <a:tc>
                  <a:txBody>
                    <a:bodyPr/>
                    <a:lstStyle/>
                    <a:p>
                      <a:r>
                        <a:rPr sz="1000" b="0" i="0">
                          <a:latin typeface="Arial"/>
                        </a:rPr>
                        <a:t>This was great</a:t>
                      </a:r>
                      <a:endParaRPr sz="1000" b="0" i="0">
                        <a:latin typeface="Arial"/>
                      </a:endParaRPr>
                    </a:p>
                  </a:txBody>
                  <a:tcPr anchor="ctr">
                    <a:solidFill>
                      <a:srgbClr val="DCECFB"/>
                    </a:solidFill>
                  </a:tcPr>
                </a:tc>
                <a:tc>
                  <a:txBody>
                    <a:bodyPr/>
                    <a:lstStyle/>
                    <a:p>
                      <a:r>
                        <a:rPr sz="1000" b="0" i="0">
                          <a:latin typeface="Arial"/>
                        </a:rPr>
                        <a:t>57%</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63%</a:t>
                      </a:r>
                      <a:endParaRPr sz="1000" b="0" i="0">
                        <a:latin typeface="Arial"/>
                      </a:endParaRPr>
                    </a:p>
                  </a:txBody>
                  <a:tcPr anchor="ctr">
                    <a:solidFill>
                      <a:srgbClr val="DCECFB"/>
                    </a:solidFill>
                  </a:tcPr>
                </a:tc>
              </a:tr>
              <a:tr h="370840">
                <a:tc>
                  <a:txBody>
                    <a:bodyPr/>
                    <a:lstStyle/>
                    <a:p>
                      <a:r>
                        <a:rPr sz="1000" b="0" i="0">
                          <a:latin typeface="Arial"/>
                        </a:rPr>
                        <a:t>Do we need to give you our names so you can pay us?</a:t>
                      </a:r>
                      <a:endParaRPr sz="1000" b="0" i="0">
                        <a:latin typeface="Arial"/>
                      </a:endParaRPr>
                    </a:p>
                  </a:txBody>
                  <a:tcPr anchor="ctr">
                    <a:solidFill>
                      <a:srgbClr val="DCECFB"/>
                    </a:solidFill>
                  </a:tcPr>
                </a:tc>
                <a:tc>
                  <a:txBody>
                    <a:bodyPr/>
                    <a:lstStyle/>
                    <a:p>
                      <a:r>
                        <a:rPr sz="1000" b="0" i="0">
                          <a:latin typeface="Arial"/>
                        </a:rPr>
                        <a:t>49%</a:t>
                      </a:r>
                      <a:endParaRPr sz="1000" b="0" i="0">
                        <a:latin typeface="Arial"/>
                      </a:endParaRPr>
                    </a:p>
                  </a:txBody>
                  <a:tcPr anchor="ctr">
                    <a:solidFill>
                      <a:srgbClr val="DCECFB"/>
                    </a:solidFill>
                  </a:tcPr>
                </a:tc>
                <a:tc>
                  <a:txBody>
                    <a:bodyPr/>
                    <a:lstStyle/>
                    <a:p>
                      <a:r>
                        <a:rPr sz="1000" b="0" i="0">
                          <a:latin typeface="Arial"/>
                        </a:rPr>
                        <a:t>56%</a:t>
                      </a:r>
                      <a:endParaRPr sz="1000" b="0" i="0">
                        <a:latin typeface="Arial"/>
                      </a:endParaRPr>
                    </a:p>
                  </a:txBody>
                  <a:tcPr anchor="ctr">
                    <a:solidFill>
                      <a:srgbClr val="DCECFB"/>
                    </a:solidFill>
                  </a:tcPr>
                </a:tc>
                <a:tc>
                  <a:txBody>
                    <a:bodyPr/>
                    <a:lstStyle/>
                    <a:p>
                      <a:r>
                        <a:rPr sz="1000" b="0" i="0">
                          <a:latin typeface="Arial"/>
                        </a:rPr>
                        <a:t>43%</a:t>
                      </a:r>
                      <a:endParaRPr sz="1000" b="0" i="0">
                        <a:latin typeface="Arial"/>
                      </a:endParaRPr>
                    </a:p>
                  </a:txBody>
                  <a:tcPr anchor="ctr">
                    <a:solidFill>
                      <a:srgbClr val="DCECFB"/>
                    </a:solidFill>
                  </a:tcPr>
                </a:tc>
              </a:tr>
              <a:tr h="370840">
                <a:tc>
                  <a:txBody>
                    <a:bodyPr/>
                    <a:lstStyle/>
                    <a:p>
                      <a:r>
                        <a:rPr sz="1000" b="0" i="0">
                          <a:latin typeface="Arial"/>
                        </a:rPr>
                        <a:t>BERNIE 2020!</a:t>
                      </a:r>
                      <a:endParaRPr sz="1000" b="0" i="0">
                        <a:latin typeface="Arial"/>
                      </a:endParaRPr>
                    </a:p>
                  </a:txBody>
                  <a:tcPr anchor="ctr">
                    <a:solidFill>
                      <a:srgbClr val="DCECFB"/>
                    </a:solidFill>
                  </a:tcPr>
                </a:tc>
                <a:tc>
                  <a:txBody>
                    <a:bodyPr/>
                    <a:lstStyle/>
                    <a:p>
                      <a:r>
                        <a:rPr sz="1000" b="0" i="0">
                          <a:latin typeface="Arial"/>
                        </a:rPr>
                        <a:t>26%</a:t>
                      </a:r>
                      <a:endParaRPr sz="1000" b="0" i="0">
                        <a:latin typeface="Arial"/>
                      </a:endParaRPr>
                    </a:p>
                  </a:txBody>
                  <a:tcPr anchor="ctr">
                    <a:solidFill>
                      <a:srgbClr val="DCECFB"/>
                    </a:solidFill>
                  </a:tcPr>
                </a:tc>
                <a:tc>
                  <a:txBody>
                    <a:bodyPr/>
                    <a:lstStyle/>
                    <a:p>
                      <a:r>
                        <a:rPr sz="1000" b="0" i="0">
                          <a:latin typeface="Arial"/>
                        </a:rPr>
                        <a:t>41%</a:t>
                      </a:r>
                      <a:endParaRPr sz="1000" b="0" i="0">
                        <a:latin typeface="Arial"/>
                      </a:endParaRPr>
                    </a:p>
                  </a:txBody>
                  <a:tcPr anchor="ctr">
                    <a:solidFill>
                      <a:srgbClr val="DCECFB"/>
                    </a:solidFill>
                  </a:tcPr>
                </a:tc>
                <a:tc>
                  <a:txBody>
                    <a:bodyPr/>
                    <a:lstStyle/>
                    <a:p>
                      <a:r>
                        <a:rPr sz="1000" b="0" i="0">
                          <a:latin typeface="Arial"/>
                        </a:rPr>
                        <a:t>14%</a:t>
                      </a:r>
                      <a:endParaRPr sz="1000" b="0" i="0">
                        <a:latin typeface="Arial"/>
                      </a:endParaRPr>
                    </a:p>
                  </a:txBody>
                  <a:tcPr anchor="ctr">
                    <a:solidFill>
                      <a:srgbClr val="DCECFB"/>
                    </a:solidFill>
                  </a:tcPr>
                </a:tc>
              </a:tr>
            </a:tbl>
          </a:graphicData>
        </a:graphic>
      </p:graphicFrame>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Do you need more time to tune in to the democratic debate before we get started?</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(n=82)</a:t>
                      </a:r>
                      <a:endParaRPr sz="1000" b="1" i="0">
                        <a:latin typeface="Arial"/>
                      </a:endParaRPr>
                    </a:p>
                  </a:txBody>
                  <a:tcPr anchor="ctr"/>
                </a:tc>
                <a:tc>
                  <a:txBody>
                    <a:bodyPr/>
                    <a:lstStyle/>
                    <a:p>
                      <a:r>
                        <a:rPr sz="1000" b="1" i="0">
                          <a:latin typeface="Arial"/>
                        </a:rPr>
                        <a:t>Male  (n=38)</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I am good</a:t>
                      </a:r>
                      <a:endParaRPr sz="1000" b="0" i="0">
                        <a:latin typeface="Arial"/>
                      </a:endParaRPr>
                    </a:p>
                  </a:txBody>
                  <a:tcPr anchor="ctr">
                    <a:solidFill>
                      <a:srgbClr val="DCECFB"/>
                    </a:solidFill>
                  </a:tcPr>
                </a:tc>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I am good</a:t>
                      </a:r>
                      <a:endParaRPr sz="1000" b="0" i="0">
                        <a:latin typeface="Arial"/>
                      </a:endParaRPr>
                    </a:p>
                  </a:txBody>
                  <a:tcPr anchor="ctr">
                    <a:solidFill>
                      <a:srgbClr val="DCECFB"/>
                    </a:solidFill>
                  </a:tcPr>
                </a:tc>
              </a:tr>
              <a:tr h="370840">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I have MSNBC tuned in</a:t>
                      </a:r>
                      <a:endParaRPr sz="1000" b="0" i="0">
                        <a:latin typeface="Arial"/>
                      </a:endParaRPr>
                    </a:p>
                  </a:txBody>
                  <a:tcPr anchor="ctr">
                    <a:solidFill>
                      <a:srgbClr val="DCECFB"/>
                    </a:solidFill>
                  </a:tcPr>
                </a:tc>
                <a:tc>
                  <a:txBody>
                    <a:bodyPr/>
                    <a:lstStyle/>
                    <a:p>
                      <a:r>
                        <a:rPr sz="1000" b="0" i="0">
                          <a:latin typeface="Arial"/>
                        </a:rPr>
                        <a:t>Nope, I'm ready!</a:t>
                      </a:r>
                      <a:endParaRPr sz="1000" b="0" i="0">
                        <a:latin typeface="Arial"/>
                      </a:endParaRPr>
                    </a:p>
                  </a:txBody>
                  <a:tcPr anchor="ctr">
                    <a:solidFill>
                      <a:srgbClr val="DCECFB"/>
                    </a:solidFill>
                  </a:tcPr>
                </a:tc>
              </a:tr>
              <a:tr h="370840">
                <a:tc>
                  <a:txBody>
                    <a:bodyPr/>
                    <a:lstStyle/>
                    <a:p>
                      <a:r>
                        <a:rPr sz="1000" b="0" i="0">
                          <a:latin typeface="Arial"/>
                        </a:rPr>
                        <a:t>I have MSNBC tuned in</a:t>
                      </a:r>
                      <a:endParaRPr sz="1000" b="0" i="0">
                        <a:latin typeface="Arial"/>
                      </a:endParaRPr>
                    </a:p>
                  </a:txBody>
                  <a:tcPr anchor="ctr">
                    <a:solidFill>
                      <a:srgbClr val="DCECFB"/>
                    </a:solidFill>
                  </a:tcPr>
                </a:tc>
                <a:tc>
                  <a:txBody>
                    <a:bodyPr/>
                    <a:lstStyle/>
                    <a:p>
                      <a:r>
                        <a:rPr sz="1000" b="0" i="0">
                          <a:latin typeface="Arial"/>
                        </a:rPr>
                        <a:t>Nope, I have it streaming on my TV</a:t>
                      </a:r>
                      <a:endParaRPr sz="1000" b="0" i="0">
                        <a:latin typeface="Arial"/>
                      </a:endParaRPr>
                    </a:p>
                  </a:txBody>
                  <a:tcPr anchor="ctr">
                    <a:solidFill>
                      <a:srgbClr val="DCECFB"/>
                    </a:solidFill>
                  </a:tcPr>
                </a:tc>
                <a:tc>
                  <a:txBody>
                    <a:bodyPr/>
                    <a:lstStyle/>
                    <a:p>
                      <a:r>
                        <a:rPr sz="1000" b="0" i="0">
                          <a:latin typeface="Arial"/>
                        </a:rPr>
                        <a:t>I am all set! :)</a:t>
                      </a:r>
                      <a:endParaRPr sz="1000" b="0" i="0">
                        <a:latin typeface="Arial"/>
                      </a:endParaRPr>
                    </a:p>
                  </a:txBody>
                  <a:tcPr anchor="ctr">
                    <a:solidFill>
                      <a:srgbClr val="DCECFB"/>
                    </a:solidFill>
                  </a:tcPr>
                </a:tc>
              </a:tr>
              <a:tr h="370840">
                <a:tc>
                  <a:txBody>
                    <a:bodyPr/>
                    <a:lstStyle/>
                    <a:p>
                      <a:r>
                        <a:rPr sz="1000" b="0" i="0">
                          <a:latin typeface="Arial"/>
                        </a:rPr>
                        <a:t>Nope, I have it streaming on my TV</a:t>
                      </a:r>
                      <a:endParaRPr sz="1000" b="0" i="0">
                        <a:latin typeface="Arial"/>
                      </a:endParaRPr>
                    </a:p>
                  </a:txBody>
                  <a:tcPr anchor="ctr">
                    <a:solidFill>
                      <a:srgbClr val="DCECFB"/>
                    </a:solidFill>
                  </a:tcPr>
                </a:tc>
                <a:tc>
                  <a:txBody>
                    <a:bodyPr/>
                    <a:lstStyle/>
                    <a:p>
                      <a:r>
                        <a:rPr sz="1000" b="0" i="0">
                          <a:latin typeface="Arial"/>
                        </a:rPr>
                        <a:t>I got it up on my laptop</a:t>
                      </a:r>
                      <a:endParaRPr sz="1000" b="0" i="0">
                        <a:latin typeface="Arial"/>
                      </a:endParaRPr>
                    </a:p>
                  </a:txBody>
                  <a:tcPr anchor="ctr">
                    <a:solidFill>
                      <a:srgbClr val="DCECFB"/>
                    </a:solidFill>
                  </a:tcPr>
                </a:tc>
                <a:tc>
                  <a:txBody>
                    <a:bodyPr/>
                    <a:lstStyle/>
                    <a:p>
                      <a:r>
                        <a:rPr sz="1000" b="0" i="0">
                          <a:latin typeface="Arial"/>
                        </a:rPr>
                        <a:t>No, I'm all set!</a:t>
                      </a:r>
                      <a:endParaRPr sz="1000" b="0" i="0">
                        <a:latin typeface="Arial"/>
                      </a:endParaRPr>
                    </a:p>
                  </a:txBody>
                  <a:tcPr anchor="ctr">
                    <a:solidFill>
                      <a:srgbClr val="DCECFB"/>
                    </a:solidFill>
                  </a:tcPr>
                </a:tc>
              </a:tr>
              <a:tr h="370840">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yes</a:t>
                      </a:r>
                      <a:endParaRPr sz="1000" b="0" i="0">
                        <a:latin typeface="Arial"/>
                      </a:endParaRPr>
                    </a:p>
                  </a:txBody>
                  <a:tcPr anchor="ctr">
                    <a:solidFill>
                      <a:srgbClr val="DCECFB"/>
                    </a:solidFill>
                  </a:tcPr>
                </a:tc>
                <a:tc>
                  <a:txBody>
                    <a:bodyPr/>
                    <a:lstStyle/>
                    <a:p>
                      <a:r>
                        <a:rPr sz="1000" b="0" i="0">
                          <a:latin typeface="Arial"/>
                        </a:rPr>
                        <a:t>I'm ready!!</a:t>
                      </a:r>
                      <a:endParaRPr sz="1000" b="0" i="0">
                        <a:latin typeface="Arial"/>
                      </a:endParaRPr>
                    </a:p>
                  </a:txBody>
                  <a:tcPr anchor="ctr">
                    <a:solidFill>
                      <a:srgbClr val="DCECFB"/>
                    </a:solidFill>
                  </a:tcPr>
                </a:tc>
              </a:tr>
              <a:tr h="370840">
                <a:tc>
                  <a:txBody>
                    <a:bodyPr/>
                    <a:lstStyle/>
                    <a:p>
                      <a:r>
                        <a:rPr sz="1000" b="0" i="0">
                          <a:latin typeface="Arial"/>
                        </a:rPr>
                        <a:t>No</a:t>
                      </a:r>
                      <a:endParaRPr sz="1000" b="0" i="0">
                        <a:latin typeface="Arial"/>
                      </a:endParaRPr>
                    </a:p>
                  </a:txBody>
                  <a:tcPr anchor="ctr">
                    <a:solidFill>
                      <a:srgbClr val="DCECFB"/>
                    </a:solidFill>
                  </a:tcPr>
                </a:tc>
                <a:tc>
                  <a:txBody>
                    <a:bodyPr/>
                    <a:lstStyle/>
                    <a:p>
                      <a:r>
                        <a:rPr sz="1000" b="0" i="0">
                          <a:latin typeface="Arial"/>
                        </a:rPr>
                        <a:t>i'm loading it up right now</a:t>
                      </a:r>
                      <a:endParaRPr sz="1000" b="0" i="0">
                        <a:latin typeface="Arial"/>
                      </a:endParaRPr>
                    </a:p>
                  </a:txBody>
                  <a:tcPr anchor="ctr">
                    <a:solidFill>
                      <a:srgbClr val="DCECFB"/>
                    </a:solidFill>
                  </a:tcPr>
                </a:tc>
                <a:tc>
                  <a:txBody>
                    <a:bodyPr/>
                    <a:lstStyle/>
                    <a:p>
                      <a:r>
                        <a:rPr sz="1000" b="0" i="0">
                          <a:latin typeface="Arial"/>
                        </a:rPr>
                        <a:t>Nope</a:t>
                      </a:r>
                      <a:endParaRPr sz="1000" b="0" i="0">
                        <a:latin typeface="Arial"/>
                      </a:endParaRPr>
                    </a:p>
                  </a:txBody>
                  <a:tcPr anchor="ctr">
                    <a:solidFill>
                      <a:srgbClr val="DCECFB"/>
                    </a:solidFill>
                  </a:tcPr>
                </a:tc>
              </a:tr>
              <a:tr h="370840">
                <a:tc>
                  <a:txBody>
                    <a:bodyPr/>
                    <a:lstStyle/>
                    <a:p>
                      <a:r>
                        <a:rPr sz="1000" b="0" i="0">
                          <a:latin typeface="Arial"/>
                        </a:rPr>
                        <a:t>no, i am ready!</a:t>
                      </a:r>
                      <a:endParaRPr sz="1000" b="0" i="0">
                        <a:latin typeface="Arial"/>
                      </a:endParaRPr>
                    </a:p>
                  </a:txBody>
                  <a:tcPr anchor="ctr">
                    <a:solidFill>
                      <a:srgbClr val="DCECFB"/>
                    </a:solidFill>
                  </a:tcPr>
                </a:tc>
                <a:tc>
                  <a:txBody>
                    <a:bodyPr/>
                    <a:lstStyle/>
                    <a:p>
                      <a:r>
                        <a:rPr sz="1000" b="0" i="0">
                          <a:latin typeface="Arial"/>
                        </a:rPr>
                        <a:t>No, streaming it on YouTube</a:t>
                      </a:r>
                      <a:endParaRPr sz="1000" b="0" i="0">
                        <a:latin typeface="Arial"/>
                      </a:endParaRPr>
                    </a:p>
                  </a:txBody>
                  <a:tcPr anchor="ctr">
                    <a:solidFill>
                      <a:srgbClr val="DCECFB"/>
                    </a:solidFill>
                  </a:tcPr>
                </a:tc>
                <a:tc>
                  <a:txBody>
                    <a:bodyPr/>
                    <a:lstStyle/>
                    <a:p>
                      <a:r>
                        <a:rPr sz="1000" b="0" i="0">
                          <a:latin typeface="Arial"/>
                        </a:rPr>
                        <a:t>Nope, I'm ready.</a:t>
                      </a:r>
                      <a:endParaRPr sz="1000" b="0" i="0">
                        <a:latin typeface="Arial"/>
                      </a:endParaRPr>
                    </a:p>
                  </a:txBody>
                  <a:tcPr anchor="ctr">
                    <a:solidFill>
                      <a:srgbClr val="DCECFB"/>
                    </a:solidFill>
                  </a:tcPr>
                </a:tc>
              </a:tr>
              <a:tr h="370840">
                <a:tc>
                  <a:txBody>
                    <a:bodyPr/>
                    <a:lstStyle/>
                    <a:p>
                      <a:r>
                        <a:rPr sz="1000" b="0" i="0">
                          <a:latin typeface="Arial"/>
                        </a:rPr>
                        <a:t>yes</a:t>
                      </a:r>
                      <a:endParaRPr sz="1000" b="0" i="0">
                        <a:latin typeface="Arial"/>
                      </a:endParaRPr>
                    </a:p>
                  </a:txBody>
                  <a:tcPr anchor="ctr">
                    <a:solidFill>
                      <a:srgbClr val="DCECFB"/>
                    </a:solidFill>
                  </a:tcPr>
                </a:tc>
                <a:tc>
                  <a:txBody>
                    <a:bodyPr/>
                    <a:lstStyle/>
                    <a:p/>
                  </a:txBody>
                  <a:tcPr/>
                </a:tc>
                <a:tc>
                  <a:txBody>
                    <a:bodyPr/>
                    <a:lstStyle/>
                    <a:p>
                      <a:r>
                        <a:rPr sz="1000" b="0" i="0">
                          <a:latin typeface="Arial"/>
                        </a:rPr>
                        <a:t>No</a:t>
                      </a:r>
                      <a:endParaRPr sz="1000" b="0" i="0">
                        <a:latin typeface="Arial"/>
                      </a:endParaRPr>
                    </a:p>
                  </a:txBody>
                  <a:tcPr anchor="ctr">
                    <a:solidFill>
                      <a:srgbClr val="DCECFB"/>
                    </a:solidFill>
                  </a:tcPr>
                </a:tc>
              </a:tr>
              <a:tr h="370840">
                <a:tc>
                  <a:txBody>
                    <a:bodyPr/>
                    <a:lstStyle/>
                    <a:p>
                      <a:r>
                        <a:rPr sz="1000" b="0" i="0">
                          <a:latin typeface="Arial"/>
                        </a:rPr>
                        <a:t>i'm loading it up right now</a:t>
                      </a:r>
                      <a:endParaRPr sz="1000" b="0" i="0">
                        <a:latin typeface="Arial"/>
                      </a:endParaRPr>
                    </a:p>
                  </a:txBody>
                  <a:tcPr anchor="ctr">
                    <a:solidFill>
                      <a:srgbClr val="DCECFB"/>
                    </a:solidFill>
                  </a:tcPr>
                </a:tc>
                <a:tc>
                  <a:txBody>
                    <a:bodyPr/>
                    <a:lstStyle/>
                    <a:p/>
                  </a:txBody>
                  <a:tcPr/>
                </a:tc>
                <a:tc>
                  <a:txBody>
                    <a:bodyPr/>
                    <a:lstStyle/>
                    <a:p>
                      <a:r>
                        <a:rPr sz="1000" b="0" i="0">
                          <a:latin typeface="Arial"/>
                        </a:rPr>
                        <a:t>no, i am ready</a:t>
                      </a:r>
                      <a:endParaRPr sz="1000" b="0" i="0">
                        <a:latin typeface="Arial"/>
                      </a:endParaRPr>
                    </a:p>
                  </a:txBody>
                  <a:tcPr anchor="ctr">
                    <a:solidFill>
                      <a:srgbClr val="DCECFB"/>
                    </a:solidFill>
                  </a:tcPr>
                </a:tc>
              </a:tr>
              <a:tr h="370840">
                <a:tc>
                  <a:txBody>
                    <a:bodyPr/>
                    <a:lstStyle/>
                    <a:p>
                      <a:r>
                        <a:rPr sz="1000" b="0" i="0">
                          <a:latin typeface="Arial"/>
                        </a:rPr>
                        <a:t>No, streaming it on YouTube</a:t>
                      </a:r>
                      <a:endParaRPr sz="1000" b="0" i="0">
                        <a:latin typeface="Arial"/>
                      </a:endParaRPr>
                    </a:p>
                  </a:txBody>
                  <a:tcPr anchor="ctr">
                    <a:solidFill>
                      <a:srgbClr val="DCECFB"/>
                    </a:solidFill>
                  </a:tcPr>
                </a:tc>
                <a:tc>
                  <a:txBody>
                    <a:bodyPr/>
                    <a:lstStyle/>
                    <a:p/>
                  </a:txBody>
                  <a:tcPr/>
                </a:tc>
                <a:tc>
                  <a:txBody>
                    <a:bodyPr/>
                    <a:lstStyle/>
                    <a:p>
                      <a:r>
                        <a:rPr sz="1000" b="0" i="0">
                          <a:latin typeface="Arial"/>
                        </a:rPr>
                        <a:t>Yes please</a:t>
                      </a:r>
                      <a:endParaRPr sz="1000" b="0" i="0">
                        <a:latin typeface="Arial"/>
                      </a:endParaRPr>
                    </a:p>
                  </a:txBody>
                  <a:tcPr anchor="ctr">
                    <a:solidFill>
                      <a:srgbClr val="DCECFB"/>
                    </a:solidFill>
                  </a:tcPr>
                </a:tc>
              </a:tr>
            </a:tbl>
          </a:graphicData>
        </a:graphic>
      </p:graphicFrame>
    </p:spTree>
  </p:cSld>
  <p:clrMapOvr>
    <a:masterClrMapping/>
  </p:clrMapOvr>
</p:sld>
</file>

<file path=ppt/slides/slide8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Any final thoughts? Thank you and goodnight!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All (n=80)</a:t>
                      </a:r>
                      <a:endParaRPr sz="1000" b="1" i="0">
                        <a:latin typeface="Arial"/>
                      </a:endParaRPr>
                    </a:p>
                  </a:txBody>
                  <a:tcPr anchor="ctr"/>
                </a:tc>
                <a:tc>
                  <a:txBody>
                    <a:bodyPr/>
                    <a:lstStyle/>
                    <a:p>
                      <a:r>
                        <a:rPr sz="1000" b="1" i="0">
                          <a:latin typeface="Arial"/>
                        </a:rPr>
                        <a:t>Male  (n=35)</a:t>
                      </a:r>
                      <a:endParaRPr sz="1000" b="1" i="0">
                        <a:latin typeface="Arial"/>
                      </a:endParaRPr>
                    </a:p>
                  </a:txBody>
                  <a:tcPr anchor="ctr"/>
                </a:tc>
                <a:tc>
                  <a:txBody>
                    <a:bodyPr/>
                    <a:lstStyle/>
                    <a:p>
                      <a:r>
                        <a:rPr sz="1000" b="1" i="0">
                          <a:latin typeface="Arial"/>
                        </a:rPr>
                        <a:t>Female (n=43)</a:t>
                      </a:r>
                      <a:endParaRPr sz="1000" b="1" i="0">
                        <a:latin typeface="Arial"/>
                      </a:endParaRPr>
                    </a:p>
                  </a:txBody>
                  <a:tcPr anchor="ctr"/>
                </a:tc>
              </a:tr>
              <a:tr h="370840">
                <a:tc>
                  <a:txBody>
                    <a:bodyPr/>
                    <a:lstStyle/>
                    <a:p>
                      <a:r>
                        <a:rPr sz="1000" b="0" i="0">
                          <a:latin typeface="Arial"/>
                        </a:rPr>
                        <a:t>Thank you and good night!</a:t>
                      </a:r>
                      <a:endParaRPr sz="1000" b="0" i="0">
                        <a:latin typeface="Arial"/>
                      </a:endParaRPr>
                    </a:p>
                  </a:txBody>
                  <a:tcPr anchor="ctr">
                    <a:solidFill>
                      <a:srgbClr val="DCECFB"/>
                    </a:solidFill>
                  </a:tcPr>
                </a:tc>
                <a:tc>
                  <a:txBody>
                    <a:bodyPr/>
                    <a:lstStyle/>
                    <a:p>
                      <a:r>
                        <a:rPr sz="1000" b="0" i="0">
                          <a:latin typeface="Arial"/>
                        </a:rPr>
                        <a:t>Thanks for the chat. Have a goodnight everyone!</a:t>
                      </a:r>
                      <a:endParaRPr sz="1000" b="0" i="0">
                        <a:latin typeface="Arial"/>
                      </a:endParaRPr>
                    </a:p>
                  </a:txBody>
                  <a:tcPr anchor="ctr">
                    <a:solidFill>
                      <a:srgbClr val="DCECFB"/>
                    </a:solidFill>
                  </a:tcPr>
                </a:tc>
                <a:tc>
                  <a:txBody>
                    <a:bodyPr/>
                    <a:lstStyle/>
                    <a:p>
                      <a:r>
                        <a:rPr sz="1000" b="0" i="0">
                          <a:latin typeface="Arial"/>
                        </a:rPr>
                        <a:t>Thank you and good night!</a:t>
                      </a:r>
                      <a:endParaRPr sz="1000" b="0" i="0">
                        <a:latin typeface="Arial"/>
                      </a:endParaRPr>
                    </a:p>
                  </a:txBody>
                  <a:tcPr anchor="ctr">
                    <a:solidFill>
                      <a:srgbClr val="DCECFB"/>
                    </a:solidFill>
                  </a:tcPr>
                </a:tc>
              </a:tr>
              <a:tr h="370840">
                <a:tc>
                  <a:txBody>
                    <a:bodyPr/>
                    <a:lstStyle/>
                    <a:p>
                      <a:r>
                        <a:rPr sz="1000" b="0" i="0">
                          <a:latin typeface="Arial"/>
                        </a:rPr>
                        <a:t>Do we need to verify anything to get payment remitted?</a:t>
                      </a:r>
                      <a:endParaRPr sz="1000" b="0" i="0">
                        <a:latin typeface="Arial"/>
                      </a:endParaRPr>
                    </a:p>
                  </a:txBody>
                  <a:tcPr anchor="ctr">
                    <a:solidFill>
                      <a:srgbClr val="DCECFB"/>
                    </a:solidFill>
                  </a:tcPr>
                </a:tc>
                <a:tc>
                  <a:txBody>
                    <a:bodyPr/>
                    <a:lstStyle/>
                    <a:p>
                      <a:r>
                        <a:rPr sz="1000" b="0" i="0">
                          <a:latin typeface="Arial"/>
                        </a:rPr>
                        <a:t>I enjoyed the session, good night as well</a:t>
                      </a:r>
                      <a:endParaRPr sz="1000" b="0" i="0">
                        <a:latin typeface="Arial"/>
                      </a:endParaRPr>
                    </a:p>
                  </a:txBody>
                  <a:tcPr anchor="ctr">
                    <a:solidFill>
                      <a:srgbClr val="DCECFB"/>
                    </a:solidFill>
                  </a:tcPr>
                </a:tc>
                <a:tc>
                  <a:txBody>
                    <a:bodyPr/>
                    <a:lstStyle/>
                    <a:p>
                      <a:r>
                        <a:rPr sz="1000" b="0" i="0">
                          <a:latin typeface="Arial"/>
                        </a:rPr>
                        <a:t>Do we need to verify anything to get payment remitted?</a:t>
                      </a:r>
                      <a:endParaRPr sz="1000" b="0" i="0">
                        <a:latin typeface="Arial"/>
                      </a:endParaRPr>
                    </a:p>
                  </a:txBody>
                  <a:tcPr anchor="ctr">
                    <a:solidFill>
                      <a:srgbClr val="DCECFB"/>
                    </a:solidFill>
                  </a:tcPr>
                </a:tc>
              </a:tr>
              <a:tr h="370840">
                <a:tc>
                  <a:txBody>
                    <a:bodyPr/>
                    <a:lstStyle/>
                    <a:p>
                      <a:r>
                        <a:rPr sz="1000" b="0" i="0">
                          <a:latin typeface="Arial"/>
                        </a:rPr>
                        <a:t>Thank you too</a:t>
                      </a:r>
                      <a:endParaRPr sz="1000" b="0" i="0">
                        <a:latin typeface="Arial"/>
                      </a:endParaRPr>
                    </a:p>
                  </a:txBody>
                  <a:tcPr anchor="ctr">
                    <a:solidFill>
                      <a:srgbClr val="DCECFB"/>
                    </a:solidFill>
                  </a:tcPr>
                </a:tc>
                <a:tc>
                  <a:txBody>
                    <a:bodyPr/>
                    <a:lstStyle/>
                    <a:p>
                      <a:r>
                        <a:rPr sz="1000" b="0" i="0">
                          <a:latin typeface="Arial"/>
                        </a:rPr>
                        <a:t>Enjoyed it. Good night.</a:t>
                      </a:r>
                      <a:endParaRPr sz="1000" b="0" i="0">
                        <a:latin typeface="Arial"/>
                      </a:endParaRPr>
                    </a:p>
                  </a:txBody>
                  <a:tcPr anchor="ctr">
                    <a:solidFill>
                      <a:srgbClr val="DCECFB"/>
                    </a:solidFill>
                  </a:tcPr>
                </a:tc>
                <a:tc>
                  <a:txBody>
                    <a:bodyPr/>
                    <a:lstStyle/>
                    <a:p>
                      <a:r>
                        <a:rPr sz="1000" b="0" i="0">
                          <a:latin typeface="Arial"/>
                        </a:rPr>
                        <a:t>Thanks for allowing us to participate.  Great debate!</a:t>
                      </a:r>
                      <a:endParaRPr sz="1000" b="0" i="0">
                        <a:latin typeface="Arial"/>
                      </a:endParaRPr>
                    </a:p>
                  </a:txBody>
                  <a:tcPr anchor="ctr">
                    <a:solidFill>
                      <a:srgbClr val="DCECFB"/>
                    </a:solidFill>
                  </a:tcPr>
                </a:tc>
              </a:tr>
              <a:tr h="370840">
                <a:tc>
                  <a:txBody>
                    <a:bodyPr/>
                    <a:lstStyle/>
                    <a:p>
                      <a:r>
                        <a:rPr sz="1000" b="0" i="0">
                          <a:latin typeface="Arial"/>
                        </a:rPr>
                        <a:t>this lasted quite a long time but the time actually went by quickly and you were very good for your first time! Hope you have many more!</a:t>
                      </a:r>
                      <a:endParaRPr sz="1000" b="0" i="0">
                        <a:latin typeface="Arial"/>
                      </a:endParaRPr>
                    </a:p>
                  </a:txBody>
                  <a:tcPr anchor="ctr">
                    <a:solidFill>
                      <a:srgbClr val="DCECFB"/>
                    </a:solidFill>
                  </a:tcPr>
                </a:tc>
                <a:tc>
                  <a:txBody>
                    <a:bodyPr/>
                    <a:lstStyle/>
                    <a:p>
                      <a:r>
                        <a:rPr sz="1000" b="0" i="0">
                          <a:latin typeface="Arial"/>
                        </a:rPr>
                        <a:t>Thank you! Very Good survey</a:t>
                      </a:r>
                      <a:endParaRPr sz="1000" b="0" i="0">
                        <a:latin typeface="Arial"/>
                      </a:endParaRPr>
                    </a:p>
                  </a:txBody>
                  <a:tcPr anchor="ctr">
                    <a:solidFill>
                      <a:srgbClr val="DCECFB"/>
                    </a:solidFill>
                  </a:tcPr>
                </a:tc>
                <a:tc>
                  <a:txBody>
                    <a:bodyPr/>
                    <a:lstStyle/>
                    <a:p>
                      <a:r>
                        <a:rPr sz="1000" b="0" i="0">
                          <a:latin typeface="Arial"/>
                        </a:rPr>
                        <a:t>Thank you too</a:t>
                      </a:r>
                      <a:endParaRPr sz="1000" b="0" i="0">
                        <a:latin typeface="Arial"/>
                      </a:endParaRPr>
                    </a:p>
                  </a:txBody>
                  <a:tcPr anchor="ctr">
                    <a:solidFill>
                      <a:srgbClr val="DCECFB"/>
                    </a:solidFill>
                  </a:tcPr>
                </a:tc>
              </a:tr>
              <a:tr h="370840">
                <a:tc>
                  <a:txBody>
                    <a:bodyPr/>
                    <a:lstStyle/>
                    <a:p>
                      <a:r>
                        <a:rPr sz="1000" b="0" i="0">
                          <a:latin typeface="Arial"/>
                        </a:rPr>
                        <a:t>nope</a:t>
                      </a:r>
                      <a:endParaRPr sz="1000" b="0" i="0">
                        <a:latin typeface="Arial"/>
                      </a:endParaRPr>
                    </a:p>
                  </a:txBody>
                  <a:tcPr anchor="ctr">
                    <a:solidFill>
                      <a:srgbClr val="DCECFB"/>
                    </a:solidFill>
                  </a:tcPr>
                </a:tc>
                <a:tc>
                  <a:txBody>
                    <a:bodyPr/>
                    <a:lstStyle/>
                    <a:p>
                      <a:r>
                        <a:rPr sz="1000" b="0" i="0">
                          <a:latin typeface="Arial"/>
                        </a:rPr>
                        <a:t>nope thank you</a:t>
                      </a:r>
                      <a:endParaRPr sz="1000" b="0" i="0">
                        <a:latin typeface="Arial"/>
                      </a:endParaRPr>
                    </a:p>
                  </a:txBody>
                  <a:tcPr anchor="ctr">
                    <a:solidFill>
                      <a:srgbClr val="DCECFB"/>
                    </a:solidFill>
                  </a:tcPr>
                </a:tc>
                <a:tc>
                  <a:txBody>
                    <a:bodyPr/>
                    <a:lstStyle/>
                    <a:p>
                      <a:r>
                        <a:rPr sz="1000" b="0" i="0">
                          <a:latin typeface="Arial"/>
                        </a:rPr>
                        <a:t>this lasted quite a long time but the time actually went by quickly and you were very good for your first time! Hope you have many more!</a:t>
                      </a:r>
                      <a:endParaRPr sz="1000" b="0" i="0">
                        <a:latin typeface="Arial"/>
                      </a:endParaRPr>
                    </a:p>
                  </a:txBody>
                  <a:tcPr anchor="ctr">
                    <a:solidFill>
                      <a:srgbClr val="DCECFB"/>
                    </a:solidFill>
                  </a:tcPr>
                </a:tc>
              </a:tr>
              <a:tr h="370840">
                <a:tc>
                  <a:txBody>
                    <a:bodyPr/>
                    <a:lstStyle/>
                    <a:p>
                      <a:r>
                        <a:rPr sz="1000" b="0" i="0">
                          <a:latin typeface="Arial"/>
                        </a:rPr>
                        <a:t>Hopefully they dwindle this field down.  Thanks!</a:t>
                      </a:r>
                      <a:endParaRPr sz="1000" b="0" i="0">
                        <a:latin typeface="Arial"/>
                      </a:endParaRPr>
                    </a:p>
                  </a:txBody>
                  <a:tcPr anchor="ctr">
                    <a:solidFill>
                      <a:srgbClr val="DCECFB"/>
                    </a:solidFill>
                  </a:tcPr>
                </a:tc>
                <a:tc>
                  <a:txBody>
                    <a:bodyPr/>
                    <a:lstStyle/>
                    <a:p>
                      <a:r>
                        <a:rPr sz="1000" b="0" i="0">
                          <a:latin typeface="Arial"/>
                        </a:rPr>
                        <a:t>Nite</a:t>
                      </a:r>
                      <a:endParaRPr sz="1000" b="0" i="0">
                        <a:latin typeface="Arial"/>
                      </a:endParaRPr>
                    </a:p>
                  </a:txBody>
                  <a:tcPr anchor="ctr">
                    <a:solidFill>
                      <a:srgbClr val="DCECFB"/>
                    </a:solidFill>
                  </a:tcPr>
                </a:tc>
                <a:tc>
                  <a:txBody>
                    <a:bodyPr/>
                    <a:lstStyle/>
                    <a:p>
                      <a:r>
                        <a:rPr sz="1000" b="0" i="0">
                          <a:latin typeface="Arial"/>
                        </a:rPr>
                        <a:t>nope</a:t>
                      </a:r>
                      <a:endParaRPr sz="1000" b="0" i="0">
                        <a:latin typeface="Arial"/>
                      </a:endParaRPr>
                    </a:p>
                  </a:txBody>
                  <a:tcPr anchor="ctr">
                    <a:solidFill>
                      <a:srgbClr val="DCECFB"/>
                    </a:solidFill>
                  </a:tcPr>
                </a:tc>
              </a:tr>
              <a:tr h="370840">
                <a:tc>
                  <a:txBody>
                    <a:bodyPr/>
                    <a:lstStyle/>
                    <a:p>
                      <a:r>
                        <a:rPr sz="1000" b="0" i="0">
                          <a:latin typeface="Arial"/>
                        </a:rPr>
                        <a:t>Thank you !</a:t>
                      </a:r>
                      <a:endParaRPr sz="1000" b="0" i="0">
                        <a:latin typeface="Arial"/>
                      </a:endParaRPr>
                    </a:p>
                  </a:txBody>
                  <a:tcPr anchor="ctr">
                    <a:solidFill>
                      <a:srgbClr val="DCECFB"/>
                    </a:solidFill>
                  </a:tcPr>
                </a:tc>
                <a:tc>
                  <a:txBody>
                    <a:bodyPr/>
                    <a:lstStyle/>
                    <a:p>
                      <a:r>
                        <a:rPr sz="1000" b="0" i="0">
                          <a:latin typeface="Arial"/>
                        </a:rPr>
                        <a:t>Hopefully they dwindle this field down.  Thanks!</a:t>
                      </a:r>
                      <a:endParaRPr sz="1000" b="0" i="0">
                        <a:latin typeface="Arial"/>
                      </a:endParaRPr>
                    </a:p>
                  </a:txBody>
                  <a:tcPr anchor="ctr">
                    <a:solidFill>
                      <a:srgbClr val="DCECFB"/>
                    </a:solidFill>
                  </a:tcPr>
                </a:tc>
                <a:tc>
                  <a:txBody>
                    <a:bodyPr/>
                    <a:lstStyle/>
                    <a:p>
                      <a:r>
                        <a:rPr sz="1000" b="0" i="0">
                          <a:latin typeface="Arial"/>
                        </a:rPr>
                        <a:t>Thank you !</a:t>
                      </a:r>
                      <a:endParaRPr sz="1000" b="0" i="0">
                        <a:latin typeface="Arial"/>
                      </a:endParaRPr>
                    </a:p>
                  </a:txBody>
                  <a:tcPr anchor="ctr">
                    <a:solidFill>
                      <a:srgbClr val="DCECFB"/>
                    </a:solidFill>
                  </a:tcPr>
                </a:tc>
              </a:tr>
              <a:tr h="370840">
                <a:tc>
                  <a:txBody>
                    <a:bodyPr/>
                    <a:lstStyle/>
                    <a:p>
                      <a:r>
                        <a:rPr sz="1000" b="0" i="0">
                          <a:latin typeface="Arial"/>
                        </a:rPr>
                        <a:t>This was great</a:t>
                      </a:r>
                      <a:endParaRPr sz="1000" b="0" i="0">
                        <a:latin typeface="Arial"/>
                      </a:endParaRPr>
                    </a:p>
                  </a:txBody>
                  <a:tcPr anchor="ctr">
                    <a:solidFill>
                      <a:srgbClr val="DCECFB"/>
                    </a:solidFill>
                  </a:tcPr>
                </a:tc>
                <a:tc>
                  <a:txBody>
                    <a:bodyPr/>
                    <a:lstStyle/>
                    <a:p>
                      <a:r>
                        <a:rPr sz="1000" b="0" i="0">
                          <a:latin typeface="Arial"/>
                        </a:rPr>
                        <a:t>This was great</a:t>
                      </a:r>
                      <a:endParaRPr sz="1000" b="0" i="0">
                        <a:latin typeface="Arial"/>
                      </a:endParaRPr>
                    </a:p>
                  </a:txBody>
                  <a:tcPr anchor="ctr">
                    <a:solidFill>
                      <a:srgbClr val="DCECFB"/>
                    </a:solidFill>
                  </a:tcPr>
                </a:tc>
                <a:tc>
                  <a:txBody>
                    <a:bodyPr/>
                    <a:lstStyle/>
                    <a:p>
                      <a:r>
                        <a:rPr sz="1000" b="0" i="0">
                          <a:latin typeface="Arial"/>
                        </a:rPr>
                        <a:t>Really enjoyed this! Thank you!</a:t>
                      </a:r>
                      <a:endParaRPr sz="1000" b="0" i="0">
                        <a:latin typeface="Arial"/>
                      </a:endParaRPr>
                    </a:p>
                  </a:txBody>
                  <a:tcPr anchor="ctr">
                    <a:solidFill>
                      <a:srgbClr val="DCECFB"/>
                    </a:solidFill>
                  </a:tcPr>
                </a:tc>
              </a:tr>
              <a:tr h="370840">
                <a:tc>
                  <a:txBody>
                    <a:bodyPr/>
                    <a:lstStyle/>
                    <a:p>
                      <a:r>
                        <a:rPr sz="1000" b="0" i="0">
                          <a:latin typeface="Arial"/>
                        </a:rPr>
                        <a:t>Do we need to give you our names so you can pay us?</a:t>
                      </a:r>
                      <a:endParaRPr sz="1000" b="0" i="0">
                        <a:latin typeface="Arial"/>
                      </a:endParaRPr>
                    </a:p>
                  </a:txBody>
                  <a:tcPr anchor="ctr">
                    <a:solidFill>
                      <a:srgbClr val="DCECFB"/>
                    </a:solidFill>
                  </a:tcPr>
                </a:tc>
                <a:tc>
                  <a:txBody>
                    <a:bodyPr/>
                    <a:lstStyle/>
                    <a:p>
                      <a:r>
                        <a:rPr sz="1000" b="0" i="0">
                          <a:latin typeface="Arial"/>
                        </a:rPr>
                        <a:t>Nice job, Noah.</a:t>
                      </a:r>
                      <a:endParaRPr sz="1000" b="0" i="0">
                        <a:latin typeface="Arial"/>
                      </a:endParaRPr>
                    </a:p>
                  </a:txBody>
                  <a:tcPr anchor="ctr">
                    <a:solidFill>
                      <a:srgbClr val="DCECFB"/>
                    </a:solidFill>
                  </a:tcPr>
                </a:tc>
                <a:tc>
                  <a:txBody>
                    <a:bodyPr/>
                    <a:lstStyle/>
                    <a:p>
                      <a:r>
                        <a:rPr sz="1000" b="0" i="0">
                          <a:latin typeface="Arial"/>
                        </a:rPr>
                        <a:t>Do we need to give you our names so you can pay us?</a:t>
                      </a:r>
                      <a:endParaRPr sz="1000" b="0" i="0">
                        <a:latin typeface="Arial"/>
                      </a:endParaRPr>
                    </a:p>
                  </a:txBody>
                  <a:tcPr anchor="ctr">
                    <a:solidFill>
                      <a:srgbClr val="DCECFB"/>
                    </a:solidFill>
                  </a:tcPr>
                </a:tc>
              </a:tr>
              <a:tr h="370840">
                <a:tc>
                  <a:txBody>
                    <a:bodyPr/>
                    <a:lstStyle/>
                    <a:p>
                      <a:r>
                        <a:rPr sz="1000" b="0" i="0">
                          <a:latin typeface="Arial"/>
                        </a:rPr>
                        <a:t>BERNIE 2020!</a:t>
                      </a:r>
                      <a:endParaRPr sz="1000" b="0" i="0">
                        <a:latin typeface="Arial"/>
                      </a:endParaRPr>
                    </a:p>
                  </a:txBody>
                  <a:tcPr anchor="ctr">
                    <a:solidFill>
                      <a:srgbClr val="DCECFB"/>
                    </a:solidFill>
                  </a:tcPr>
                </a:tc>
                <a:tc>
                  <a:txBody>
                    <a:bodyPr/>
                    <a:lstStyle/>
                    <a:p>
                      <a:r>
                        <a:rPr sz="1000" b="0" i="0">
                          <a:latin typeface="Arial"/>
                        </a:rPr>
                        <a:t>BERNIE 2020!</a:t>
                      </a:r>
                      <a:endParaRPr sz="1000" b="0" i="0">
                        <a:latin typeface="Arial"/>
                      </a:endParaRPr>
                    </a:p>
                  </a:txBody>
                  <a:tcPr anchor="ctr">
                    <a:solidFill>
                      <a:srgbClr val="DCECFB"/>
                    </a:solidFill>
                  </a:tcPr>
                </a:tc>
                <a:tc>
                  <a:txBody>
                    <a:bodyPr/>
                    <a:lstStyle/>
                    <a:p>
                      <a:r>
                        <a:rPr sz="1000" b="0" i="0">
                          <a:latin typeface="Arial"/>
                        </a:rPr>
                        <a:t>Dont you need our names so we can get paid?</a:t>
                      </a:r>
                      <a:endParaRPr sz="1000" b="0" i="0">
                        <a:latin typeface="Arial"/>
                      </a:endParaRPr>
                    </a:p>
                  </a:txBody>
                  <a:tcPr anchor="ctr">
                    <a:solidFill>
                      <a:srgbClr val="DCECFB"/>
                    </a:solidFill>
                  </a:tcPr>
                </a:tc>
              </a:tr>
            </a:tbl>
          </a:graphicData>
        </a:graphic>
      </p:graphicFrame>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Let's try a warm-up question, Please fill in the blank. "If I had control over how my tax dollars were spent, I would allocate more to ______"</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tc>
                <a:tc>
                  <a:txBody>
                    <a:bodyPr/>
                    <a:lstStyle/>
                    <a:p>
                      <a:r>
                        <a:rPr sz="1000" b="1" i="0">
                          <a:latin typeface="Arial"/>
                        </a:rPr>
                        <a:t>All (n=88)</a:t>
                      </a:r>
                      <a:endParaRPr sz="1000" b="1" i="0">
                        <a:latin typeface="Arial"/>
                      </a:endParaRPr>
                    </a:p>
                  </a:txBody>
                  <a:tcPr anchor="ctr"/>
                </a:tc>
                <a:tc>
                  <a:txBody>
                    <a:bodyPr/>
                    <a:lstStyle/>
                    <a:p>
                      <a:r>
                        <a:rPr sz="1000" b="1" i="0">
                          <a:latin typeface="Arial"/>
                        </a:rPr>
                        <a:t>Male  (n=41)</a:t>
                      </a:r>
                      <a:endParaRPr sz="1000" b="1" i="0">
                        <a:latin typeface="Arial"/>
                      </a:endParaRPr>
                    </a:p>
                  </a:txBody>
                  <a:tcPr anchor="ctr"/>
                </a:tc>
                <a:tc>
                  <a:txBody>
                    <a:bodyPr/>
                    <a:lstStyle/>
                    <a:p>
                      <a:r>
                        <a:rPr sz="1000" b="1" i="0">
                          <a:latin typeface="Arial"/>
                        </a:rPr>
                        <a:t>Female (n=45)</a:t>
                      </a:r>
                      <a:endParaRPr sz="1000" b="1" i="0">
                        <a:latin typeface="Arial"/>
                      </a:endParaRPr>
                    </a:p>
                  </a:txBody>
                  <a:tcPr anchor="ctr"/>
                </a:tc>
              </a:tr>
              <a:tr h="370840">
                <a:tc>
                  <a:txBody>
                    <a:bodyPr/>
                    <a:lstStyle/>
                    <a:p>
                      <a:r>
                        <a:rPr sz="1000" b="0" i="0">
                          <a:latin typeface="Arial"/>
                        </a:rPr>
                        <a:t>Education, health care and climate change.</a:t>
                      </a:r>
                      <a:endParaRPr sz="1000" b="0" i="0">
                        <a:latin typeface="Arial"/>
                      </a:endParaRPr>
                    </a:p>
                  </a:txBody>
                  <a:tcPr anchor="ctr">
                    <a:solidFill>
                      <a:srgbClr val="DCECFB"/>
                    </a:solidFill>
                  </a:tcPr>
                </a:tc>
                <a:tc>
                  <a:txBody>
                    <a:bodyPr/>
                    <a:lstStyle/>
                    <a:p>
                      <a:r>
                        <a:rPr sz="1000" b="0" i="0">
                          <a:latin typeface="Arial"/>
                        </a:rPr>
                        <a:t>88%</a:t>
                      </a:r>
                      <a:endParaRPr sz="1000" b="0" i="0">
                        <a:latin typeface="Arial"/>
                      </a:endParaRPr>
                    </a:p>
                  </a:txBody>
                  <a:tcPr anchor="ctr">
                    <a:solidFill>
                      <a:srgbClr val="DCECFB"/>
                    </a:solidFill>
                  </a:tcPr>
                </a:tc>
                <a:tc>
                  <a:txBody>
                    <a:bodyPr/>
                    <a:lstStyle/>
                    <a:p>
                      <a:r>
                        <a:rPr sz="1000" b="0" i="0">
                          <a:latin typeface="Arial"/>
                        </a:rPr>
                        <a:t>88%</a:t>
                      </a:r>
                      <a:endParaRPr sz="1000" b="0" i="0">
                        <a:latin typeface="Arial"/>
                      </a:endParaRPr>
                    </a:p>
                  </a:txBody>
                  <a:tcPr anchor="ctr">
                    <a:solidFill>
                      <a:srgbClr val="DCECFB"/>
                    </a:solidFill>
                  </a:tcPr>
                </a:tc>
                <a:tc>
                  <a:txBody>
                    <a:bodyPr/>
                    <a:lstStyle/>
                    <a:p>
                      <a:r>
                        <a:rPr sz="1000" b="0" i="0">
                          <a:latin typeface="Arial"/>
                        </a:rPr>
                        <a:t>88%</a:t>
                      </a:r>
                      <a:endParaRPr sz="1000" b="0" i="0">
                        <a:latin typeface="Arial"/>
                      </a:endParaRPr>
                    </a:p>
                  </a:txBody>
                  <a:tcPr anchor="ctr">
                    <a:solidFill>
                      <a:srgbClr val="DCECFB"/>
                    </a:solidFill>
                  </a:tcPr>
                </a:tc>
              </a:tr>
              <a:tr h="370840">
                <a:tc>
                  <a:txBody>
                    <a:bodyPr/>
                    <a:lstStyle/>
                    <a:p>
                      <a:r>
                        <a:rPr sz="1000" b="0" i="0">
                          <a:latin typeface="Arial"/>
                        </a:rPr>
                        <a:t>Healthcare and education.</a:t>
                      </a:r>
                      <a:endParaRPr sz="1000" b="0" i="0">
                        <a:latin typeface="Arial"/>
                      </a:endParaRPr>
                    </a:p>
                  </a:txBody>
                  <a:tcPr anchor="ctr">
                    <a:solidFill>
                      <a:srgbClr val="DCECFB"/>
                    </a:solidFill>
                  </a:tcPr>
                </a:tc>
                <a:tc>
                  <a:txBody>
                    <a:bodyPr/>
                    <a:lstStyle/>
                    <a:p>
                      <a:r>
                        <a:rPr sz="1000" b="0" i="0">
                          <a:latin typeface="Arial"/>
                        </a:rPr>
                        <a:t>82%</a:t>
                      </a:r>
                      <a:endParaRPr sz="1000" b="0" i="0">
                        <a:latin typeface="Arial"/>
                      </a:endParaRPr>
                    </a:p>
                  </a:txBody>
                  <a:tcPr anchor="ctr">
                    <a:solidFill>
                      <a:srgbClr val="DCECFB"/>
                    </a:solidFill>
                  </a:tcPr>
                </a:tc>
                <a:tc>
                  <a:txBody>
                    <a:bodyPr/>
                    <a:lstStyle/>
                    <a:p>
                      <a:r>
                        <a:rPr sz="1000" b="0" i="0">
                          <a:latin typeface="Arial"/>
                        </a:rPr>
                        <a:t>83%</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r>
              <a:tr h="370840">
                <a:tc>
                  <a:txBody>
                    <a:bodyPr/>
                    <a:lstStyle/>
                    <a:p>
                      <a:r>
                        <a:rPr sz="1000" b="0" i="0">
                          <a:latin typeface="Arial"/>
                        </a:rPr>
                        <a:t>healthcare</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77%</a:t>
                      </a:r>
                      <a:endParaRPr sz="1000" b="0" i="0">
                        <a:latin typeface="Arial"/>
                      </a:endParaRPr>
                    </a:p>
                  </a:txBody>
                  <a:tcPr anchor="ctr">
                    <a:solidFill>
                      <a:srgbClr val="DCECFB"/>
                    </a:solidFill>
                  </a:tcPr>
                </a:tc>
              </a:tr>
              <a:tr h="370840">
                <a:tc>
                  <a:txBody>
                    <a:bodyPr/>
                    <a:lstStyle/>
                    <a:p>
                      <a:r>
                        <a:rPr sz="1000" b="0" i="0">
                          <a:latin typeface="Arial"/>
                        </a:rPr>
                        <a:t>education</a:t>
                      </a:r>
                      <a:endParaRPr sz="1000" b="0" i="0">
                        <a:latin typeface="Arial"/>
                      </a:endParaRPr>
                    </a:p>
                  </a:txBody>
                  <a:tcPr anchor="ctr">
                    <a:solidFill>
                      <a:srgbClr val="DCECFB"/>
                    </a:solidFill>
                  </a:tcPr>
                </a:tc>
                <a:tc>
                  <a:txBody>
                    <a:bodyPr/>
                    <a:lstStyle/>
                    <a:p>
                      <a:r>
                        <a:rPr sz="1000" b="0" i="0">
                          <a:latin typeface="Arial"/>
                        </a:rPr>
                        <a:t>76%</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81%</a:t>
                      </a:r>
                      <a:endParaRPr sz="1000" b="0" i="0">
                        <a:latin typeface="Arial"/>
                      </a:endParaRPr>
                    </a:p>
                  </a:txBody>
                  <a:tcPr anchor="ctr">
                    <a:solidFill>
                      <a:srgbClr val="DCECFB"/>
                    </a:solidFill>
                  </a:tcPr>
                </a:tc>
              </a:tr>
              <a:tr h="370840">
                <a:tc>
                  <a:txBody>
                    <a:bodyPr/>
                    <a:lstStyle/>
                    <a:p>
                      <a:r>
                        <a:rPr sz="1000" b="0" i="0">
                          <a:latin typeface="Arial"/>
                        </a:rPr>
                        <a:t>climate change and environmental clean up</a:t>
                      </a:r>
                      <a:endParaRPr sz="1000" b="0" i="0">
                        <a:latin typeface="Arial"/>
                      </a:endParaRPr>
                    </a:p>
                  </a:txBody>
                  <a:tcPr anchor="ctr">
                    <a:solidFill>
                      <a:srgbClr val="DCECFB"/>
                    </a:solidFill>
                  </a:tcPr>
                </a:tc>
                <a:tc>
                  <a:txBody>
                    <a:bodyPr/>
                    <a:lstStyle/>
                    <a:p>
                      <a:r>
                        <a:rPr sz="1000" b="0" i="0">
                          <a:latin typeface="Arial"/>
                        </a:rPr>
                        <a:t>65%</a:t>
                      </a:r>
                      <a:endParaRPr sz="1000" b="0" i="0">
                        <a:latin typeface="Arial"/>
                      </a:endParaRPr>
                    </a:p>
                  </a:txBody>
                  <a:tcPr anchor="ctr">
                    <a:solidFill>
                      <a:srgbClr val="DCECFB"/>
                    </a:solidFill>
                  </a:tcPr>
                </a:tc>
                <a:tc>
                  <a:txBody>
                    <a:bodyPr/>
                    <a:lstStyle/>
                    <a:p>
                      <a:r>
                        <a:rPr sz="1000" b="0" i="0">
                          <a:latin typeface="Arial"/>
                        </a:rPr>
                        <a:t>71%</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r>
              <a:tr h="370840">
                <a:tc>
                  <a:txBody>
                    <a:bodyPr/>
                    <a:lstStyle/>
                    <a:p>
                      <a:r>
                        <a:rPr sz="1000" b="0" i="0">
                          <a:latin typeface="Arial"/>
                        </a:rPr>
                        <a:t>Climate change</a:t>
                      </a:r>
                      <a:endParaRPr sz="1000" b="0" i="0">
                        <a:latin typeface="Arial"/>
                      </a:endParaRPr>
                    </a:p>
                  </a:txBody>
                  <a:tcPr anchor="ctr">
                    <a:solidFill>
                      <a:srgbClr val="DCECFB"/>
                    </a:solidFill>
                  </a:tcPr>
                </a:tc>
                <a:tc>
                  <a:txBody>
                    <a:bodyPr/>
                    <a:lstStyle/>
                    <a:p>
                      <a:r>
                        <a:rPr sz="1000" b="0" i="0">
                          <a:latin typeface="Arial"/>
                        </a:rPr>
                        <a:t>60%</a:t>
                      </a:r>
                      <a:endParaRPr sz="1000" b="0" i="0">
                        <a:latin typeface="Arial"/>
                      </a:endParaRPr>
                    </a:p>
                  </a:txBody>
                  <a:tcPr anchor="ctr">
                    <a:solidFill>
                      <a:srgbClr val="DCECFB"/>
                    </a:solidFill>
                  </a:tcPr>
                </a:tc>
                <a:tc>
                  <a:txBody>
                    <a:bodyPr/>
                    <a:lstStyle/>
                    <a:p>
                      <a:r>
                        <a:rPr sz="1000" b="0" i="0">
                          <a:latin typeface="Arial"/>
                        </a:rPr>
                        <a:t>67%</a:t>
                      </a:r>
                      <a:endParaRPr sz="1000" b="0" i="0">
                        <a:latin typeface="Arial"/>
                      </a:endParaRPr>
                    </a:p>
                  </a:txBody>
                  <a:tcPr anchor="ctr">
                    <a:solidFill>
                      <a:srgbClr val="DCECFB"/>
                    </a:solidFill>
                  </a:tcPr>
                </a:tc>
                <a:tc>
                  <a:txBody>
                    <a:bodyPr/>
                    <a:lstStyle/>
                    <a:p>
                      <a:r>
                        <a:rPr sz="1000" b="0" i="0">
                          <a:latin typeface="Arial"/>
                        </a:rPr>
                        <a:t>54%</a:t>
                      </a:r>
                      <a:endParaRPr sz="1000" b="0" i="0">
                        <a:latin typeface="Arial"/>
                      </a:endParaRPr>
                    </a:p>
                  </a:txBody>
                  <a:tcPr anchor="ctr">
                    <a:solidFill>
                      <a:srgbClr val="DCECFB"/>
                    </a:solidFill>
                  </a:tcPr>
                </a:tc>
              </a:tr>
              <a:tr h="370840">
                <a:tc>
                  <a:txBody>
                    <a:bodyPr/>
                    <a:lstStyle/>
                    <a:p>
                      <a:r>
                        <a:rPr sz="1000" b="0" i="0">
                          <a:latin typeface="Arial"/>
                        </a:rPr>
                        <a:t>student loan forgiveness</a:t>
                      </a:r>
                      <a:endParaRPr sz="1000" b="0" i="0">
                        <a:latin typeface="Arial"/>
                      </a:endParaRPr>
                    </a:p>
                  </a:txBody>
                  <a:tcPr anchor="ctr">
                    <a:solidFill>
                      <a:srgbClr val="DCECFB"/>
                    </a:solidFill>
                  </a:tcPr>
                </a:tc>
                <a:tc>
                  <a:txBody>
                    <a:bodyPr/>
                    <a:lstStyle/>
                    <a:p>
                      <a:r>
                        <a:rPr sz="1000" b="0" i="0">
                          <a:latin typeface="Arial"/>
                        </a:rPr>
                        <a:t>51%</a:t>
                      </a:r>
                      <a:endParaRPr sz="1000" b="0" i="0">
                        <a:latin typeface="Arial"/>
                      </a:endParaRPr>
                    </a:p>
                  </a:txBody>
                  <a:tcPr anchor="ctr">
                    <a:solidFill>
                      <a:srgbClr val="DCECFB"/>
                    </a:solidFill>
                  </a:tcPr>
                </a:tc>
                <a:tc>
                  <a:txBody>
                    <a:bodyPr/>
                    <a:lstStyle/>
                    <a:p>
                      <a:r>
                        <a:rPr sz="1000" b="0" i="0">
                          <a:latin typeface="Arial"/>
                        </a:rPr>
                        <a:t>52%</a:t>
                      </a:r>
                      <a:endParaRPr sz="1000" b="0" i="0">
                        <a:latin typeface="Arial"/>
                      </a:endParaRPr>
                    </a:p>
                  </a:txBody>
                  <a:tcPr anchor="ctr">
                    <a:solidFill>
                      <a:srgbClr val="DCECFB"/>
                    </a:solidFill>
                  </a:tcPr>
                </a:tc>
                <a:tc>
                  <a:txBody>
                    <a:bodyPr/>
                    <a:lstStyle/>
                    <a:p>
                      <a:r>
                        <a:rPr sz="1000" b="0" i="0">
                          <a:latin typeface="Arial"/>
                        </a:rPr>
                        <a:t>50%</a:t>
                      </a:r>
                      <a:endParaRPr sz="1000" b="0" i="0">
                        <a:latin typeface="Arial"/>
                      </a:endParaRPr>
                    </a:p>
                  </a:txBody>
                  <a:tcPr anchor="ctr">
                    <a:solidFill>
                      <a:srgbClr val="DCECFB"/>
                    </a:solidFill>
                  </a:tcPr>
                </a:tc>
              </a:tr>
              <a:tr h="370840">
                <a:tc>
                  <a:txBody>
                    <a:bodyPr/>
                    <a:lstStyle/>
                    <a:p>
                      <a:r>
                        <a:rPr sz="1000" b="0" i="0">
                          <a:latin typeface="Arial"/>
                        </a:rPr>
                        <a:t>Mental Health</a:t>
                      </a:r>
                      <a:endParaRPr sz="1000" b="0" i="0">
                        <a:latin typeface="Arial"/>
                      </a:endParaRPr>
                    </a:p>
                  </a:txBody>
                  <a:tcPr anchor="ctr">
                    <a:solidFill>
                      <a:srgbClr val="DCECFB"/>
                    </a:solidFill>
                  </a:tcPr>
                </a:tc>
                <a:tc>
                  <a:txBody>
                    <a:bodyPr/>
                    <a:lstStyle/>
                    <a:p>
                      <a:r>
                        <a:rPr sz="1000" b="0" i="0">
                          <a:latin typeface="Arial"/>
                        </a:rPr>
                        <a:t>41%</a:t>
                      </a:r>
                      <a:endParaRPr sz="1000" b="0" i="0">
                        <a:latin typeface="Arial"/>
                      </a:endParaRPr>
                    </a:p>
                  </a:txBody>
                  <a:tcPr anchor="ctr">
                    <a:solidFill>
                      <a:srgbClr val="DCECFB"/>
                    </a:solidFill>
                  </a:tcPr>
                </a:tc>
                <a:tc>
                  <a:txBody>
                    <a:bodyPr/>
                    <a:lstStyle/>
                    <a:p>
                      <a:r>
                        <a:rPr sz="1000" b="0" i="0">
                          <a:latin typeface="Arial"/>
                        </a:rPr>
                        <a:t>36%</a:t>
                      </a:r>
                      <a:endParaRPr sz="1000" b="0" i="0">
                        <a:latin typeface="Arial"/>
                      </a:endParaRPr>
                    </a:p>
                  </a:txBody>
                  <a:tcPr anchor="ctr">
                    <a:solidFill>
                      <a:srgbClr val="DCECFB"/>
                    </a:solidFill>
                  </a:tcPr>
                </a:tc>
                <a:tc>
                  <a:txBody>
                    <a:bodyPr/>
                    <a:lstStyle/>
                    <a:p>
                      <a:r>
                        <a:rPr sz="1000" b="0" i="0">
                          <a:latin typeface="Arial"/>
                        </a:rPr>
                        <a:t>46%</a:t>
                      </a:r>
                      <a:endParaRPr sz="1000" b="0" i="0">
                        <a:latin typeface="Arial"/>
                      </a:endParaRPr>
                    </a:p>
                  </a:txBody>
                  <a:tcPr anchor="ctr">
                    <a:solidFill>
                      <a:srgbClr val="DCECFB"/>
                    </a:solidFill>
                  </a:tcPr>
                </a:tc>
              </a:tr>
              <a:tr h="370840">
                <a:tc>
                  <a:txBody>
                    <a:bodyPr/>
                    <a:lstStyle/>
                    <a:p>
                      <a:r>
                        <a:rPr sz="1000" b="0" i="0">
                          <a:latin typeface="Arial"/>
                        </a:rPr>
                        <a:t>IMMIGRAtion</a:t>
                      </a:r>
                      <a:endParaRPr sz="1000" b="0" i="0">
                        <a:latin typeface="Arial"/>
                      </a:endParaRPr>
                    </a:p>
                  </a:txBody>
                  <a:tcPr anchor="ctr">
                    <a:solidFill>
                      <a:srgbClr val="DCECFB"/>
                    </a:solidFill>
                  </a:tcPr>
                </a:tc>
                <a:tc>
                  <a:txBody>
                    <a:bodyPr/>
                    <a:lstStyle/>
                    <a:p>
                      <a:r>
                        <a:rPr sz="1000" b="0" i="0">
                          <a:latin typeface="Arial"/>
                        </a:rPr>
                        <a:t>17%</a:t>
                      </a:r>
                      <a:endParaRPr sz="1000" b="0" i="0">
                        <a:latin typeface="Arial"/>
                      </a:endParaRPr>
                    </a:p>
                  </a:txBody>
                  <a:tcPr anchor="ctr">
                    <a:solidFill>
                      <a:srgbClr val="DCECFB"/>
                    </a:solidFill>
                  </a:tcPr>
                </a:tc>
                <a:tc>
                  <a:txBody>
                    <a:bodyPr/>
                    <a:lstStyle/>
                    <a:p>
                      <a:r>
                        <a:rPr sz="1000" b="0" i="0">
                          <a:latin typeface="Arial"/>
                        </a:rPr>
                        <a:t>21%</a:t>
                      </a:r>
                      <a:endParaRPr sz="1000" b="0" i="0">
                        <a:latin typeface="Arial"/>
                      </a:endParaRPr>
                    </a:p>
                  </a:txBody>
                  <a:tcPr anchor="ctr">
                    <a:solidFill>
                      <a:srgbClr val="DCECFB"/>
                    </a:solidFill>
                  </a:tcPr>
                </a:tc>
                <a:tc>
                  <a:txBody>
                    <a:bodyPr/>
                    <a:lstStyle/>
                    <a:p>
                      <a:r>
                        <a:rPr sz="1000" b="0" i="0">
                          <a:latin typeface="Arial"/>
                        </a:rPr>
                        <a:t>15%</a:t>
                      </a:r>
                      <a:endParaRPr sz="1000" b="0" i="0">
                        <a:latin typeface="Arial"/>
                      </a:endParaRPr>
                    </a:p>
                  </a:txBody>
                  <a:tcPr anchor="ctr">
                    <a:solidFill>
                      <a:srgbClr val="DCECFB"/>
                    </a:solidFill>
                  </a:tcPr>
                </a:tc>
              </a:tr>
              <a:tr h="370840">
                <a:tc>
                  <a:txBody>
                    <a:bodyPr/>
                    <a:lstStyle/>
                    <a:p>
                      <a:r>
                        <a:rPr sz="1000" b="0" i="0">
                          <a:latin typeface="Arial"/>
                        </a:rPr>
                        <a:t>save it</a:t>
                      </a:r>
                      <a:endParaRPr sz="1000" b="0" i="0">
                        <a:latin typeface="Arial"/>
                      </a:endParaRPr>
                    </a:p>
                  </a:txBody>
                  <a:tcPr anchor="ctr">
                    <a:solidFill>
                      <a:srgbClr val="DCECFB"/>
                    </a:solidFill>
                  </a:tcPr>
                </a:tc>
                <a:tc>
                  <a:txBody>
                    <a:bodyPr/>
                    <a:lstStyle/>
                    <a:p>
                      <a:r>
                        <a:rPr sz="1000" b="0" i="0">
                          <a:latin typeface="Arial"/>
                        </a:rPr>
                        <a:t>16%</a:t>
                      </a:r>
                      <a:endParaRPr sz="1000" b="0" i="0">
                        <a:latin typeface="Arial"/>
                      </a:endParaRPr>
                    </a:p>
                  </a:txBody>
                  <a:tcPr anchor="ctr">
                    <a:solidFill>
                      <a:srgbClr val="DCECFB"/>
                    </a:solidFill>
                  </a:tcPr>
                </a:tc>
                <a:tc>
                  <a:txBody>
                    <a:bodyPr/>
                    <a:lstStyle/>
                    <a:p>
                      <a:r>
                        <a:rPr sz="1000" b="0" i="0">
                          <a:latin typeface="Arial"/>
                        </a:rPr>
                        <a:t>17%</a:t>
                      </a:r>
                      <a:endParaRPr sz="1000" b="0" i="0">
                        <a:latin typeface="Arial"/>
                      </a:endParaRPr>
                    </a:p>
                  </a:txBody>
                  <a:tcPr anchor="ctr">
                    <a:solidFill>
                      <a:srgbClr val="DCECFB"/>
                    </a:solidFill>
                  </a:tcPr>
                </a:tc>
                <a:tc>
                  <a:txBody>
                    <a:bodyPr/>
                    <a:lstStyle/>
                    <a:p>
                      <a:r>
                        <a:rPr sz="1000" b="0" i="0">
                          <a:latin typeface="Arial"/>
                        </a:rPr>
                        <a:t>17%</a:t>
                      </a:r>
                      <a:endParaRPr sz="1000" b="0" i="0">
                        <a:latin typeface="Arial"/>
                      </a:endParaRPr>
                    </a:p>
                  </a:txBody>
                  <a:tcPr anchor="ctr">
                    <a:solidFill>
                      <a:srgbClr val="DCECFB"/>
                    </a:solidFill>
                  </a:tcPr>
                </a:tc>
              </a:tr>
            </a:tbl>
          </a:graphicData>
        </a:graphic>
      </p:graphicFrame>
    </p:spTree>
  </p:cSld>
  <p:clrMapOvr>
    <a:masterClrMapping/>
  </p:clrMapOvr>
</p:sld>
</file>

<file path=ppt/theme/theme1.xml><?xml version="1.0" encoding="utf-8"?>
<a:theme xmlns:a="http://schemas.openxmlformats.org/drawingml/2006/main" name="Custom Design">
  <a:themeElements>
    <a:clrScheme name="Remesh brand color ">
      <a:dk1>
        <a:srgbClr val="000000"/>
      </a:dk1>
      <a:lt1>
        <a:srgbClr val="FFFFFF"/>
      </a:lt1>
      <a:dk2>
        <a:srgbClr val="44546A"/>
      </a:dk2>
      <a:lt2>
        <a:srgbClr val="E3E6E6"/>
      </a:lt2>
      <a:accent1>
        <a:srgbClr val="0372E3"/>
      </a:accent1>
      <a:accent2>
        <a:srgbClr val="F05041"/>
      </a:accent2>
      <a:accent3>
        <a:srgbClr val="24DBC3"/>
      </a:accent3>
      <a:accent4>
        <a:srgbClr val="BDF5ED"/>
      </a:accent4>
      <a:accent5>
        <a:srgbClr val="FFCC20"/>
      </a:accent5>
      <a:accent6>
        <a:srgbClr val="FFE9A6"/>
      </a:accent6>
      <a:hlink>
        <a:srgbClr val="0C34B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1354</TotalTime>
  <Words>313</Words>
  <Application>Microsoft Macintosh PowerPoint</Application>
  <PresentationFormat>On-screen Show (16:9)</PresentationFormat>
  <Paragraphs>84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Custom Design</vt:lpstr>
      <vt:lpstr>Coffee Talk</vt:lpstr>
      <vt:lpstr>PowerPoint Presentation</vt:lpstr>
      <vt:lpstr>Objective</vt:lpstr>
      <vt:lpstr>Key Segments</vt:lpstr>
      <vt:lpstr>Key Segments</vt:lpstr>
      <vt:lpstr>Summary of data</vt:lpstr>
      <vt:lpstr>PowerPoint Presentation</vt:lpstr>
      <vt:lpstr>Conversation</vt:lpstr>
      <vt:lpstr>Concept A</vt:lpstr>
      <vt:lpstr>PowerPoint Presentation</vt:lpstr>
      <vt:lpstr>PowerPoint Presentation</vt:lpstr>
      <vt:lpstr>PowerPoint Presentation</vt:lpstr>
      <vt:lpstr>Onboarding Polls</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Tao Tang</dc:creator>
  <cp:lastModifiedBy>Tao Tang</cp:lastModifiedBy>
  <cp:revision>12</cp:revision>
  <dcterms:created xsi:type="dcterms:W3CDTF">2019-08-02T14:13:34Z</dcterms:created>
  <dcterms:modified xsi:type="dcterms:W3CDTF">2019-08-29T14:43:11Z</dcterms:modified>
</cp:coreProperties>
</file>