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revisionInfo.xml" ContentType="application/vnd.ms-powerpoint.revisioninfo+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 id="287" r:id="rId40"/>
    <p:sldId id="288" r:id="rId41"/>
    <p:sldId id="289" r:id="rId42"/>
    <p:sldId id="290" r:id="rId43"/>
    <p:sldId id="291" r:id="rId44"/>
    <p:sldId id="292" r:id="rId45"/>
    <p:sldId id="293" r:id="rId46"/>
    <p:sldId id="294" r:id="rId47"/>
    <p:sldId id="295" r:id="rId48"/>
    <p:sldId id="296" r:id="rId49"/>
    <p:sldId id="297" r:id="rId50"/>
    <p:sldId id="298" r:id="rId51"/>
    <p:sldId id="299" r:id="rId52"/>
    <p:sldId id="300" r:id="rId53"/>
    <p:sldId id="301" r:id="rId54"/>
    <p:sldId id="302" r:id="rId55"/>
    <p:sldId id="303" r:id="rId56"/>
    <p:sldId id="304" r:id="rId57"/>
    <p:sldId id="305" r:id="rId58"/>
    <p:sldId id="306" r:id="rId5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C30F821-5E93-214C-88D5-9E9F562DAB93}">
          <p14:sldIdLst/>
        </p14:section>
      </p14:sectionLst>
    </p:ext>
    <p:ext uri="{EFAFB233-063F-42B5-8137-9DF3F51BA10A}">
      <p15:sldGuideLst xmlns:p15="http://schemas.microsoft.com/office/powerpoint/2012/main">
        <p15:guide id="2" pos="2880">
          <p15:clr>
            <a:srgbClr val="A4A3A4"/>
          </p15:clr>
        </p15:guide>
        <p15:guide id="3" orient="horz" pos="16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randa Mu" initials="MM" lastIdx="2" clrIdx="0">
    <p:extLst>
      <p:ext uri="{19B8F6BF-5375-455C-9EA6-DF929625EA0E}">
        <p15:presenceInfo xmlns:p15="http://schemas.microsoft.com/office/powerpoint/2012/main" userId="S::miranda@remesh.onmicrosoft.com::ab7f3dda-75ad-4599-b013-87a2845d79ea" providerId="AD"/>
      </p:ext>
    </p:extLst>
  </p:cmAuthor>
  <p:cmAuthor id="2" name="Tao Tang" initials="TT" lastIdx="1" clrIdx="1">
    <p:extLst>
      <p:ext uri="{19B8F6BF-5375-455C-9EA6-DF929625EA0E}">
        <p15:presenceInfo xmlns:p15="http://schemas.microsoft.com/office/powerpoint/2012/main" userId="S::tao@remesh.onmicrosoft.com::cf25e15a-1a72-4fb4-a922-3a85fea1f53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70A9EE-CB77-6348-8BC0-4DDAAC38DFAB}" v="527" dt="2019-08-29T14:42:05.4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661"/>
    <p:restoredTop sz="95024"/>
  </p:normalViewPr>
  <p:slideViewPr>
    <p:cSldViewPr snapToGrid="0" snapToObjects="1" showGuides="1">
      <p:cViewPr>
        <p:scale>
          <a:sx n="105" d="100"/>
          <a:sy n="105" d="100"/>
        </p:scale>
        <p:origin x="160" y="1608"/>
      </p:cViewPr>
      <p:guideLst>
        <p:guide pos="2880"/>
        <p:guide orient="horz" pos="16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8" Type="http://schemas.openxmlformats.org/officeDocument/2006/relationships/presProps" Target="presProps.xml"/><Relationship Id="rId21" Type="http://schemas.openxmlformats.org/officeDocument/2006/relationships/tableStyles" Target="tableStyles.xml"/><Relationship Id="rId17" Type="http://schemas.openxmlformats.org/officeDocument/2006/relationships/commentAuthors" Target="commentAuthors.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19" Type="http://schemas.openxmlformats.org/officeDocument/2006/relationships/viewProps" Target="viewProps.xml"/><Relationship Id="rId22" Type="http://schemas.microsoft.com/office/2015/10/relationships/revisionInfo" Target="revisionInfo.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23" Type="http://schemas.openxmlformats.org/officeDocument/2006/relationships/slide" Target="slides/slide15.xml"/><Relationship Id="rId24" Type="http://schemas.openxmlformats.org/officeDocument/2006/relationships/slide" Target="slides/slide16.xml"/><Relationship Id="rId25" Type="http://schemas.openxmlformats.org/officeDocument/2006/relationships/slide" Target="slides/slide17.xml"/><Relationship Id="rId26" Type="http://schemas.openxmlformats.org/officeDocument/2006/relationships/slide" Target="slides/slide18.xml"/><Relationship Id="rId27" Type="http://schemas.openxmlformats.org/officeDocument/2006/relationships/slide" Target="slides/slide19.xml"/><Relationship Id="rId28" Type="http://schemas.openxmlformats.org/officeDocument/2006/relationships/slide" Target="slides/slide20.xml"/><Relationship Id="rId29" Type="http://schemas.openxmlformats.org/officeDocument/2006/relationships/slide" Target="slides/slide21.xml"/><Relationship Id="rId30" Type="http://schemas.openxmlformats.org/officeDocument/2006/relationships/slide" Target="slides/slide22.xml"/><Relationship Id="rId31" Type="http://schemas.openxmlformats.org/officeDocument/2006/relationships/slide" Target="slides/slide23.xml"/><Relationship Id="rId32" Type="http://schemas.openxmlformats.org/officeDocument/2006/relationships/slide" Target="slides/slide24.xml"/><Relationship Id="rId33" Type="http://schemas.openxmlformats.org/officeDocument/2006/relationships/slide" Target="slides/slide25.xml"/><Relationship Id="rId34" Type="http://schemas.openxmlformats.org/officeDocument/2006/relationships/slide" Target="slides/slide26.xml"/><Relationship Id="rId35" Type="http://schemas.openxmlformats.org/officeDocument/2006/relationships/slide" Target="slides/slide27.xml"/><Relationship Id="rId36" Type="http://schemas.openxmlformats.org/officeDocument/2006/relationships/slide" Target="slides/slide28.xml"/><Relationship Id="rId37" Type="http://schemas.openxmlformats.org/officeDocument/2006/relationships/slide" Target="slides/slide29.xml"/><Relationship Id="rId38" Type="http://schemas.openxmlformats.org/officeDocument/2006/relationships/slide" Target="slides/slide30.xml"/><Relationship Id="rId39" Type="http://schemas.openxmlformats.org/officeDocument/2006/relationships/slide" Target="slides/slide31.xml"/><Relationship Id="rId40" Type="http://schemas.openxmlformats.org/officeDocument/2006/relationships/slide" Target="slides/slide32.xml"/><Relationship Id="rId41" Type="http://schemas.openxmlformats.org/officeDocument/2006/relationships/slide" Target="slides/slide33.xml"/><Relationship Id="rId42" Type="http://schemas.openxmlformats.org/officeDocument/2006/relationships/slide" Target="slides/slide34.xml"/><Relationship Id="rId43" Type="http://schemas.openxmlformats.org/officeDocument/2006/relationships/slide" Target="slides/slide35.xml"/><Relationship Id="rId44" Type="http://schemas.openxmlformats.org/officeDocument/2006/relationships/slide" Target="slides/slide36.xml"/><Relationship Id="rId45" Type="http://schemas.openxmlformats.org/officeDocument/2006/relationships/slide" Target="slides/slide37.xml"/><Relationship Id="rId46" Type="http://schemas.openxmlformats.org/officeDocument/2006/relationships/slide" Target="slides/slide38.xml"/><Relationship Id="rId47" Type="http://schemas.openxmlformats.org/officeDocument/2006/relationships/slide" Target="slides/slide39.xml"/><Relationship Id="rId48" Type="http://schemas.openxmlformats.org/officeDocument/2006/relationships/slide" Target="slides/slide40.xml"/><Relationship Id="rId49" Type="http://schemas.openxmlformats.org/officeDocument/2006/relationships/slide" Target="slides/slide41.xml"/><Relationship Id="rId50" Type="http://schemas.openxmlformats.org/officeDocument/2006/relationships/slide" Target="slides/slide42.xml"/><Relationship Id="rId51" Type="http://schemas.openxmlformats.org/officeDocument/2006/relationships/slide" Target="slides/slide43.xml"/><Relationship Id="rId52" Type="http://schemas.openxmlformats.org/officeDocument/2006/relationships/slide" Target="slides/slide44.xml"/><Relationship Id="rId53" Type="http://schemas.openxmlformats.org/officeDocument/2006/relationships/slide" Target="slides/slide45.xml"/><Relationship Id="rId54" Type="http://schemas.openxmlformats.org/officeDocument/2006/relationships/slide" Target="slides/slide46.xml"/><Relationship Id="rId55" Type="http://schemas.openxmlformats.org/officeDocument/2006/relationships/slide" Target="slides/slide47.xml"/><Relationship Id="rId56" Type="http://schemas.openxmlformats.org/officeDocument/2006/relationships/slide" Target="slides/slide48.xml"/><Relationship Id="rId57" Type="http://schemas.openxmlformats.org/officeDocument/2006/relationships/slide" Target="slides/slide49.xml"/><Relationship Id="rId58" Type="http://schemas.openxmlformats.org/officeDocument/2006/relationships/slide" Target="slides/slide50.xml"/><Relationship Id="rId59"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547DC3-B97A-E74F-9EAD-C8556FC9C3B3}" type="datetimeFigureOut">
              <a:rPr lang="en-US" smtClean="0"/>
              <a:t>8/29/19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AFAA17-FB81-1448-948A-CB7CE5448E06}" type="slidenum">
              <a:rPr lang="en-US" smtClean="0"/>
              <a:t>‹#›</a:t>
            </a:fld>
            <a:endParaRPr lang="en-US"/>
          </a:p>
        </p:txBody>
      </p:sp>
    </p:spTree>
    <p:extLst>
      <p:ext uri="{BB962C8B-B14F-4D97-AF65-F5344CB8AC3E}">
        <p14:creationId xmlns:p14="http://schemas.microsoft.com/office/powerpoint/2010/main" val="152920060"/>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211D1-323F-9448-B9A8-B0D72767AA32}"/>
              </a:ext>
            </a:extLst>
          </p:cNvPr>
          <p:cNvSpPr>
            <a:spLocks noGrp="1"/>
          </p:cNvSpPr>
          <p:nvPr>
            <p:ph type="ctrTitle" hasCustomPrompt="1"/>
          </p:nvPr>
        </p:nvSpPr>
        <p:spPr>
          <a:xfrm>
            <a:off x="352044" y="361950"/>
            <a:ext cx="4219956" cy="2196973"/>
          </a:xfrm>
        </p:spPr>
        <p:txBody>
          <a:bodyPr anchor="b">
            <a:noAutofit/>
          </a:bodyPr>
          <a:lstStyle>
            <a:lvl1pPr algn="l">
              <a:defRPr sz="4000" b="1" i="0">
                <a:solidFill>
                  <a:schemeClr val="bg1"/>
                </a:solidFill>
                <a:latin typeface="Arial" panose="020B0604020202020204" pitchFamily="34" charset="0"/>
                <a:cs typeface="Arial" panose="020B0604020202020204" pitchFamily="34" charset="0"/>
              </a:defRPr>
            </a:lvl1pPr>
          </a:lstStyle>
          <a:p>
            <a:r>
              <a:rPr lang="en-US" dirty="0"/>
              <a:t>Convo Title</a:t>
            </a:r>
          </a:p>
        </p:txBody>
      </p:sp>
      <p:sp>
        <p:nvSpPr>
          <p:cNvPr id="3" name="Subtitle 2">
            <a:extLst>
              <a:ext uri="{FF2B5EF4-FFF2-40B4-BE49-F238E27FC236}">
                <a16:creationId xmlns:a16="http://schemas.microsoft.com/office/drawing/2014/main" id="{F761C49B-CBFA-BC4C-8450-33E79FAB110F}"/>
              </a:ext>
            </a:extLst>
          </p:cNvPr>
          <p:cNvSpPr>
            <a:spLocks noGrp="1"/>
          </p:cNvSpPr>
          <p:nvPr>
            <p:ph type="subTitle" idx="1" hasCustomPrompt="1"/>
          </p:nvPr>
        </p:nvSpPr>
        <p:spPr>
          <a:xfrm>
            <a:off x="357890" y="2584578"/>
            <a:ext cx="4214110" cy="343027"/>
          </a:xfrm>
        </p:spPr>
        <p:txBody>
          <a:bodyPr>
            <a:noAutofit/>
          </a:bodyPr>
          <a:lstStyle>
            <a:lvl1pPr marL="0" indent="0" algn="l">
              <a:buNone/>
              <a:defRPr sz="1400" b="0" i="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TOPLINE REPORT</a:t>
            </a:r>
          </a:p>
        </p:txBody>
      </p:sp>
      <p:pic>
        <p:nvPicPr>
          <p:cNvPr id="8" name="Google Shape;14;p2">
            <a:extLst>
              <a:ext uri="{FF2B5EF4-FFF2-40B4-BE49-F238E27FC236}">
                <a16:creationId xmlns:a16="http://schemas.microsoft.com/office/drawing/2014/main" id="{8910D444-038A-6D4F-B246-D38218EF18A5}"/>
              </a:ext>
            </a:extLst>
          </p:cNvPr>
          <p:cNvPicPr preferRelativeResize="0"/>
          <p:nvPr userDrawn="1"/>
        </p:nvPicPr>
        <p:blipFill rotWithShape="1">
          <a:blip r:embed="rId2">
            <a:alphaModFix/>
          </a:blip>
          <a:srcRect l="35446"/>
          <a:stretch/>
        </p:blipFill>
        <p:spPr>
          <a:xfrm rot="-5400000">
            <a:off x="5977338" y="-682162"/>
            <a:ext cx="2484500" cy="3848825"/>
          </a:xfrm>
          <a:prstGeom prst="rect">
            <a:avLst/>
          </a:prstGeom>
          <a:noFill/>
          <a:ln>
            <a:noFill/>
          </a:ln>
        </p:spPr>
      </p:pic>
      <p:pic>
        <p:nvPicPr>
          <p:cNvPr id="14" name="Google Shape;11;p2">
            <a:extLst>
              <a:ext uri="{FF2B5EF4-FFF2-40B4-BE49-F238E27FC236}">
                <a16:creationId xmlns:a16="http://schemas.microsoft.com/office/drawing/2014/main" id="{326AF824-E206-0242-92ED-D41B3E172C10}"/>
              </a:ext>
            </a:extLst>
          </p:cNvPr>
          <p:cNvPicPr preferRelativeResize="0"/>
          <p:nvPr userDrawn="1"/>
        </p:nvPicPr>
        <p:blipFill>
          <a:blip r:embed="rId3">
            <a:alphaModFix/>
          </a:blip>
          <a:stretch>
            <a:fillRect/>
          </a:stretch>
        </p:blipFill>
        <p:spPr>
          <a:xfrm>
            <a:off x="6930149" y="4429400"/>
            <a:ext cx="1824613" cy="352150"/>
          </a:xfrm>
          <a:prstGeom prst="rect">
            <a:avLst/>
          </a:prstGeom>
          <a:noFill/>
          <a:ln>
            <a:noFill/>
          </a:ln>
        </p:spPr>
      </p:pic>
      <p:sp>
        <p:nvSpPr>
          <p:cNvPr id="17" name="Text Placeholder 16">
            <a:extLst>
              <a:ext uri="{FF2B5EF4-FFF2-40B4-BE49-F238E27FC236}">
                <a16:creationId xmlns:a16="http://schemas.microsoft.com/office/drawing/2014/main" id="{E78A08BC-2317-DA4A-A2F2-6D634AF42692}"/>
              </a:ext>
            </a:extLst>
          </p:cNvPr>
          <p:cNvSpPr>
            <a:spLocks noGrp="1"/>
          </p:cNvSpPr>
          <p:nvPr>
            <p:ph type="body" sz="quarter" idx="14" hasCustomPrompt="1"/>
          </p:nvPr>
        </p:nvSpPr>
        <p:spPr>
          <a:xfrm>
            <a:off x="352045" y="3355175"/>
            <a:ext cx="4214110" cy="771981"/>
          </a:xfrm>
        </p:spPr>
        <p:txBody>
          <a:bodyPr>
            <a:noAutofit/>
          </a:bodyPr>
          <a:lstStyle>
            <a:lvl1pPr marL="0" indent="0">
              <a:buFontTx/>
              <a:buNone/>
              <a:defRPr sz="1000">
                <a:solidFill>
                  <a:schemeClr val="bg1"/>
                </a:solidFill>
              </a:defRPr>
            </a:lvl1pPr>
          </a:lstStyle>
          <a:p>
            <a:pPr lvl="0"/>
            <a:r>
              <a:rPr lang="en-US" dirty="0"/>
              <a:t>Online 60 minutes conversation </a:t>
            </a:r>
          </a:p>
          <a:p>
            <a:pPr lvl="0"/>
            <a:r>
              <a:rPr lang="en-US" dirty="0"/>
              <a:t>~N = 237</a:t>
            </a:r>
          </a:p>
          <a:p>
            <a:pPr lvl="0"/>
            <a:r>
              <a:rPr lang="en-US" dirty="0"/>
              <a:t>Date</a:t>
            </a:r>
          </a:p>
        </p:txBody>
      </p:sp>
    </p:spTree>
    <p:extLst>
      <p:ext uri="{BB962C8B-B14F-4D97-AF65-F5344CB8AC3E}">
        <p14:creationId xmlns:p14="http://schemas.microsoft.com/office/powerpoint/2010/main" val="2060030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oll">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5F591CA-CA46-204D-A829-CA0A465C7614}"/>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4" name="Footer Placeholder 3">
            <a:extLst>
              <a:ext uri="{FF2B5EF4-FFF2-40B4-BE49-F238E27FC236}">
                <a16:creationId xmlns:a16="http://schemas.microsoft.com/office/drawing/2014/main" id="{B647C385-E78D-DC4E-A8FD-186D928C06D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6DD58F-D728-2C46-A122-9ECCEE361D07}"/>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9" name="Text Placeholder 8">
            <a:extLst>
              <a:ext uri="{FF2B5EF4-FFF2-40B4-BE49-F238E27FC236}">
                <a16:creationId xmlns:a16="http://schemas.microsoft.com/office/drawing/2014/main" id="{7445100E-39F6-4F41-A139-D2A275E23689}"/>
              </a:ext>
            </a:extLst>
          </p:cNvPr>
          <p:cNvSpPr>
            <a:spLocks noGrp="1"/>
          </p:cNvSpPr>
          <p:nvPr>
            <p:ph type="body" sz="quarter" idx="13" hasCustomPrompt="1"/>
          </p:nvPr>
        </p:nvSpPr>
        <p:spPr>
          <a:xfrm>
            <a:off x="374005" y="617130"/>
            <a:ext cx="2102495" cy="4031070"/>
          </a:xfrm>
        </p:spPr>
        <p:txBody>
          <a:bodyPr>
            <a:noAutofit/>
          </a:bodyPr>
          <a:lstStyle>
            <a:lvl1pPr marL="0" indent="0">
              <a:buFontTx/>
              <a:buNone/>
              <a:defRPr sz="1400" b="1" i="0">
                <a:latin typeface="Arial" panose="020B0604020202020204" pitchFamily="34" charset="0"/>
                <a:cs typeface="Arial" panose="020B0604020202020204" pitchFamily="34" charset="0"/>
              </a:defRPr>
            </a:lvl1pPr>
          </a:lstStyle>
          <a:p>
            <a:pPr lvl="0"/>
            <a:r>
              <a:rPr lang="en-US" sz="1400" b="1" dirty="0">
                <a:latin typeface="Arial" panose="020B0604020202020204" pitchFamily="34" charset="0"/>
                <a:cs typeface="Arial" panose="020B0604020202020204" pitchFamily="34" charset="0"/>
              </a:rPr>
              <a:t>Insert a poll question here?</a:t>
            </a:r>
            <a:endParaRPr lang="en-US" dirty="0"/>
          </a:p>
        </p:txBody>
      </p:sp>
      <p:sp>
        <p:nvSpPr>
          <p:cNvPr id="12" name="Text Placeholder 11">
            <a:extLst>
              <a:ext uri="{FF2B5EF4-FFF2-40B4-BE49-F238E27FC236}">
                <a16:creationId xmlns:a16="http://schemas.microsoft.com/office/drawing/2014/main" id="{26938D5C-0757-CF42-B12C-F0DDC587E62C}"/>
              </a:ext>
            </a:extLst>
          </p:cNvPr>
          <p:cNvSpPr>
            <a:spLocks noGrp="1"/>
          </p:cNvSpPr>
          <p:nvPr>
            <p:ph type="body" sz="quarter" idx="14" hasCustomPrompt="1"/>
          </p:nvPr>
        </p:nvSpPr>
        <p:spPr>
          <a:xfrm>
            <a:off x="351771" y="361950"/>
            <a:ext cx="2124729" cy="255180"/>
          </a:xfrm>
        </p:spPr>
        <p:txBody>
          <a:bodyPr>
            <a:noAutofit/>
          </a:bodyPr>
          <a:lstStyle>
            <a:lvl1pPr marL="0" indent="0">
              <a:buFontTx/>
              <a:buNone/>
              <a:defRPr sz="1000" b="1" i="0">
                <a:solidFill>
                  <a:schemeClr val="accent1"/>
                </a:solidFill>
                <a:latin typeface="Arial" panose="020B0604020202020204" pitchFamily="34" charset="0"/>
                <a:cs typeface="Arial" panose="020B0604020202020204" pitchFamily="34" charset="0"/>
              </a:defRPr>
            </a:lvl1pPr>
          </a:lstStyle>
          <a:p>
            <a:pPr lvl="0"/>
            <a:r>
              <a:rPr lang="en-US" dirty="0"/>
              <a:t>SINGLE-SELECT POLL</a:t>
            </a:r>
          </a:p>
        </p:txBody>
      </p:sp>
      <p:sp>
        <p:nvSpPr>
          <p:cNvPr id="19" name="Table Placeholder 18">
            <a:extLst>
              <a:ext uri="{FF2B5EF4-FFF2-40B4-BE49-F238E27FC236}">
                <a16:creationId xmlns:a16="http://schemas.microsoft.com/office/drawing/2014/main" id="{69651763-0983-E04B-A99B-2AC1789298E2}"/>
              </a:ext>
            </a:extLst>
          </p:cNvPr>
          <p:cNvSpPr>
            <a:spLocks noGrp="1"/>
          </p:cNvSpPr>
          <p:nvPr>
            <p:ph type="tbl" sz="quarter" idx="15"/>
          </p:nvPr>
        </p:nvSpPr>
        <p:spPr>
          <a:xfrm>
            <a:off x="2476500" y="361950"/>
            <a:ext cx="6286500" cy="4419600"/>
          </a:xfrm>
        </p:spPr>
        <p:txBody>
          <a:bodyPr/>
          <a:lstStyle/>
          <a:p>
            <a:endParaRPr lang="en-US"/>
          </a:p>
        </p:txBody>
      </p:sp>
    </p:spTree>
    <p:extLst>
      <p:ext uri="{BB962C8B-B14F-4D97-AF65-F5344CB8AC3E}">
        <p14:creationId xmlns:p14="http://schemas.microsoft.com/office/powerpoint/2010/main" val="2948692865"/>
      </p:ext>
    </p:extLst>
  </p:cSld>
  <p:clrMapOvr>
    <a:masterClrMapping/>
  </p:clrMapOvr>
  <p:extLst>
    <p:ext uri="{DCECCB84-F9BA-43D5-87BE-67443E8EF086}">
      <p15:sldGuideLst xmlns:p15="http://schemas.microsoft.com/office/powerpoint/2012/main">
        <p15:guide id="1" pos="1560">
          <p15:clr>
            <a:srgbClr val="FBAE40"/>
          </p15:clr>
        </p15:guide>
        <p15:guide id="2" pos="420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63112D6-681D-6B4C-BFF9-F5B20521889F}"/>
              </a:ext>
            </a:extLst>
          </p:cNvPr>
          <p:cNvSpPr/>
          <p:nvPr userDrawn="1"/>
        </p:nvSpPr>
        <p:spPr>
          <a:xfrm>
            <a:off x="6019800" y="0"/>
            <a:ext cx="3124200" cy="51435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A75A1F-08D1-9B4A-9D08-98E271D64B2C}"/>
              </a:ext>
            </a:extLst>
          </p:cNvPr>
          <p:cNvSpPr>
            <a:spLocks noGrp="1"/>
          </p:cNvSpPr>
          <p:nvPr>
            <p:ph type="title" hasCustomPrompt="1"/>
          </p:nvPr>
        </p:nvSpPr>
        <p:spPr>
          <a:xfrm>
            <a:off x="342900" y="368300"/>
            <a:ext cx="2853691" cy="2203450"/>
          </a:xfrm>
        </p:spPr>
        <p:txBody>
          <a:bodyPr anchor="t"/>
          <a:lstStyle>
            <a:lvl1pPr>
              <a:defRPr sz="3200" b="1" i="0">
                <a:latin typeface="Arial" panose="020B0604020202020204" pitchFamily="34" charset="0"/>
                <a:cs typeface="Arial" panose="020B0604020202020204" pitchFamily="34" charset="0"/>
              </a:defRPr>
            </a:lvl1pPr>
          </a:lstStyle>
          <a:p>
            <a:r>
              <a:rPr lang="en-US" dirty="0"/>
              <a:t>Image/</a:t>
            </a:r>
            <a:br>
              <a:rPr lang="en-US" dirty="0"/>
            </a:br>
            <a:r>
              <a:rPr lang="en-US" dirty="0" err="1"/>
              <a:t>Concpet</a:t>
            </a:r>
            <a:r>
              <a:rPr lang="en-US" dirty="0"/>
              <a:t> A</a:t>
            </a:r>
          </a:p>
        </p:txBody>
      </p:sp>
      <p:sp>
        <p:nvSpPr>
          <p:cNvPr id="3" name="Picture Placeholder 2">
            <a:extLst>
              <a:ext uri="{FF2B5EF4-FFF2-40B4-BE49-F238E27FC236}">
                <a16:creationId xmlns:a16="http://schemas.microsoft.com/office/drawing/2014/main" id="{A05A5CB5-C53A-9A4F-AE41-3AE7402745B5}"/>
              </a:ext>
            </a:extLst>
          </p:cNvPr>
          <p:cNvSpPr>
            <a:spLocks noGrp="1"/>
          </p:cNvSpPr>
          <p:nvPr>
            <p:ph type="pic" idx="1"/>
          </p:nvPr>
        </p:nvSpPr>
        <p:spPr>
          <a:xfrm>
            <a:off x="3483864" y="361950"/>
            <a:ext cx="5279136" cy="44195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5" name="Date Placeholder 4">
            <a:extLst>
              <a:ext uri="{FF2B5EF4-FFF2-40B4-BE49-F238E27FC236}">
                <a16:creationId xmlns:a16="http://schemas.microsoft.com/office/drawing/2014/main" id="{4ACC7A8C-EC79-FD4E-920B-3E7ED0703A77}"/>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6" name="Footer Placeholder 5">
            <a:extLst>
              <a:ext uri="{FF2B5EF4-FFF2-40B4-BE49-F238E27FC236}">
                <a16:creationId xmlns:a16="http://schemas.microsoft.com/office/drawing/2014/main" id="{3A0DF3D6-536B-594E-8AC4-089FF6B57B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BBC7BC-11E2-3241-BC97-F540C9746ECA}"/>
              </a:ext>
            </a:extLst>
          </p:cNvPr>
          <p:cNvSpPr>
            <a:spLocks noGrp="1"/>
          </p:cNvSpPr>
          <p:nvPr>
            <p:ph type="sldNum" sz="quarter" idx="12"/>
          </p:nvPr>
        </p:nvSpPr>
        <p:spPr/>
        <p:txBody>
          <a:bodyPr/>
          <a:lstStyle/>
          <a:p>
            <a:fld id="{9EDAF098-F1AE-5C44-B493-2B7E426D4107}" type="slidenum">
              <a:rPr lang="en-US" smtClean="0"/>
              <a:t>‹#›</a:t>
            </a:fld>
            <a:endParaRPr lang="en-US"/>
          </a:p>
        </p:txBody>
      </p:sp>
    </p:spTree>
    <p:extLst>
      <p:ext uri="{BB962C8B-B14F-4D97-AF65-F5344CB8AC3E}">
        <p14:creationId xmlns:p14="http://schemas.microsoft.com/office/powerpoint/2010/main" val="1594768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boarding Poll">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0814E6BF-F097-B142-A82C-AE92A98B82C4}"/>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6" name="Footer Placeholder 5">
            <a:extLst>
              <a:ext uri="{FF2B5EF4-FFF2-40B4-BE49-F238E27FC236}">
                <a16:creationId xmlns:a16="http://schemas.microsoft.com/office/drawing/2014/main" id="{C60F8083-8F6C-1045-81B1-0310698D85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D93B47-2EEB-0D4F-BF76-94BF42112244}"/>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25" name="Title 1">
            <a:extLst>
              <a:ext uri="{FF2B5EF4-FFF2-40B4-BE49-F238E27FC236}">
                <a16:creationId xmlns:a16="http://schemas.microsoft.com/office/drawing/2014/main" id="{A021200B-29E2-614E-A46B-1985B15F6EB1}"/>
              </a:ext>
            </a:extLst>
          </p:cNvPr>
          <p:cNvSpPr>
            <a:spLocks noGrp="1"/>
          </p:cNvSpPr>
          <p:nvPr>
            <p:ph type="title" hasCustomPrompt="1"/>
          </p:nvPr>
        </p:nvSpPr>
        <p:spPr>
          <a:xfrm>
            <a:off x="342900" y="375397"/>
            <a:ext cx="4229100" cy="528032"/>
          </a:xfrm>
        </p:spPr>
        <p:txBody>
          <a:bodyPr anchor="b">
            <a:noAutofit/>
          </a:bodyPr>
          <a:lstStyle>
            <a:lvl1pPr>
              <a:defRPr sz="3200" b="1" i="0">
                <a:latin typeface="Arial" panose="020B0604020202020204" pitchFamily="34" charset="0"/>
                <a:cs typeface="Arial" panose="020B0604020202020204" pitchFamily="34" charset="0"/>
              </a:defRPr>
            </a:lvl1pPr>
          </a:lstStyle>
          <a:p>
            <a:r>
              <a:rPr lang="en-US" sz="3200" b="1" dirty="0">
                <a:latin typeface="Arial" panose="020B0604020202020204" pitchFamily="34" charset="0"/>
                <a:cs typeface="Arial" panose="020B0604020202020204" pitchFamily="34" charset="0"/>
              </a:rPr>
              <a:t>Onboarding polls</a:t>
            </a:r>
            <a:endParaRPr lang="en-US" dirty="0"/>
          </a:p>
        </p:txBody>
      </p:sp>
      <p:sp>
        <p:nvSpPr>
          <p:cNvPr id="8" name="Table Placeholder 7">
            <a:extLst>
              <a:ext uri="{FF2B5EF4-FFF2-40B4-BE49-F238E27FC236}">
                <a16:creationId xmlns:a16="http://schemas.microsoft.com/office/drawing/2014/main" id="{A02EFAC9-5AE0-C24C-B59F-DCD67CDB86FF}"/>
              </a:ext>
            </a:extLst>
          </p:cNvPr>
          <p:cNvSpPr>
            <a:spLocks noGrp="1"/>
          </p:cNvSpPr>
          <p:nvPr>
            <p:ph type="tbl" sz="quarter" idx="13"/>
          </p:nvPr>
        </p:nvSpPr>
        <p:spPr>
          <a:xfrm>
            <a:off x="342900" y="1185862"/>
            <a:ext cx="2569633" cy="3409287"/>
          </a:xfrm>
        </p:spPr>
        <p:txBody>
          <a:bodyPr/>
          <a:lstStyle/>
          <a:p>
            <a:endParaRPr lang="en-US"/>
          </a:p>
        </p:txBody>
      </p:sp>
      <p:sp>
        <p:nvSpPr>
          <p:cNvPr id="22" name="Table Placeholder 7">
            <a:extLst>
              <a:ext uri="{FF2B5EF4-FFF2-40B4-BE49-F238E27FC236}">
                <a16:creationId xmlns:a16="http://schemas.microsoft.com/office/drawing/2014/main" id="{FA71D332-A2DE-5C49-9A21-FA61B7FC9E6D}"/>
              </a:ext>
            </a:extLst>
          </p:cNvPr>
          <p:cNvSpPr>
            <a:spLocks noGrp="1"/>
          </p:cNvSpPr>
          <p:nvPr>
            <p:ph type="tbl" sz="quarter" idx="14"/>
          </p:nvPr>
        </p:nvSpPr>
        <p:spPr>
          <a:xfrm>
            <a:off x="3278717" y="1185862"/>
            <a:ext cx="2569633" cy="3409287"/>
          </a:xfrm>
        </p:spPr>
        <p:txBody>
          <a:bodyPr/>
          <a:lstStyle/>
          <a:p>
            <a:endParaRPr lang="en-US"/>
          </a:p>
        </p:txBody>
      </p:sp>
      <p:sp>
        <p:nvSpPr>
          <p:cNvPr id="26" name="Table Placeholder 7">
            <a:extLst>
              <a:ext uri="{FF2B5EF4-FFF2-40B4-BE49-F238E27FC236}">
                <a16:creationId xmlns:a16="http://schemas.microsoft.com/office/drawing/2014/main" id="{B0F384A6-3591-2745-9DC5-21D2AA27AE6B}"/>
              </a:ext>
            </a:extLst>
          </p:cNvPr>
          <p:cNvSpPr>
            <a:spLocks noGrp="1"/>
          </p:cNvSpPr>
          <p:nvPr>
            <p:ph type="tbl" sz="quarter" idx="15"/>
          </p:nvPr>
        </p:nvSpPr>
        <p:spPr>
          <a:xfrm>
            <a:off x="6214534" y="1185862"/>
            <a:ext cx="2569633" cy="3409287"/>
          </a:xfrm>
        </p:spPr>
        <p:txBody>
          <a:bodyPr/>
          <a:lstStyle/>
          <a:p>
            <a:endParaRPr lang="en-US"/>
          </a:p>
        </p:txBody>
      </p:sp>
    </p:spTree>
    <p:extLst>
      <p:ext uri="{BB962C8B-B14F-4D97-AF65-F5344CB8AC3E}">
        <p14:creationId xmlns:p14="http://schemas.microsoft.com/office/powerpoint/2010/main" val="2873754083"/>
      </p:ext>
    </p:extLst>
  </p:cSld>
  <p:clrMapOvr>
    <a:masterClrMapping/>
  </p:clrMapOvr>
  <p:extLst>
    <p:ext uri="{DCECCB84-F9BA-43D5-87BE-67443E8EF086}">
      <p15:sldGuideLst xmlns:p15="http://schemas.microsoft.com/office/powerpoint/2012/main">
        <p15:guide id="1" pos="2016">
          <p15:clr>
            <a:srgbClr val="FBAE40"/>
          </p15:clr>
        </p15:guide>
        <p15:guide id="2" pos="3768">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ppendix">
    <p:spTree>
      <p:nvGrpSpPr>
        <p:cNvPr id="1" name=""/>
        <p:cNvGrpSpPr/>
        <p:nvPr/>
      </p:nvGrpSpPr>
      <p:grpSpPr>
        <a:xfrm>
          <a:off x="0" y="0"/>
          <a:ext cx="0" cy="0"/>
          <a:chOff x="0" y="0"/>
          <a:chExt cx="0" cy="0"/>
        </a:xfrm>
      </p:grpSpPr>
      <p:pic>
        <p:nvPicPr>
          <p:cNvPr id="13" name="Google Shape;77;p9">
            <a:extLst>
              <a:ext uri="{FF2B5EF4-FFF2-40B4-BE49-F238E27FC236}">
                <a16:creationId xmlns:a16="http://schemas.microsoft.com/office/drawing/2014/main" id="{E3AA4D72-22E6-474F-A851-C230ABCFEFE4}"/>
              </a:ext>
            </a:extLst>
          </p:cNvPr>
          <p:cNvPicPr preferRelativeResize="0"/>
          <p:nvPr userDrawn="1"/>
        </p:nvPicPr>
        <p:blipFill>
          <a:blip r:embed="rId2">
            <a:alphaModFix/>
          </a:blip>
          <a:stretch>
            <a:fillRect/>
          </a:stretch>
        </p:blipFill>
        <p:spPr>
          <a:xfrm>
            <a:off x="-131289" y="2400294"/>
            <a:ext cx="2808000" cy="2866978"/>
          </a:xfrm>
          <a:prstGeom prst="rect">
            <a:avLst/>
          </a:prstGeom>
          <a:noFill/>
          <a:ln>
            <a:noFill/>
          </a:ln>
        </p:spPr>
      </p:pic>
      <p:sp>
        <p:nvSpPr>
          <p:cNvPr id="11" name="Google Shape;69;p9">
            <a:extLst>
              <a:ext uri="{FF2B5EF4-FFF2-40B4-BE49-F238E27FC236}">
                <a16:creationId xmlns:a16="http://schemas.microsoft.com/office/drawing/2014/main" id="{C9765E20-4DD5-054B-81C8-4EB4A1328B1D}"/>
              </a:ext>
            </a:extLst>
          </p:cNvPr>
          <p:cNvSpPr/>
          <p:nvPr userDrawn="1"/>
        </p:nvSpPr>
        <p:spPr>
          <a:xfrm>
            <a:off x="3028950" y="0"/>
            <a:ext cx="6115800" cy="4781550"/>
          </a:xfrm>
          <a:prstGeom prst="rect">
            <a:avLst/>
          </a:prstGeom>
          <a:solidFill>
            <a:srgbClr val="BDF5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Title 1">
            <a:extLst>
              <a:ext uri="{FF2B5EF4-FFF2-40B4-BE49-F238E27FC236}">
                <a16:creationId xmlns:a16="http://schemas.microsoft.com/office/drawing/2014/main" id="{31A75A1F-08D1-9B4A-9D08-98E271D64B2C}"/>
              </a:ext>
            </a:extLst>
          </p:cNvPr>
          <p:cNvSpPr>
            <a:spLocks noGrp="1"/>
          </p:cNvSpPr>
          <p:nvPr>
            <p:ph type="title" hasCustomPrompt="1"/>
          </p:nvPr>
        </p:nvSpPr>
        <p:spPr>
          <a:xfrm>
            <a:off x="374005" y="130616"/>
            <a:ext cx="2788295" cy="1092795"/>
          </a:xfrm>
        </p:spPr>
        <p:txBody>
          <a:bodyPr anchor="b"/>
          <a:lstStyle>
            <a:lvl1pPr>
              <a:defRPr sz="3200" b="1" i="0">
                <a:latin typeface="Arial" panose="020B0604020202020204" pitchFamily="34" charset="0"/>
                <a:cs typeface="Arial" panose="020B0604020202020204" pitchFamily="34" charset="0"/>
              </a:defRPr>
            </a:lvl1pPr>
          </a:lstStyle>
          <a:p>
            <a:r>
              <a:rPr lang="en-US" sz="3200" b="1" dirty="0">
                <a:latin typeface="Arial" panose="020B0604020202020204" pitchFamily="34" charset="0"/>
                <a:cs typeface="Arial" panose="020B0604020202020204" pitchFamily="34" charset="0"/>
              </a:rPr>
              <a:t>Appendix</a:t>
            </a:r>
          </a:p>
        </p:txBody>
      </p:sp>
      <p:sp>
        <p:nvSpPr>
          <p:cNvPr id="5" name="Date Placeholder 4">
            <a:extLst>
              <a:ext uri="{FF2B5EF4-FFF2-40B4-BE49-F238E27FC236}">
                <a16:creationId xmlns:a16="http://schemas.microsoft.com/office/drawing/2014/main" id="{4ACC7A8C-EC79-FD4E-920B-3E7ED0703A77}"/>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6" name="Footer Placeholder 5">
            <a:extLst>
              <a:ext uri="{FF2B5EF4-FFF2-40B4-BE49-F238E27FC236}">
                <a16:creationId xmlns:a16="http://schemas.microsoft.com/office/drawing/2014/main" id="{3A0DF3D6-536B-594E-8AC4-089FF6B57B0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7BBC7BC-11E2-3241-BC97-F540C9746ECA}"/>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8" name="Content Placeholder 5">
            <a:extLst>
              <a:ext uri="{FF2B5EF4-FFF2-40B4-BE49-F238E27FC236}">
                <a16:creationId xmlns:a16="http://schemas.microsoft.com/office/drawing/2014/main" id="{4F4CFC11-49E7-6D43-8B4A-322AE746D8B3}"/>
              </a:ext>
            </a:extLst>
          </p:cNvPr>
          <p:cNvSpPr txBox="1">
            <a:spLocks/>
          </p:cNvSpPr>
          <p:nvPr userDrawn="1"/>
        </p:nvSpPr>
        <p:spPr>
          <a:xfrm>
            <a:off x="3162300" y="734935"/>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400" b="1" dirty="0">
                <a:latin typeface="Arial" panose="020B0604020202020204" pitchFamily="34" charset="0"/>
                <a:cs typeface="Arial" panose="020B0604020202020204" pitchFamily="34" charset="0"/>
              </a:rPr>
              <a:t>Methodology</a:t>
            </a:r>
          </a:p>
        </p:txBody>
      </p:sp>
      <p:sp>
        <p:nvSpPr>
          <p:cNvPr id="9" name="Content Placeholder 5">
            <a:extLst>
              <a:ext uri="{FF2B5EF4-FFF2-40B4-BE49-F238E27FC236}">
                <a16:creationId xmlns:a16="http://schemas.microsoft.com/office/drawing/2014/main" id="{07A3A9E1-278F-624C-BE23-78372188ED14}"/>
              </a:ext>
            </a:extLst>
          </p:cNvPr>
          <p:cNvSpPr txBox="1">
            <a:spLocks/>
          </p:cNvSpPr>
          <p:nvPr userDrawn="1"/>
        </p:nvSpPr>
        <p:spPr>
          <a:xfrm>
            <a:off x="3162300" y="2843042"/>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Representative Subset</a:t>
            </a:r>
          </a:p>
        </p:txBody>
      </p:sp>
      <p:sp>
        <p:nvSpPr>
          <p:cNvPr id="10" name="Text Placeholder 6">
            <a:extLst>
              <a:ext uri="{FF2B5EF4-FFF2-40B4-BE49-F238E27FC236}">
                <a16:creationId xmlns:a16="http://schemas.microsoft.com/office/drawing/2014/main" id="{5AAB4A87-8343-EE4D-8560-E88FD1734827}"/>
              </a:ext>
            </a:extLst>
          </p:cNvPr>
          <p:cNvSpPr>
            <a:spLocks noGrp="1"/>
          </p:cNvSpPr>
          <p:nvPr>
            <p:ph type="body" sz="quarter" idx="14" hasCustomPrompt="1"/>
          </p:nvPr>
        </p:nvSpPr>
        <p:spPr>
          <a:xfrm>
            <a:off x="3174494" y="1096520"/>
            <a:ext cx="5606272" cy="1563787"/>
          </a:xfrm>
        </p:spPr>
        <p:txBody>
          <a:bodyPr/>
          <a:lstStyle>
            <a:lvl1pPr marL="0" indent="0">
              <a:lnSpc>
                <a:spcPct val="100000"/>
              </a:lnSpc>
              <a:buFontTx/>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err="1"/>
              <a:t>Remesh</a:t>
            </a:r>
            <a:r>
              <a:rPr lang="en-US" dirty="0"/>
              <a:t> ran a 60-minute live virtual focus group with ~220 participants on at 5:00PM EDT on June 18, 2019.</a:t>
            </a:r>
          </a:p>
          <a:p>
            <a:pPr lvl="0"/>
            <a:r>
              <a:rPr lang="en-US" dirty="0"/>
              <a:t>Participants were recruited from online vendor partners. Participants were asked approximately 10 closed-poll 52 open-ended questions. Conversation data can be accessed at https://</a:t>
            </a:r>
            <a:r>
              <a:rPr lang="en-US" dirty="0" err="1"/>
              <a:t>remesh.chat</a:t>
            </a:r>
            <a:r>
              <a:rPr lang="en-US" dirty="0"/>
              <a:t>/r/</a:t>
            </a:r>
            <a:r>
              <a:rPr lang="en-US" dirty="0" err="1"/>
              <a:t>pqyn</a:t>
            </a:r>
            <a:r>
              <a:rPr lang="en-US" dirty="0"/>
              <a:t>.</a:t>
            </a:r>
          </a:p>
        </p:txBody>
      </p:sp>
      <p:sp>
        <p:nvSpPr>
          <p:cNvPr id="12" name="Text Placeholder 6">
            <a:extLst>
              <a:ext uri="{FF2B5EF4-FFF2-40B4-BE49-F238E27FC236}">
                <a16:creationId xmlns:a16="http://schemas.microsoft.com/office/drawing/2014/main" id="{A780B82D-E6AB-E14A-8181-E209A84C002D}"/>
              </a:ext>
            </a:extLst>
          </p:cNvPr>
          <p:cNvSpPr>
            <a:spLocks noGrp="1"/>
          </p:cNvSpPr>
          <p:nvPr>
            <p:ph type="body" sz="quarter" idx="15" hasCustomPrompt="1"/>
          </p:nvPr>
        </p:nvSpPr>
        <p:spPr>
          <a:xfrm>
            <a:off x="3168920" y="3230842"/>
            <a:ext cx="5606272" cy="1307183"/>
          </a:xfrm>
        </p:spPr>
        <p:txBody>
          <a:bodyPr/>
          <a:lstStyle>
            <a:lvl1pPr marL="0" indent="0">
              <a:lnSpc>
                <a:spcPct val="100000"/>
              </a:lnSpc>
              <a:buFontTx/>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A paragraph to explain Methodology </a:t>
            </a:r>
          </a:p>
        </p:txBody>
      </p:sp>
    </p:spTree>
    <p:extLst>
      <p:ext uri="{BB962C8B-B14F-4D97-AF65-F5344CB8AC3E}">
        <p14:creationId xmlns:p14="http://schemas.microsoft.com/office/powerpoint/2010/main" val="3503621504"/>
      </p:ext>
    </p:extLst>
  </p:cSld>
  <p:clrMapOvr>
    <a:masterClrMapping/>
  </p:clrMapOvr>
  <p:extLst>
    <p:ext uri="{DCECCB84-F9BA-43D5-87BE-67443E8EF086}">
      <p15:sldGuideLst xmlns:p15="http://schemas.microsoft.com/office/powerpoint/2012/main">
        <p15:guide id="1" pos="1992">
          <p15:clr>
            <a:srgbClr val="FBAE40"/>
          </p15:clr>
        </p15:guide>
        <p15:guide id="2" pos="3768" userDrawn="1">
          <p15:clr>
            <a:srgbClr val="FBAE40"/>
          </p15:clr>
        </p15:guide>
        <p15:guide id="3" orient="horz" pos="68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E381660C-9614-D141-A56B-3A4F01808EE4}"/>
              </a:ext>
            </a:extLst>
          </p:cNvPr>
          <p:cNvSpPr/>
          <p:nvPr userDrawn="1"/>
        </p:nvSpPr>
        <p:spPr>
          <a:xfrm>
            <a:off x="-3407454" y="2039354"/>
            <a:ext cx="6814907" cy="681490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a:extLst>
              <a:ext uri="{FF2B5EF4-FFF2-40B4-BE49-F238E27FC236}">
                <a16:creationId xmlns:a16="http://schemas.microsoft.com/office/drawing/2014/main" id="{D196705E-B0BE-9247-BE28-D1E32E736960}"/>
              </a:ext>
            </a:extLst>
          </p:cNvPr>
          <p:cNvSpPr>
            <a:spLocks noGrp="1"/>
          </p:cNvSpPr>
          <p:nvPr>
            <p:ph type="dt" sz="half" idx="10"/>
          </p:nvPr>
        </p:nvSpPr>
        <p:spPr>
          <a:xfrm>
            <a:off x="374005" y="4795399"/>
            <a:ext cx="2057400" cy="274637"/>
          </a:xfrm>
        </p:spPr>
        <p:txBody>
          <a:bodyPr/>
          <a:lstStyle/>
          <a:p>
            <a:fld id="{F5AB9AAA-FCFF-A447-AC57-59F03879B500}" type="datetimeFigureOut">
              <a:rPr lang="en-US" smtClean="0"/>
              <a:t>8/29/19</a:t>
            </a:fld>
            <a:endParaRPr lang="en-US" dirty="0"/>
          </a:p>
        </p:txBody>
      </p:sp>
      <p:sp>
        <p:nvSpPr>
          <p:cNvPr id="6" name="Footer Placeholder 5">
            <a:extLst>
              <a:ext uri="{FF2B5EF4-FFF2-40B4-BE49-F238E27FC236}">
                <a16:creationId xmlns:a16="http://schemas.microsoft.com/office/drawing/2014/main" id="{A1EC04D3-DDF0-A545-855A-58B9B6EA8905}"/>
              </a:ext>
            </a:extLst>
          </p:cNvPr>
          <p:cNvSpPr>
            <a:spLocks noGrp="1"/>
          </p:cNvSpPr>
          <p:nvPr>
            <p:ph type="ftr" sz="quarter" idx="11"/>
          </p:nvPr>
        </p:nvSpPr>
        <p:spPr/>
        <p:txBody>
          <a:bodyPr/>
          <a:lstStyle/>
          <a:p>
            <a:endParaRPr lang="en-US" dirty="0"/>
          </a:p>
        </p:txBody>
      </p:sp>
      <p:sp>
        <p:nvSpPr>
          <p:cNvPr id="29" name="Title 1">
            <a:extLst>
              <a:ext uri="{FF2B5EF4-FFF2-40B4-BE49-F238E27FC236}">
                <a16:creationId xmlns:a16="http://schemas.microsoft.com/office/drawing/2014/main" id="{1A9DF0F6-F958-3043-BC31-8923E0B84C55}"/>
              </a:ext>
            </a:extLst>
          </p:cNvPr>
          <p:cNvSpPr txBox="1">
            <a:spLocks/>
          </p:cNvSpPr>
          <p:nvPr userDrawn="1"/>
        </p:nvSpPr>
        <p:spPr>
          <a:xfrm>
            <a:off x="342900" y="361949"/>
            <a:ext cx="4229100" cy="126453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400" b="1" dirty="0">
                <a:latin typeface="Arial" panose="020B0604020202020204" pitchFamily="34" charset="0"/>
                <a:cs typeface="Arial" panose="020B0604020202020204" pitchFamily="34" charset="0"/>
              </a:rPr>
              <a:t>Contents</a:t>
            </a:r>
          </a:p>
        </p:txBody>
      </p:sp>
      <p:sp>
        <p:nvSpPr>
          <p:cNvPr id="30" name="Content Placeholder 5">
            <a:extLst>
              <a:ext uri="{FF2B5EF4-FFF2-40B4-BE49-F238E27FC236}">
                <a16:creationId xmlns:a16="http://schemas.microsoft.com/office/drawing/2014/main" id="{2202919F-3FDB-7E4C-AE56-5C63B921D548}"/>
              </a:ext>
            </a:extLst>
          </p:cNvPr>
          <p:cNvSpPr txBox="1">
            <a:spLocks/>
          </p:cNvSpPr>
          <p:nvPr userDrawn="1"/>
        </p:nvSpPr>
        <p:spPr>
          <a:xfrm>
            <a:off x="4572000" y="739085"/>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Objective</a:t>
            </a:r>
          </a:p>
        </p:txBody>
      </p:sp>
      <p:sp>
        <p:nvSpPr>
          <p:cNvPr id="31" name="Content Placeholder 5">
            <a:extLst>
              <a:ext uri="{FF2B5EF4-FFF2-40B4-BE49-F238E27FC236}">
                <a16:creationId xmlns:a16="http://schemas.microsoft.com/office/drawing/2014/main" id="{1D1D407C-3DC3-1C46-9C8A-ED4DE371F3A6}"/>
              </a:ext>
            </a:extLst>
          </p:cNvPr>
          <p:cNvSpPr txBox="1">
            <a:spLocks/>
          </p:cNvSpPr>
          <p:nvPr userDrawn="1"/>
        </p:nvSpPr>
        <p:spPr>
          <a:xfrm>
            <a:off x="4572000" y="1398811"/>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Key Segments</a:t>
            </a:r>
          </a:p>
        </p:txBody>
      </p:sp>
      <p:sp>
        <p:nvSpPr>
          <p:cNvPr id="32" name="Content Placeholder 5">
            <a:extLst>
              <a:ext uri="{FF2B5EF4-FFF2-40B4-BE49-F238E27FC236}">
                <a16:creationId xmlns:a16="http://schemas.microsoft.com/office/drawing/2014/main" id="{D9F7B7C6-4974-A844-AFC3-5066D40E1840}"/>
              </a:ext>
            </a:extLst>
          </p:cNvPr>
          <p:cNvSpPr txBox="1">
            <a:spLocks/>
          </p:cNvSpPr>
          <p:nvPr userDrawn="1"/>
        </p:nvSpPr>
        <p:spPr>
          <a:xfrm>
            <a:off x="4572000" y="2058537"/>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Summary of data</a:t>
            </a:r>
          </a:p>
        </p:txBody>
      </p:sp>
      <p:sp>
        <p:nvSpPr>
          <p:cNvPr id="33" name="Content Placeholder 5">
            <a:extLst>
              <a:ext uri="{FF2B5EF4-FFF2-40B4-BE49-F238E27FC236}">
                <a16:creationId xmlns:a16="http://schemas.microsoft.com/office/drawing/2014/main" id="{A453B9C7-3A4F-0F44-98F5-79924514580B}"/>
              </a:ext>
            </a:extLst>
          </p:cNvPr>
          <p:cNvSpPr txBox="1">
            <a:spLocks/>
          </p:cNvSpPr>
          <p:nvPr userDrawn="1"/>
        </p:nvSpPr>
        <p:spPr>
          <a:xfrm>
            <a:off x="4572000" y="2718263"/>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Conversation data </a:t>
            </a:r>
          </a:p>
        </p:txBody>
      </p:sp>
      <p:sp>
        <p:nvSpPr>
          <p:cNvPr id="34" name="Content Placeholder 5">
            <a:extLst>
              <a:ext uri="{FF2B5EF4-FFF2-40B4-BE49-F238E27FC236}">
                <a16:creationId xmlns:a16="http://schemas.microsoft.com/office/drawing/2014/main" id="{2F55088B-A2FE-B84A-A63E-6207C922F463}"/>
              </a:ext>
            </a:extLst>
          </p:cNvPr>
          <p:cNvSpPr txBox="1">
            <a:spLocks/>
          </p:cNvSpPr>
          <p:nvPr userDrawn="1"/>
        </p:nvSpPr>
        <p:spPr>
          <a:xfrm>
            <a:off x="4572000" y="3377989"/>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Demographics </a:t>
            </a:r>
          </a:p>
        </p:txBody>
      </p:sp>
      <p:sp>
        <p:nvSpPr>
          <p:cNvPr id="35" name="Content Placeholder 5">
            <a:extLst>
              <a:ext uri="{FF2B5EF4-FFF2-40B4-BE49-F238E27FC236}">
                <a16:creationId xmlns:a16="http://schemas.microsoft.com/office/drawing/2014/main" id="{771F5657-656E-7740-9C09-ACE12BE5E9A3}"/>
              </a:ext>
            </a:extLst>
          </p:cNvPr>
          <p:cNvSpPr txBox="1">
            <a:spLocks/>
          </p:cNvSpPr>
          <p:nvPr userDrawn="1"/>
        </p:nvSpPr>
        <p:spPr>
          <a:xfrm>
            <a:off x="4572000" y="4037714"/>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Appendix</a:t>
            </a:r>
          </a:p>
        </p:txBody>
      </p:sp>
      <p:sp>
        <p:nvSpPr>
          <p:cNvPr id="37" name="Text Placeholder 36">
            <a:extLst>
              <a:ext uri="{FF2B5EF4-FFF2-40B4-BE49-F238E27FC236}">
                <a16:creationId xmlns:a16="http://schemas.microsoft.com/office/drawing/2014/main" id="{75749921-55FB-3B49-A95F-53F4990B4A11}"/>
              </a:ext>
            </a:extLst>
          </p:cNvPr>
          <p:cNvSpPr>
            <a:spLocks noGrp="1"/>
          </p:cNvSpPr>
          <p:nvPr>
            <p:ph type="body" sz="quarter" idx="13" hasCustomPrompt="1"/>
          </p:nvPr>
        </p:nvSpPr>
        <p:spPr>
          <a:xfrm>
            <a:off x="6987540" y="785117"/>
            <a:ext cx="1778156" cy="274637"/>
          </a:xfrm>
        </p:spPr>
        <p:txBody>
          <a:bodyPr anchor="ctr">
            <a:noAutofit/>
          </a:bodyPr>
          <a:lstStyle>
            <a:lvl1pPr marL="0" indent="0" algn="r">
              <a:buFontTx/>
              <a:buNone/>
              <a:defRPr sz="1400"/>
            </a:lvl1pPr>
            <a:lvl5pPr marL="1828800" indent="0">
              <a:buFontTx/>
              <a:buNone/>
              <a:defRPr/>
            </a:lvl5pPr>
          </a:lstStyle>
          <a:p>
            <a:pPr algn="r"/>
            <a:r>
              <a:rPr lang="en-US" b="0" dirty="0"/>
              <a:t>01 – 05 </a:t>
            </a:r>
          </a:p>
        </p:txBody>
      </p:sp>
      <p:sp>
        <p:nvSpPr>
          <p:cNvPr id="38" name="Text Placeholder 36">
            <a:extLst>
              <a:ext uri="{FF2B5EF4-FFF2-40B4-BE49-F238E27FC236}">
                <a16:creationId xmlns:a16="http://schemas.microsoft.com/office/drawing/2014/main" id="{2B5A01E8-1837-4145-B9C8-630AFBFEC887}"/>
              </a:ext>
            </a:extLst>
          </p:cNvPr>
          <p:cNvSpPr>
            <a:spLocks noGrp="1"/>
          </p:cNvSpPr>
          <p:nvPr>
            <p:ph type="body" sz="quarter" idx="14" hasCustomPrompt="1"/>
          </p:nvPr>
        </p:nvSpPr>
        <p:spPr>
          <a:xfrm>
            <a:off x="6987540" y="1444843"/>
            <a:ext cx="1778156" cy="274637"/>
          </a:xfrm>
        </p:spPr>
        <p:txBody>
          <a:bodyPr anchor="ctr">
            <a:noAutofit/>
          </a:bodyPr>
          <a:lstStyle>
            <a:lvl1pPr marL="0" indent="0" algn="r">
              <a:buFontTx/>
              <a:buNone/>
              <a:defRPr sz="1400"/>
            </a:lvl1pPr>
            <a:lvl5pPr marL="1828800" indent="0">
              <a:buFontTx/>
              <a:buNone/>
              <a:defRPr/>
            </a:lvl5pPr>
          </a:lstStyle>
          <a:p>
            <a:pPr algn="r"/>
            <a:r>
              <a:rPr lang="en-US" b="0" dirty="0"/>
              <a:t>01 – 05 </a:t>
            </a:r>
          </a:p>
        </p:txBody>
      </p:sp>
      <p:sp>
        <p:nvSpPr>
          <p:cNvPr id="40" name="Text Placeholder 36">
            <a:extLst>
              <a:ext uri="{FF2B5EF4-FFF2-40B4-BE49-F238E27FC236}">
                <a16:creationId xmlns:a16="http://schemas.microsoft.com/office/drawing/2014/main" id="{5C33A9B0-E015-F34C-902C-1214712D7613}"/>
              </a:ext>
            </a:extLst>
          </p:cNvPr>
          <p:cNvSpPr>
            <a:spLocks noGrp="1"/>
          </p:cNvSpPr>
          <p:nvPr>
            <p:ph type="body" sz="quarter" idx="15" hasCustomPrompt="1"/>
          </p:nvPr>
        </p:nvSpPr>
        <p:spPr>
          <a:xfrm>
            <a:off x="6987540" y="2104569"/>
            <a:ext cx="1778156" cy="274637"/>
          </a:xfrm>
        </p:spPr>
        <p:txBody>
          <a:bodyPr anchor="ctr">
            <a:noAutofit/>
          </a:bodyPr>
          <a:lstStyle>
            <a:lvl1pPr marL="0" indent="0" algn="r">
              <a:buFontTx/>
              <a:buNone/>
              <a:defRPr sz="1400"/>
            </a:lvl1pPr>
            <a:lvl5pPr marL="1828800" indent="0">
              <a:buFontTx/>
              <a:buNone/>
              <a:defRPr/>
            </a:lvl5pPr>
          </a:lstStyle>
          <a:p>
            <a:pPr algn="r"/>
            <a:r>
              <a:rPr lang="en-US" b="0" dirty="0"/>
              <a:t>01 – 05 </a:t>
            </a:r>
          </a:p>
        </p:txBody>
      </p:sp>
      <p:sp>
        <p:nvSpPr>
          <p:cNvPr id="41" name="Text Placeholder 36">
            <a:extLst>
              <a:ext uri="{FF2B5EF4-FFF2-40B4-BE49-F238E27FC236}">
                <a16:creationId xmlns:a16="http://schemas.microsoft.com/office/drawing/2014/main" id="{7A4D33F6-B56D-E447-B9C7-4C8DEC2C6209}"/>
              </a:ext>
            </a:extLst>
          </p:cNvPr>
          <p:cNvSpPr>
            <a:spLocks noGrp="1"/>
          </p:cNvSpPr>
          <p:nvPr>
            <p:ph type="body" sz="quarter" idx="16" hasCustomPrompt="1"/>
          </p:nvPr>
        </p:nvSpPr>
        <p:spPr>
          <a:xfrm>
            <a:off x="6987540" y="2764295"/>
            <a:ext cx="1778156" cy="274637"/>
          </a:xfrm>
        </p:spPr>
        <p:txBody>
          <a:bodyPr anchor="ctr">
            <a:noAutofit/>
          </a:bodyPr>
          <a:lstStyle>
            <a:lvl1pPr marL="0" indent="0" algn="r">
              <a:buFontTx/>
              <a:buNone/>
              <a:defRPr sz="1400"/>
            </a:lvl1pPr>
            <a:lvl5pPr marL="1828800" indent="0">
              <a:buFontTx/>
              <a:buNone/>
              <a:defRPr/>
            </a:lvl5pPr>
          </a:lstStyle>
          <a:p>
            <a:pPr algn="r"/>
            <a:r>
              <a:rPr lang="en-US" b="0" dirty="0"/>
              <a:t>01 – 05 </a:t>
            </a:r>
          </a:p>
        </p:txBody>
      </p:sp>
      <p:sp>
        <p:nvSpPr>
          <p:cNvPr id="42" name="Text Placeholder 36">
            <a:extLst>
              <a:ext uri="{FF2B5EF4-FFF2-40B4-BE49-F238E27FC236}">
                <a16:creationId xmlns:a16="http://schemas.microsoft.com/office/drawing/2014/main" id="{711BECEF-D65C-7F47-879F-3EB8F9E897A4}"/>
              </a:ext>
            </a:extLst>
          </p:cNvPr>
          <p:cNvSpPr>
            <a:spLocks noGrp="1"/>
          </p:cNvSpPr>
          <p:nvPr>
            <p:ph type="body" sz="quarter" idx="17" hasCustomPrompt="1"/>
          </p:nvPr>
        </p:nvSpPr>
        <p:spPr>
          <a:xfrm>
            <a:off x="6987540" y="3424021"/>
            <a:ext cx="1778156" cy="274637"/>
          </a:xfrm>
        </p:spPr>
        <p:txBody>
          <a:bodyPr anchor="ctr">
            <a:noAutofit/>
          </a:bodyPr>
          <a:lstStyle>
            <a:lvl1pPr marL="0" indent="0" algn="r">
              <a:buFontTx/>
              <a:buNone/>
              <a:defRPr sz="1400"/>
            </a:lvl1pPr>
            <a:lvl5pPr marL="1828800" indent="0">
              <a:buFontTx/>
              <a:buNone/>
              <a:defRPr/>
            </a:lvl5pPr>
          </a:lstStyle>
          <a:p>
            <a:pPr algn="r"/>
            <a:r>
              <a:rPr lang="en-US" b="0" dirty="0"/>
              <a:t>01 – 05 </a:t>
            </a:r>
          </a:p>
        </p:txBody>
      </p:sp>
      <p:sp>
        <p:nvSpPr>
          <p:cNvPr id="43" name="Text Placeholder 36">
            <a:extLst>
              <a:ext uri="{FF2B5EF4-FFF2-40B4-BE49-F238E27FC236}">
                <a16:creationId xmlns:a16="http://schemas.microsoft.com/office/drawing/2014/main" id="{075BECE5-56B3-964A-9A49-FCFB12B1B09E}"/>
              </a:ext>
            </a:extLst>
          </p:cNvPr>
          <p:cNvSpPr>
            <a:spLocks noGrp="1"/>
          </p:cNvSpPr>
          <p:nvPr>
            <p:ph type="body" sz="quarter" idx="18" hasCustomPrompt="1"/>
          </p:nvPr>
        </p:nvSpPr>
        <p:spPr>
          <a:xfrm>
            <a:off x="6987540" y="4083746"/>
            <a:ext cx="1778156" cy="274637"/>
          </a:xfrm>
        </p:spPr>
        <p:txBody>
          <a:bodyPr anchor="ctr">
            <a:noAutofit/>
          </a:bodyPr>
          <a:lstStyle>
            <a:lvl1pPr marL="0" indent="0" algn="r">
              <a:buFontTx/>
              <a:buNone/>
              <a:defRPr sz="1400"/>
            </a:lvl1pPr>
            <a:lvl5pPr marL="1828800" indent="0">
              <a:buFontTx/>
              <a:buNone/>
              <a:defRPr/>
            </a:lvl5pPr>
          </a:lstStyle>
          <a:p>
            <a:pPr algn="r"/>
            <a:r>
              <a:rPr lang="en-US" b="0" dirty="0"/>
              <a:t>01 – 05 </a:t>
            </a:r>
          </a:p>
        </p:txBody>
      </p:sp>
      <p:sp>
        <p:nvSpPr>
          <p:cNvPr id="19" name="Slide Number Placeholder 5">
            <a:extLst>
              <a:ext uri="{FF2B5EF4-FFF2-40B4-BE49-F238E27FC236}">
                <a16:creationId xmlns:a16="http://schemas.microsoft.com/office/drawing/2014/main" id="{68262EAC-519B-DE48-9776-F7CA4C6E6802}"/>
              </a:ext>
            </a:extLst>
          </p:cNvPr>
          <p:cNvSpPr>
            <a:spLocks noGrp="1"/>
          </p:cNvSpPr>
          <p:nvPr>
            <p:ph type="sldNum" sz="quarter" idx="4"/>
          </p:nvPr>
        </p:nvSpPr>
        <p:spPr>
          <a:xfrm>
            <a:off x="7012926" y="4795399"/>
            <a:ext cx="2057400" cy="274637"/>
          </a:xfrm>
          <a:prstGeom prst="rect">
            <a:avLst/>
          </a:prstGeom>
        </p:spPr>
        <p:txBody>
          <a:bodyPr vert="horz" lIns="91440" tIns="45720" rIns="91440" bIns="45720" rtlCol="0" anchor="ctr"/>
          <a:lstStyle>
            <a:lvl1pPr algn="r">
              <a:defRPr sz="900">
                <a:solidFill>
                  <a:schemeClr val="tx1">
                    <a:tint val="75000"/>
                  </a:schemeClr>
                </a:solidFill>
              </a:defRPr>
            </a:lvl1pPr>
          </a:lstStyle>
          <a:p>
            <a:fld id="{9EDAF098-F1AE-5C44-B493-2B7E426D4107}" type="slidenum">
              <a:rPr lang="en-US" smtClean="0"/>
              <a:pPr/>
              <a:t>‹#›</a:t>
            </a:fld>
            <a:endParaRPr lang="en-US"/>
          </a:p>
        </p:txBody>
      </p:sp>
    </p:spTree>
    <p:extLst>
      <p:ext uri="{BB962C8B-B14F-4D97-AF65-F5344CB8AC3E}">
        <p14:creationId xmlns:p14="http://schemas.microsoft.com/office/powerpoint/2010/main" val="4251065153"/>
      </p:ext>
    </p:extLst>
  </p:cSld>
  <p:clrMapOvr>
    <a:masterClrMapping/>
  </p:clrMapOvr>
  <p:extLst>
    <p:ext uri="{DCECCB84-F9BA-43D5-87BE-67443E8EF086}">
      <p15:sldGuideLst xmlns:p15="http://schemas.microsoft.com/office/powerpoint/2012/main">
        <p15:guide id="1" orient="horz" pos="5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1AA12-2D9E-274F-853B-378D9F752003}"/>
              </a:ext>
            </a:extLst>
          </p:cNvPr>
          <p:cNvSpPr>
            <a:spLocks noGrp="1"/>
          </p:cNvSpPr>
          <p:nvPr>
            <p:ph type="title" hasCustomPrompt="1"/>
          </p:nvPr>
        </p:nvSpPr>
        <p:spPr>
          <a:xfrm>
            <a:off x="342900" y="2059701"/>
            <a:ext cx="5638800" cy="991145"/>
          </a:xfrm>
        </p:spPr>
        <p:txBody>
          <a:bodyPr anchor="b"/>
          <a:lstStyle>
            <a:lvl1pPr>
              <a:defRPr b="1" i="0">
                <a:solidFill>
                  <a:schemeClr val="tx1"/>
                </a:solidFill>
                <a:latin typeface="Arial" panose="020B0604020202020204" pitchFamily="34" charset="0"/>
                <a:cs typeface="Arial" panose="020B0604020202020204" pitchFamily="34" charset="0"/>
              </a:defRPr>
            </a:lvl1pPr>
          </a:lstStyle>
          <a:p>
            <a:r>
              <a:rPr lang="en-US" dirty="0"/>
              <a:t>Section Title</a:t>
            </a:r>
          </a:p>
        </p:txBody>
      </p:sp>
      <p:sp>
        <p:nvSpPr>
          <p:cNvPr id="3" name="Date Placeholder 2">
            <a:extLst>
              <a:ext uri="{FF2B5EF4-FFF2-40B4-BE49-F238E27FC236}">
                <a16:creationId xmlns:a16="http://schemas.microsoft.com/office/drawing/2014/main" id="{35F591CA-CA46-204D-A829-CA0A465C7614}"/>
              </a:ext>
            </a:extLst>
          </p:cNvPr>
          <p:cNvSpPr>
            <a:spLocks noGrp="1"/>
          </p:cNvSpPr>
          <p:nvPr>
            <p:ph type="dt" sz="half" idx="10"/>
          </p:nvPr>
        </p:nvSpPr>
        <p:spPr/>
        <p:txBody>
          <a:bodyPr/>
          <a:lstStyle>
            <a:lvl1pPr>
              <a:defRPr>
                <a:solidFill>
                  <a:schemeClr val="bg2">
                    <a:lumMod val="90000"/>
                  </a:schemeClr>
                </a:solidFill>
              </a:defRPr>
            </a:lvl1pPr>
          </a:lstStyle>
          <a:p>
            <a:fld id="{F5AB9AAA-FCFF-A447-AC57-59F03879B500}" type="datetimeFigureOut">
              <a:rPr lang="en-US" smtClean="0"/>
              <a:pPr/>
              <a:t>8/29/19</a:t>
            </a:fld>
            <a:endParaRPr lang="en-US"/>
          </a:p>
        </p:txBody>
      </p:sp>
      <p:sp>
        <p:nvSpPr>
          <p:cNvPr id="4" name="Footer Placeholder 3">
            <a:extLst>
              <a:ext uri="{FF2B5EF4-FFF2-40B4-BE49-F238E27FC236}">
                <a16:creationId xmlns:a16="http://schemas.microsoft.com/office/drawing/2014/main" id="{B647C385-E78D-DC4E-A8FD-186D928C06D5}"/>
              </a:ext>
            </a:extLst>
          </p:cNvPr>
          <p:cNvSpPr>
            <a:spLocks noGrp="1"/>
          </p:cNvSpPr>
          <p:nvPr>
            <p:ph type="ftr" sz="quarter" idx="11"/>
          </p:nvPr>
        </p:nvSpPr>
        <p:spPr/>
        <p:txBody>
          <a:bodyPr/>
          <a:lstStyle>
            <a:lvl1pPr>
              <a:defRPr>
                <a:solidFill>
                  <a:schemeClr val="bg2">
                    <a:lumMod val="90000"/>
                  </a:schemeClr>
                </a:solidFill>
              </a:defRPr>
            </a:lvl1pPr>
          </a:lstStyle>
          <a:p>
            <a:endParaRPr lang="en-US"/>
          </a:p>
        </p:txBody>
      </p:sp>
      <p:sp>
        <p:nvSpPr>
          <p:cNvPr id="5" name="Slide Number Placeholder 4">
            <a:extLst>
              <a:ext uri="{FF2B5EF4-FFF2-40B4-BE49-F238E27FC236}">
                <a16:creationId xmlns:a16="http://schemas.microsoft.com/office/drawing/2014/main" id="{FB6DD58F-D728-2C46-A122-9ECCEE361D07}"/>
              </a:ext>
            </a:extLst>
          </p:cNvPr>
          <p:cNvSpPr>
            <a:spLocks noGrp="1"/>
          </p:cNvSpPr>
          <p:nvPr>
            <p:ph type="sldNum" sz="quarter" idx="12"/>
          </p:nvPr>
        </p:nvSpPr>
        <p:spPr/>
        <p:txBody>
          <a:bodyPr/>
          <a:lstStyle>
            <a:lvl1pPr>
              <a:defRPr>
                <a:solidFill>
                  <a:schemeClr val="bg2">
                    <a:lumMod val="90000"/>
                  </a:schemeClr>
                </a:solidFill>
              </a:defRPr>
            </a:lvl1pPr>
          </a:lstStyle>
          <a:p>
            <a:fld id="{9EDAF098-F1AE-5C44-B493-2B7E426D4107}" type="slidenum">
              <a:rPr lang="en-US" smtClean="0"/>
              <a:pPr/>
              <a:t>‹#›</a:t>
            </a:fld>
            <a:endParaRPr lang="en-US"/>
          </a:p>
        </p:txBody>
      </p:sp>
      <p:sp>
        <p:nvSpPr>
          <p:cNvPr id="7" name="Text Placeholder 6">
            <a:extLst>
              <a:ext uri="{FF2B5EF4-FFF2-40B4-BE49-F238E27FC236}">
                <a16:creationId xmlns:a16="http://schemas.microsoft.com/office/drawing/2014/main" id="{D98C6B92-E30D-0840-8C52-3B0377408FC4}"/>
              </a:ext>
            </a:extLst>
          </p:cNvPr>
          <p:cNvSpPr>
            <a:spLocks noGrp="1"/>
          </p:cNvSpPr>
          <p:nvPr>
            <p:ph type="body" sz="quarter" idx="14" hasCustomPrompt="1"/>
          </p:nvPr>
        </p:nvSpPr>
        <p:spPr>
          <a:xfrm>
            <a:off x="342900" y="3194613"/>
            <a:ext cx="5638800" cy="1458350"/>
          </a:xfrm>
        </p:spPr>
        <p:txBody>
          <a:bodyPr/>
          <a:lstStyle>
            <a:lvl1pPr marL="0" indent="0">
              <a:lnSpc>
                <a:spcPct val="100000"/>
              </a:lnSpc>
              <a:buFontTx/>
              <a:buNone/>
              <a:defRPr sz="180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Insert sub title / description</a:t>
            </a:r>
          </a:p>
        </p:txBody>
      </p:sp>
      <p:pic>
        <p:nvPicPr>
          <p:cNvPr id="14" name="Google Shape;77;p9">
            <a:extLst>
              <a:ext uri="{FF2B5EF4-FFF2-40B4-BE49-F238E27FC236}">
                <a16:creationId xmlns:a16="http://schemas.microsoft.com/office/drawing/2014/main" id="{C8337913-819D-7B4B-8BD9-6803FA6C3781}"/>
              </a:ext>
            </a:extLst>
          </p:cNvPr>
          <p:cNvPicPr preferRelativeResize="0"/>
          <p:nvPr userDrawn="1"/>
        </p:nvPicPr>
        <p:blipFill>
          <a:blip r:embed="rId2">
            <a:alphaModFix/>
          </a:blip>
          <a:stretch>
            <a:fillRect/>
          </a:stretch>
        </p:blipFill>
        <p:spPr>
          <a:xfrm>
            <a:off x="6404453" y="-103965"/>
            <a:ext cx="2808000" cy="2866978"/>
          </a:xfrm>
          <a:prstGeom prst="rect">
            <a:avLst/>
          </a:prstGeom>
          <a:noFill/>
          <a:ln>
            <a:noFill/>
          </a:ln>
        </p:spPr>
      </p:pic>
      <p:pic>
        <p:nvPicPr>
          <p:cNvPr id="15" name="Google Shape;83;p10">
            <a:extLst>
              <a:ext uri="{FF2B5EF4-FFF2-40B4-BE49-F238E27FC236}">
                <a16:creationId xmlns:a16="http://schemas.microsoft.com/office/drawing/2014/main" id="{AE008058-CDF3-6F43-8A11-0449F92AE62F}"/>
              </a:ext>
            </a:extLst>
          </p:cNvPr>
          <p:cNvPicPr preferRelativeResize="0"/>
          <p:nvPr userDrawn="1"/>
        </p:nvPicPr>
        <p:blipFill>
          <a:blip r:embed="rId3">
            <a:alphaModFix/>
          </a:blip>
          <a:stretch>
            <a:fillRect/>
          </a:stretch>
        </p:blipFill>
        <p:spPr>
          <a:xfrm>
            <a:off x="3256312" y="4576825"/>
            <a:ext cx="2631375" cy="1256575"/>
          </a:xfrm>
          <a:prstGeom prst="rect">
            <a:avLst/>
          </a:prstGeom>
          <a:noFill/>
          <a:ln>
            <a:noFill/>
          </a:ln>
        </p:spPr>
      </p:pic>
    </p:spTree>
    <p:extLst>
      <p:ext uri="{BB962C8B-B14F-4D97-AF65-F5344CB8AC3E}">
        <p14:creationId xmlns:p14="http://schemas.microsoft.com/office/powerpoint/2010/main" val="2712873427"/>
      </p:ext>
    </p:extLst>
  </p:cSld>
  <p:clrMapOvr>
    <a:masterClrMapping/>
  </p:clrMapOvr>
  <p:extLst>
    <p:ext uri="{DCECCB84-F9BA-43D5-87BE-67443E8EF086}">
      <p15:sldGuideLst xmlns:p15="http://schemas.microsoft.com/office/powerpoint/2012/main">
        <p15:guide id="1" pos="1968" userDrawn="1">
          <p15:clr>
            <a:srgbClr val="FBAE40"/>
          </p15:clr>
        </p15:guide>
        <p15:guide id="2" pos="376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gment 2columns">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0814E6BF-F097-B142-A82C-AE92A98B82C4}"/>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6" name="Footer Placeholder 5">
            <a:extLst>
              <a:ext uri="{FF2B5EF4-FFF2-40B4-BE49-F238E27FC236}">
                <a16:creationId xmlns:a16="http://schemas.microsoft.com/office/drawing/2014/main" id="{C60F8083-8F6C-1045-81B1-0310698D85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D93B47-2EEB-0D4F-BF76-94BF42112244}"/>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10" name="Text Placeholder 9">
            <a:extLst>
              <a:ext uri="{FF2B5EF4-FFF2-40B4-BE49-F238E27FC236}">
                <a16:creationId xmlns:a16="http://schemas.microsoft.com/office/drawing/2014/main" id="{EE539B45-F6DA-0E4F-82C8-545750C0126A}"/>
              </a:ext>
            </a:extLst>
          </p:cNvPr>
          <p:cNvSpPr>
            <a:spLocks noGrp="1"/>
          </p:cNvSpPr>
          <p:nvPr>
            <p:ph type="body" sz="quarter" idx="13" hasCustomPrompt="1"/>
          </p:nvPr>
        </p:nvSpPr>
        <p:spPr>
          <a:xfrm>
            <a:off x="3200401" y="361950"/>
            <a:ext cx="2781300" cy="661208"/>
          </a:xfrm>
        </p:spPr>
        <p:txBody>
          <a:bodyPr anchor="b">
            <a:noAutofit/>
          </a:bodyPr>
          <a:lstStyle>
            <a:lvl1pPr marL="0" indent="0">
              <a:buFontTx/>
              <a:buNone/>
              <a:defRPr sz="1200" b="1" i="0">
                <a:latin typeface="Arial" panose="020B0604020202020204" pitchFamily="34" charset="0"/>
                <a:cs typeface="Arial" panose="020B0604020202020204" pitchFamily="34" charset="0"/>
              </a:defRPr>
            </a:lvl1pPr>
            <a:lvl2pPr marL="457200" indent="0">
              <a:buFontTx/>
              <a:buNone/>
              <a:defRPr/>
            </a:lvl2pPr>
          </a:lstStyle>
          <a:p>
            <a:pPr lvl="0"/>
            <a:r>
              <a:rPr lang="en-US" dirty="0"/>
              <a:t>Segment Name A </a:t>
            </a:r>
          </a:p>
        </p:txBody>
      </p:sp>
      <p:sp>
        <p:nvSpPr>
          <p:cNvPr id="11" name="Text Placeholder 9">
            <a:extLst>
              <a:ext uri="{FF2B5EF4-FFF2-40B4-BE49-F238E27FC236}">
                <a16:creationId xmlns:a16="http://schemas.microsoft.com/office/drawing/2014/main" id="{94D20A03-ED94-F540-AFCA-C55AD87A1F28}"/>
              </a:ext>
            </a:extLst>
          </p:cNvPr>
          <p:cNvSpPr>
            <a:spLocks noGrp="1"/>
          </p:cNvSpPr>
          <p:nvPr>
            <p:ph type="body" sz="quarter" idx="14" hasCustomPrompt="1"/>
          </p:nvPr>
        </p:nvSpPr>
        <p:spPr>
          <a:xfrm>
            <a:off x="5981700" y="361950"/>
            <a:ext cx="2781300" cy="661208"/>
          </a:xfrm>
        </p:spPr>
        <p:txBody>
          <a:bodyPr anchor="b">
            <a:noAutofit/>
          </a:bodyPr>
          <a:lstStyle>
            <a:lvl1pPr marL="0" indent="0">
              <a:buFontTx/>
              <a:buNone/>
              <a:defRPr sz="1200" b="1" i="0">
                <a:latin typeface="Arial" panose="020B0604020202020204" pitchFamily="34" charset="0"/>
                <a:cs typeface="Arial" panose="020B0604020202020204" pitchFamily="34" charset="0"/>
              </a:defRPr>
            </a:lvl1pPr>
            <a:lvl2pPr marL="457200" indent="0">
              <a:buFontTx/>
              <a:buNone/>
              <a:defRPr/>
            </a:lvl2pPr>
          </a:lstStyle>
          <a:p>
            <a:pPr lvl="0"/>
            <a:r>
              <a:rPr lang="en-US" dirty="0"/>
              <a:t>Segment Name B</a:t>
            </a:r>
          </a:p>
        </p:txBody>
      </p:sp>
      <p:sp>
        <p:nvSpPr>
          <p:cNvPr id="12" name="Text Placeholder 9">
            <a:extLst>
              <a:ext uri="{FF2B5EF4-FFF2-40B4-BE49-F238E27FC236}">
                <a16:creationId xmlns:a16="http://schemas.microsoft.com/office/drawing/2014/main" id="{A76053A0-7460-814A-955C-2F4921767050}"/>
              </a:ext>
            </a:extLst>
          </p:cNvPr>
          <p:cNvSpPr>
            <a:spLocks noGrp="1"/>
          </p:cNvSpPr>
          <p:nvPr>
            <p:ph type="body" sz="quarter" idx="15" hasCustomPrompt="1"/>
          </p:nvPr>
        </p:nvSpPr>
        <p:spPr>
          <a:xfrm>
            <a:off x="3215641" y="1036666"/>
            <a:ext cx="2781300" cy="201929"/>
          </a:xfrm>
        </p:spPr>
        <p:txBody>
          <a:bodyPr anchor="ctr">
            <a:noAutofit/>
          </a:bodyPr>
          <a:lstStyle>
            <a:lvl1pPr marL="0" indent="0">
              <a:buFontTx/>
              <a:buNone/>
              <a:defRPr sz="1000" b="0" i="0">
                <a:latin typeface="Arial" panose="020B0604020202020204" pitchFamily="34" charset="0"/>
                <a:cs typeface="Arial" panose="020B0604020202020204" pitchFamily="34" charset="0"/>
              </a:defRPr>
            </a:lvl1pPr>
            <a:lvl2pPr marL="457200" indent="0">
              <a:buFontTx/>
              <a:buNone/>
              <a:defRPr/>
            </a:lvl2pPr>
          </a:lstStyle>
          <a:p>
            <a:pPr lvl="0"/>
            <a:r>
              <a:rPr lang="en-US" dirty="0"/>
              <a:t>~N=98</a:t>
            </a:r>
          </a:p>
        </p:txBody>
      </p:sp>
      <p:sp>
        <p:nvSpPr>
          <p:cNvPr id="13" name="Text Placeholder 9">
            <a:extLst>
              <a:ext uri="{FF2B5EF4-FFF2-40B4-BE49-F238E27FC236}">
                <a16:creationId xmlns:a16="http://schemas.microsoft.com/office/drawing/2014/main" id="{EA043704-B40B-0349-AF49-D350588A87BE}"/>
              </a:ext>
            </a:extLst>
          </p:cNvPr>
          <p:cNvSpPr>
            <a:spLocks noGrp="1"/>
          </p:cNvSpPr>
          <p:nvPr>
            <p:ph type="body" sz="quarter" idx="16" hasCustomPrompt="1"/>
          </p:nvPr>
        </p:nvSpPr>
        <p:spPr>
          <a:xfrm>
            <a:off x="5990089" y="1045054"/>
            <a:ext cx="2781300" cy="201929"/>
          </a:xfrm>
        </p:spPr>
        <p:txBody>
          <a:bodyPr anchor="ctr">
            <a:noAutofit/>
          </a:bodyPr>
          <a:lstStyle>
            <a:lvl1pPr marL="0" indent="0">
              <a:buFontTx/>
              <a:buNone/>
              <a:defRPr sz="1000" b="0" i="0">
                <a:latin typeface="Arial" panose="020B0604020202020204" pitchFamily="34" charset="0"/>
                <a:cs typeface="Arial" panose="020B0604020202020204" pitchFamily="34" charset="0"/>
              </a:defRPr>
            </a:lvl1pPr>
            <a:lvl2pPr marL="457200" indent="0">
              <a:buFontTx/>
              <a:buNone/>
              <a:defRPr/>
            </a:lvl2pPr>
          </a:lstStyle>
          <a:p>
            <a:pPr lvl="0"/>
            <a:r>
              <a:rPr lang="en-US" dirty="0"/>
              <a:t>~N=98</a:t>
            </a:r>
          </a:p>
        </p:txBody>
      </p:sp>
      <p:cxnSp>
        <p:nvCxnSpPr>
          <p:cNvPr id="19" name="Straight Connector 18">
            <a:extLst>
              <a:ext uri="{FF2B5EF4-FFF2-40B4-BE49-F238E27FC236}">
                <a16:creationId xmlns:a16="http://schemas.microsoft.com/office/drawing/2014/main" id="{CF7ACF55-14EB-AE44-8CA6-38169F30CB95}"/>
              </a:ext>
            </a:extLst>
          </p:cNvPr>
          <p:cNvCxnSpPr>
            <a:cxnSpLocks/>
          </p:cNvCxnSpPr>
          <p:nvPr userDrawn="1"/>
        </p:nvCxnSpPr>
        <p:spPr>
          <a:xfrm>
            <a:off x="6062818" y="1291580"/>
            <a:ext cx="2687424" cy="0"/>
          </a:xfrm>
          <a:prstGeom prst="line">
            <a:avLst/>
          </a:prstGeom>
          <a:ln w="127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BAA282EF-074B-FA48-B176-8F12F152664C}"/>
              </a:ext>
            </a:extLst>
          </p:cNvPr>
          <p:cNvCxnSpPr>
            <a:cxnSpLocks/>
          </p:cNvCxnSpPr>
          <p:nvPr userDrawn="1"/>
        </p:nvCxnSpPr>
        <p:spPr>
          <a:xfrm>
            <a:off x="3241351" y="1291580"/>
            <a:ext cx="2687424" cy="0"/>
          </a:xfrm>
          <a:prstGeom prst="line">
            <a:avLst/>
          </a:prstGeom>
          <a:ln w="1270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Text Placeholder 22">
            <a:extLst>
              <a:ext uri="{FF2B5EF4-FFF2-40B4-BE49-F238E27FC236}">
                <a16:creationId xmlns:a16="http://schemas.microsoft.com/office/drawing/2014/main" id="{972F6D0A-4CF2-CE44-8E40-A0672E65D76F}"/>
              </a:ext>
            </a:extLst>
          </p:cNvPr>
          <p:cNvSpPr>
            <a:spLocks noGrp="1"/>
          </p:cNvSpPr>
          <p:nvPr>
            <p:ph type="body" sz="quarter" idx="17" hasCustomPrompt="1"/>
          </p:nvPr>
        </p:nvSpPr>
        <p:spPr>
          <a:xfrm>
            <a:off x="3216275" y="1392238"/>
            <a:ext cx="2765425" cy="3350167"/>
          </a:xfrm>
        </p:spPr>
        <p:txBody>
          <a:bodyPr>
            <a:noAutofit/>
          </a:bodyPr>
          <a:lstStyle>
            <a:lvl1pPr marL="228600" indent="-228600">
              <a:lnSpc>
                <a:spcPct val="100000"/>
              </a:lnSpc>
              <a:buClr>
                <a:schemeClr val="tx1">
                  <a:lumMod val="50000"/>
                  <a:lumOff val="50000"/>
                </a:schemeClr>
              </a:buClr>
              <a:buFont typeface="Arial" panose="020B0604020202020204" pitchFamily="34" charset="0"/>
              <a:buChar char="•"/>
              <a:defRPr sz="1000"/>
            </a:lvl1pPr>
          </a:lstStyle>
          <a:p>
            <a:pPr lvl="0"/>
            <a:r>
              <a:rPr lang="en-US" dirty="0"/>
              <a:t>Option A</a:t>
            </a:r>
          </a:p>
          <a:p>
            <a:pPr lvl="0"/>
            <a:r>
              <a:rPr lang="en-US" dirty="0"/>
              <a:t>Option B</a:t>
            </a:r>
          </a:p>
          <a:p>
            <a:pPr lvl="0"/>
            <a:endParaRPr lang="en-US" dirty="0"/>
          </a:p>
        </p:txBody>
      </p:sp>
      <p:sp>
        <p:nvSpPr>
          <p:cNvPr id="24" name="Text Placeholder 22">
            <a:extLst>
              <a:ext uri="{FF2B5EF4-FFF2-40B4-BE49-F238E27FC236}">
                <a16:creationId xmlns:a16="http://schemas.microsoft.com/office/drawing/2014/main" id="{4E6097CD-F3D4-A746-BBE6-19D02633FD83}"/>
              </a:ext>
            </a:extLst>
          </p:cNvPr>
          <p:cNvSpPr>
            <a:spLocks noGrp="1"/>
          </p:cNvSpPr>
          <p:nvPr>
            <p:ph type="body" sz="quarter" idx="18" hasCustomPrompt="1"/>
          </p:nvPr>
        </p:nvSpPr>
        <p:spPr>
          <a:xfrm>
            <a:off x="6006373" y="1392238"/>
            <a:ext cx="2765425" cy="3350167"/>
          </a:xfrm>
        </p:spPr>
        <p:txBody>
          <a:bodyPr>
            <a:noAutofit/>
          </a:bodyPr>
          <a:lstStyle>
            <a:lvl1pPr marL="228600" indent="-228600">
              <a:lnSpc>
                <a:spcPct val="100000"/>
              </a:lnSpc>
              <a:buClr>
                <a:schemeClr val="tx1">
                  <a:lumMod val="50000"/>
                  <a:lumOff val="50000"/>
                </a:schemeClr>
              </a:buClr>
              <a:buFont typeface="Arial" panose="020B0604020202020204" pitchFamily="34" charset="0"/>
              <a:buChar char="•"/>
              <a:defRPr sz="1000"/>
            </a:lvl1pPr>
          </a:lstStyle>
          <a:p>
            <a:pPr lvl="0"/>
            <a:r>
              <a:rPr lang="en-US" dirty="0"/>
              <a:t>Option A</a:t>
            </a:r>
          </a:p>
          <a:p>
            <a:pPr lvl="0"/>
            <a:r>
              <a:rPr lang="en-US" dirty="0"/>
              <a:t>Option B</a:t>
            </a:r>
          </a:p>
          <a:p>
            <a:pPr lvl="0"/>
            <a:endParaRPr lang="en-US" dirty="0"/>
          </a:p>
        </p:txBody>
      </p:sp>
      <p:sp>
        <p:nvSpPr>
          <p:cNvPr id="25" name="Title 1">
            <a:extLst>
              <a:ext uri="{FF2B5EF4-FFF2-40B4-BE49-F238E27FC236}">
                <a16:creationId xmlns:a16="http://schemas.microsoft.com/office/drawing/2014/main" id="{A021200B-29E2-614E-A46B-1985B15F6EB1}"/>
              </a:ext>
            </a:extLst>
          </p:cNvPr>
          <p:cNvSpPr>
            <a:spLocks noGrp="1"/>
          </p:cNvSpPr>
          <p:nvPr>
            <p:ph type="title" hasCustomPrompt="1"/>
          </p:nvPr>
        </p:nvSpPr>
        <p:spPr>
          <a:xfrm>
            <a:off x="342900" y="663990"/>
            <a:ext cx="2848702" cy="991145"/>
          </a:xfrm>
        </p:spPr>
        <p:txBody>
          <a:bodyPr anchor="b">
            <a:noAutofit/>
          </a:bodyPr>
          <a:lstStyle>
            <a:lvl1pPr>
              <a:defRPr sz="3200" b="1" i="0">
                <a:latin typeface="Arial" panose="020B0604020202020204" pitchFamily="34" charset="0"/>
                <a:cs typeface="Arial" panose="020B0604020202020204" pitchFamily="34" charset="0"/>
              </a:defRPr>
            </a:lvl1pPr>
          </a:lstStyle>
          <a:p>
            <a:r>
              <a:rPr lang="en-US" dirty="0"/>
              <a:t>Key Segments</a:t>
            </a:r>
          </a:p>
        </p:txBody>
      </p:sp>
    </p:spTree>
    <p:extLst>
      <p:ext uri="{BB962C8B-B14F-4D97-AF65-F5344CB8AC3E}">
        <p14:creationId xmlns:p14="http://schemas.microsoft.com/office/powerpoint/2010/main" val="30896050"/>
      </p:ext>
    </p:extLst>
  </p:cSld>
  <p:clrMapOvr>
    <a:masterClrMapping/>
  </p:clrMapOvr>
  <p:extLst>
    <p:ext uri="{DCECCB84-F9BA-43D5-87BE-67443E8EF086}">
      <p15:sldGuideLst xmlns:p15="http://schemas.microsoft.com/office/powerpoint/2012/main">
        <p15:guide id="1" pos="2016" userDrawn="1">
          <p15:clr>
            <a:srgbClr val="FBAE40"/>
          </p15:clr>
        </p15:guide>
        <p15:guide id="2" pos="376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gments 3columns">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0814E6BF-F097-B142-A82C-AE92A98B82C4}"/>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6" name="Footer Placeholder 5">
            <a:extLst>
              <a:ext uri="{FF2B5EF4-FFF2-40B4-BE49-F238E27FC236}">
                <a16:creationId xmlns:a16="http://schemas.microsoft.com/office/drawing/2014/main" id="{C60F8083-8F6C-1045-81B1-0310698D85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D93B47-2EEB-0D4F-BF76-94BF42112244}"/>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10" name="Text Placeholder 9">
            <a:extLst>
              <a:ext uri="{FF2B5EF4-FFF2-40B4-BE49-F238E27FC236}">
                <a16:creationId xmlns:a16="http://schemas.microsoft.com/office/drawing/2014/main" id="{EE539B45-F6DA-0E4F-82C8-545750C0126A}"/>
              </a:ext>
            </a:extLst>
          </p:cNvPr>
          <p:cNvSpPr>
            <a:spLocks noGrp="1"/>
          </p:cNvSpPr>
          <p:nvPr>
            <p:ph type="body" sz="quarter" idx="13" hasCustomPrompt="1"/>
          </p:nvPr>
        </p:nvSpPr>
        <p:spPr>
          <a:xfrm>
            <a:off x="400051" y="956414"/>
            <a:ext cx="2781300" cy="616672"/>
          </a:xfrm>
        </p:spPr>
        <p:txBody>
          <a:bodyPr anchor="b">
            <a:noAutofit/>
          </a:bodyPr>
          <a:lstStyle>
            <a:lvl1pPr marL="0" indent="0">
              <a:buFontTx/>
              <a:buNone/>
              <a:defRPr sz="1200" b="1" i="0">
                <a:latin typeface="Arial" panose="020B0604020202020204" pitchFamily="34" charset="0"/>
                <a:cs typeface="Arial" panose="020B0604020202020204" pitchFamily="34" charset="0"/>
              </a:defRPr>
            </a:lvl1pPr>
            <a:lvl2pPr marL="457200" indent="0">
              <a:buFontTx/>
              <a:buNone/>
              <a:defRPr/>
            </a:lvl2pPr>
          </a:lstStyle>
          <a:p>
            <a:pPr lvl="0"/>
            <a:r>
              <a:rPr lang="en-US" dirty="0"/>
              <a:t>Segment Name A </a:t>
            </a:r>
          </a:p>
        </p:txBody>
      </p:sp>
      <p:sp>
        <p:nvSpPr>
          <p:cNvPr id="11" name="Text Placeholder 9">
            <a:extLst>
              <a:ext uri="{FF2B5EF4-FFF2-40B4-BE49-F238E27FC236}">
                <a16:creationId xmlns:a16="http://schemas.microsoft.com/office/drawing/2014/main" id="{94D20A03-ED94-F540-AFCA-C55AD87A1F28}"/>
              </a:ext>
            </a:extLst>
          </p:cNvPr>
          <p:cNvSpPr>
            <a:spLocks noGrp="1"/>
          </p:cNvSpPr>
          <p:nvPr>
            <p:ph type="body" sz="quarter" idx="14" hasCustomPrompt="1"/>
          </p:nvPr>
        </p:nvSpPr>
        <p:spPr>
          <a:xfrm>
            <a:off x="3181350" y="956414"/>
            <a:ext cx="2781300" cy="616672"/>
          </a:xfrm>
        </p:spPr>
        <p:txBody>
          <a:bodyPr anchor="b">
            <a:noAutofit/>
          </a:bodyPr>
          <a:lstStyle>
            <a:lvl1pPr marL="0" indent="0">
              <a:buFontTx/>
              <a:buNone/>
              <a:defRPr sz="1200" b="1" i="0">
                <a:latin typeface="Arial" panose="020B0604020202020204" pitchFamily="34" charset="0"/>
                <a:cs typeface="Arial" panose="020B0604020202020204" pitchFamily="34" charset="0"/>
              </a:defRPr>
            </a:lvl1pPr>
            <a:lvl2pPr marL="457200" indent="0">
              <a:buFontTx/>
              <a:buNone/>
              <a:defRPr/>
            </a:lvl2pPr>
          </a:lstStyle>
          <a:p>
            <a:pPr lvl="0"/>
            <a:r>
              <a:rPr lang="en-US" dirty="0"/>
              <a:t>Segment Name B</a:t>
            </a:r>
          </a:p>
        </p:txBody>
      </p:sp>
      <p:sp>
        <p:nvSpPr>
          <p:cNvPr id="12" name="Text Placeholder 9">
            <a:extLst>
              <a:ext uri="{FF2B5EF4-FFF2-40B4-BE49-F238E27FC236}">
                <a16:creationId xmlns:a16="http://schemas.microsoft.com/office/drawing/2014/main" id="{A76053A0-7460-814A-955C-2F4921767050}"/>
              </a:ext>
            </a:extLst>
          </p:cNvPr>
          <p:cNvSpPr>
            <a:spLocks noGrp="1"/>
          </p:cNvSpPr>
          <p:nvPr>
            <p:ph type="body" sz="quarter" idx="15" hasCustomPrompt="1"/>
          </p:nvPr>
        </p:nvSpPr>
        <p:spPr>
          <a:xfrm>
            <a:off x="415291" y="1586594"/>
            <a:ext cx="2781300" cy="201929"/>
          </a:xfrm>
        </p:spPr>
        <p:txBody>
          <a:bodyPr anchor="ctr">
            <a:noAutofit/>
          </a:bodyPr>
          <a:lstStyle>
            <a:lvl1pPr marL="0" indent="0">
              <a:buFontTx/>
              <a:buNone/>
              <a:defRPr sz="1000" b="0" i="0">
                <a:latin typeface="Arial" panose="020B0604020202020204" pitchFamily="34" charset="0"/>
                <a:cs typeface="Arial" panose="020B0604020202020204" pitchFamily="34" charset="0"/>
              </a:defRPr>
            </a:lvl1pPr>
            <a:lvl2pPr marL="457200" indent="0">
              <a:buFontTx/>
              <a:buNone/>
              <a:defRPr/>
            </a:lvl2pPr>
          </a:lstStyle>
          <a:p>
            <a:pPr lvl="0"/>
            <a:r>
              <a:rPr lang="en-US" dirty="0"/>
              <a:t>~N=98</a:t>
            </a:r>
          </a:p>
        </p:txBody>
      </p:sp>
      <p:sp>
        <p:nvSpPr>
          <p:cNvPr id="13" name="Text Placeholder 9">
            <a:extLst>
              <a:ext uri="{FF2B5EF4-FFF2-40B4-BE49-F238E27FC236}">
                <a16:creationId xmlns:a16="http://schemas.microsoft.com/office/drawing/2014/main" id="{EA043704-B40B-0349-AF49-D350588A87BE}"/>
              </a:ext>
            </a:extLst>
          </p:cNvPr>
          <p:cNvSpPr>
            <a:spLocks noGrp="1"/>
          </p:cNvSpPr>
          <p:nvPr>
            <p:ph type="body" sz="quarter" idx="16" hasCustomPrompt="1"/>
          </p:nvPr>
        </p:nvSpPr>
        <p:spPr>
          <a:xfrm>
            <a:off x="3189739" y="1594982"/>
            <a:ext cx="2781300" cy="201929"/>
          </a:xfrm>
        </p:spPr>
        <p:txBody>
          <a:bodyPr anchor="ctr">
            <a:noAutofit/>
          </a:bodyPr>
          <a:lstStyle>
            <a:lvl1pPr marL="0" indent="0">
              <a:buFontTx/>
              <a:buNone/>
              <a:defRPr sz="1000" b="0" i="0">
                <a:latin typeface="Arial" panose="020B0604020202020204" pitchFamily="34" charset="0"/>
                <a:cs typeface="Arial" panose="020B0604020202020204" pitchFamily="34" charset="0"/>
              </a:defRPr>
            </a:lvl1pPr>
            <a:lvl2pPr marL="457200" indent="0">
              <a:buFontTx/>
              <a:buNone/>
              <a:defRPr/>
            </a:lvl2pPr>
          </a:lstStyle>
          <a:p>
            <a:pPr lvl="0"/>
            <a:r>
              <a:rPr lang="en-US" dirty="0"/>
              <a:t>~N=98</a:t>
            </a:r>
          </a:p>
        </p:txBody>
      </p:sp>
      <p:cxnSp>
        <p:nvCxnSpPr>
          <p:cNvPr id="19" name="Straight Connector 18">
            <a:extLst>
              <a:ext uri="{FF2B5EF4-FFF2-40B4-BE49-F238E27FC236}">
                <a16:creationId xmlns:a16="http://schemas.microsoft.com/office/drawing/2014/main" id="{CF7ACF55-14EB-AE44-8CA6-38169F30CB95}"/>
              </a:ext>
            </a:extLst>
          </p:cNvPr>
          <p:cNvCxnSpPr>
            <a:cxnSpLocks/>
          </p:cNvCxnSpPr>
          <p:nvPr userDrawn="1"/>
        </p:nvCxnSpPr>
        <p:spPr>
          <a:xfrm>
            <a:off x="3262468" y="1841508"/>
            <a:ext cx="2687424" cy="0"/>
          </a:xfrm>
          <a:prstGeom prst="line">
            <a:avLst/>
          </a:prstGeom>
          <a:ln w="127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BAA282EF-074B-FA48-B176-8F12F152664C}"/>
              </a:ext>
            </a:extLst>
          </p:cNvPr>
          <p:cNvCxnSpPr>
            <a:cxnSpLocks/>
          </p:cNvCxnSpPr>
          <p:nvPr userDrawn="1"/>
        </p:nvCxnSpPr>
        <p:spPr>
          <a:xfrm>
            <a:off x="441001" y="1841508"/>
            <a:ext cx="2687424" cy="0"/>
          </a:xfrm>
          <a:prstGeom prst="line">
            <a:avLst/>
          </a:prstGeom>
          <a:ln w="1270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Text Placeholder 22">
            <a:extLst>
              <a:ext uri="{FF2B5EF4-FFF2-40B4-BE49-F238E27FC236}">
                <a16:creationId xmlns:a16="http://schemas.microsoft.com/office/drawing/2014/main" id="{972F6D0A-4CF2-CE44-8E40-A0672E65D76F}"/>
              </a:ext>
            </a:extLst>
          </p:cNvPr>
          <p:cNvSpPr>
            <a:spLocks noGrp="1"/>
          </p:cNvSpPr>
          <p:nvPr>
            <p:ph type="body" sz="quarter" idx="17" hasCustomPrompt="1"/>
          </p:nvPr>
        </p:nvSpPr>
        <p:spPr>
          <a:xfrm>
            <a:off x="415925" y="1942166"/>
            <a:ext cx="2765425" cy="2860675"/>
          </a:xfrm>
        </p:spPr>
        <p:txBody>
          <a:bodyPr>
            <a:noAutofit/>
          </a:bodyPr>
          <a:lstStyle>
            <a:lvl1pPr marL="228600" indent="-228600">
              <a:lnSpc>
                <a:spcPct val="100000"/>
              </a:lnSpc>
              <a:buClr>
                <a:schemeClr val="tx1">
                  <a:lumMod val="50000"/>
                  <a:lumOff val="50000"/>
                </a:schemeClr>
              </a:buClr>
              <a:buFont typeface="Arial" panose="020B0604020202020204" pitchFamily="34" charset="0"/>
              <a:buChar char="•"/>
              <a:defRPr sz="1000"/>
            </a:lvl1pPr>
          </a:lstStyle>
          <a:p>
            <a:pPr lvl="0"/>
            <a:r>
              <a:rPr lang="en-US" dirty="0"/>
              <a:t>Option A</a:t>
            </a:r>
          </a:p>
          <a:p>
            <a:pPr lvl="0"/>
            <a:r>
              <a:rPr lang="en-US" dirty="0"/>
              <a:t>Option B</a:t>
            </a:r>
          </a:p>
          <a:p>
            <a:pPr lvl="0"/>
            <a:endParaRPr lang="en-US" dirty="0"/>
          </a:p>
        </p:txBody>
      </p:sp>
      <p:sp>
        <p:nvSpPr>
          <p:cNvPr id="24" name="Text Placeholder 22">
            <a:extLst>
              <a:ext uri="{FF2B5EF4-FFF2-40B4-BE49-F238E27FC236}">
                <a16:creationId xmlns:a16="http://schemas.microsoft.com/office/drawing/2014/main" id="{4E6097CD-F3D4-A746-BBE6-19D02633FD83}"/>
              </a:ext>
            </a:extLst>
          </p:cNvPr>
          <p:cNvSpPr>
            <a:spLocks noGrp="1"/>
          </p:cNvSpPr>
          <p:nvPr>
            <p:ph type="body" sz="quarter" idx="18" hasCustomPrompt="1"/>
          </p:nvPr>
        </p:nvSpPr>
        <p:spPr>
          <a:xfrm>
            <a:off x="3206023" y="1942166"/>
            <a:ext cx="2765425" cy="2860675"/>
          </a:xfrm>
        </p:spPr>
        <p:txBody>
          <a:bodyPr>
            <a:noAutofit/>
          </a:bodyPr>
          <a:lstStyle>
            <a:lvl1pPr marL="228600" indent="-228600">
              <a:lnSpc>
                <a:spcPct val="100000"/>
              </a:lnSpc>
              <a:buClr>
                <a:schemeClr val="tx1">
                  <a:lumMod val="50000"/>
                  <a:lumOff val="50000"/>
                </a:schemeClr>
              </a:buClr>
              <a:buFont typeface="Arial" panose="020B0604020202020204" pitchFamily="34" charset="0"/>
              <a:buChar char="•"/>
              <a:defRPr sz="1000"/>
            </a:lvl1pPr>
          </a:lstStyle>
          <a:p>
            <a:pPr lvl="0"/>
            <a:r>
              <a:rPr lang="en-US" dirty="0"/>
              <a:t>Option A</a:t>
            </a:r>
          </a:p>
          <a:p>
            <a:pPr lvl="0"/>
            <a:r>
              <a:rPr lang="en-US" dirty="0"/>
              <a:t>Option B</a:t>
            </a:r>
          </a:p>
          <a:p>
            <a:pPr lvl="0"/>
            <a:endParaRPr lang="en-US" dirty="0"/>
          </a:p>
        </p:txBody>
      </p:sp>
      <p:sp>
        <p:nvSpPr>
          <p:cNvPr id="25" name="Title 1">
            <a:extLst>
              <a:ext uri="{FF2B5EF4-FFF2-40B4-BE49-F238E27FC236}">
                <a16:creationId xmlns:a16="http://schemas.microsoft.com/office/drawing/2014/main" id="{A021200B-29E2-614E-A46B-1985B15F6EB1}"/>
              </a:ext>
            </a:extLst>
          </p:cNvPr>
          <p:cNvSpPr>
            <a:spLocks noGrp="1"/>
          </p:cNvSpPr>
          <p:nvPr>
            <p:ph type="title" hasCustomPrompt="1"/>
          </p:nvPr>
        </p:nvSpPr>
        <p:spPr>
          <a:xfrm>
            <a:off x="342900" y="375397"/>
            <a:ext cx="4229100" cy="528032"/>
          </a:xfrm>
        </p:spPr>
        <p:txBody>
          <a:bodyPr anchor="b">
            <a:noAutofit/>
          </a:bodyPr>
          <a:lstStyle>
            <a:lvl1pPr>
              <a:defRPr sz="3200" b="1" i="0">
                <a:latin typeface="Arial" panose="020B0604020202020204" pitchFamily="34" charset="0"/>
                <a:cs typeface="Arial" panose="020B0604020202020204" pitchFamily="34" charset="0"/>
              </a:defRPr>
            </a:lvl1pPr>
          </a:lstStyle>
          <a:p>
            <a:r>
              <a:rPr lang="en-US" dirty="0"/>
              <a:t>Key Segments</a:t>
            </a:r>
          </a:p>
        </p:txBody>
      </p:sp>
      <p:sp>
        <p:nvSpPr>
          <p:cNvPr id="15" name="Text Placeholder 9">
            <a:extLst>
              <a:ext uri="{FF2B5EF4-FFF2-40B4-BE49-F238E27FC236}">
                <a16:creationId xmlns:a16="http://schemas.microsoft.com/office/drawing/2014/main" id="{B94321E8-5C2F-084B-96EC-4E5E9D0117F6}"/>
              </a:ext>
            </a:extLst>
          </p:cNvPr>
          <p:cNvSpPr>
            <a:spLocks noGrp="1"/>
          </p:cNvSpPr>
          <p:nvPr>
            <p:ph type="body" sz="quarter" idx="19" hasCustomPrompt="1"/>
          </p:nvPr>
        </p:nvSpPr>
        <p:spPr>
          <a:xfrm>
            <a:off x="5999480" y="955688"/>
            <a:ext cx="2781300" cy="616672"/>
          </a:xfrm>
        </p:spPr>
        <p:txBody>
          <a:bodyPr anchor="b">
            <a:noAutofit/>
          </a:bodyPr>
          <a:lstStyle>
            <a:lvl1pPr marL="0" indent="0">
              <a:buFontTx/>
              <a:buNone/>
              <a:defRPr sz="1200" b="1" i="0">
                <a:latin typeface="Arial" panose="020B0604020202020204" pitchFamily="34" charset="0"/>
                <a:cs typeface="Arial" panose="020B0604020202020204" pitchFamily="34" charset="0"/>
              </a:defRPr>
            </a:lvl1pPr>
            <a:lvl2pPr marL="457200" indent="0">
              <a:buFontTx/>
              <a:buNone/>
              <a:defRPr/>
            </a:lvl2pPr>
          </a:lstStyle>
          <a:p>
            <a:pPr lvl="0"/>
            <a:r>
              <a:rPr lang="en-US" dirty="0"/>
              <a:t>Segment Name C</a:t>
            </a:r>
          </a:p>
        </p:txBody>
      </p:sp>
      <p:cxnSp>
        <p:nvCxnSpPr>
          <p:cNvPr id="16" name="Straight Connector 15">
            <a:extLst>
              <a:ext uri="{FF2B5EF4-FFF2-40B4-BE49-F238E27FC236}">
                <a16:creationId xmlns:a16="http://schemas.microsoft.com/office/drawing/2014/main" id="{D2B1B023-6D4A-AC45-A51F-AF4C9831EC03}"/>
              </a:ext>
            </a:extLst>
          </p:cNvPr>
          <p:cNvCxnSpPr>
            <a:cxnSpLocks/>
          </p:cNvCxnSpPr>
          <p:nvPr userDrawn="1"/>
        </p:nvCxnSpPr>
        <p:spPr>
          <a:xfrm>
            <a:off x="6080598" y="1840782"/>
            <a:ext cx="2687424" cy="0"/>
          </a:xfrm>
          <a:prstGeom prst="line">
            <a:avLst/>
          </a:prstGeom>
          <a:ln w="1270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Text Placeholder 22">
            <a:extLst>
              <a:ext uri="{FF2B5EF4-FFF2-40B4-BE49-F238E27FC236}">
                <a16:creationId xmlns:a16="http://schemas.microsoft.com/office/drawing/2014/main" id="{BC62E6DB-C064-8044-B599-77F6782B56E4}"/>
              </a:ext>
            </a:extLst>
          </p:cNvPr>
          <p:cNvSpPr>
            <a:spLocks noGrp="1"/>
          </p:cNvSpPr>
          <p:nvPr>
            <p:ph type="body" sz="quarter" idx="20" hasCustomPrompt="1"/>
          </p:nvPr>
        </p:nvSpPr>
        <p:spPr>
          <a:xfrm>
            <a:off x="6024153" y="1941440"/>
            <a:ext cx="2765425" cy="2860675"/>
          </a:xfrm>
        </p:spPr>
        <p:txBody>
          <a:bodyPr>
            <a:noAutofit/>
          </a:bodyPr>
          <a:lstStyle>
            <a:lvl1pPr marL="228600" indent="-228600">
              <a:lnSpc>
                <a:spcPct val="100000"/>
              </a:lnSpc>
              <a:buClr>
                <a:schemeClr val="tx1">
                  <a:lumMod val="50000"/>
                  <a:lumOff val="50000"/>
                </a:schemeClr>
              </a:buClr>
              <a:buFont typeface="Arial" panose="020B0604020202020204" pitchFamily="34" charset="0"/>
              <a:buChar char="•"/>
              <a:defRPr sz="1000"/>
            </a:lvl1pPr>
          </a:lstStyle>
          <a:p>
            <a:pPr lvl="0"/>
            <a:r>
              <a:rPr lang="en-US" dirty="0"/>
              <a:t>Option A</a:t>
            </a:r>
          </a:p>
          <a:p>
            <a:pPr lvl="0"/>
            <a:r>
              <a:rPr lang="en-US" dirty="0"/>
              <a:t>Option B</a:t>
            </a:r>
          </a:p>
          <a:p>
            <a:pPr lvl="0"/>
            <a:endParaRPr lang="en-US" dirty="0"/>
          </a:p>
        </p:txBody>
      </p:sp>
      <p:sp>
        <p:nvSpPr>
          <p:cNvPr id="18" name="Text Placeholder 9">
            <a:extLst>
              <a:ext uri="{FF2B5EF4-FFF2-40B4-BE49-F238E27FC236}">
                <a16:creationId xmlns:a16="http://schemas.microsoft.com/office/drawing/2014/main" id="{4A1007F8-F045-C44B-B670-85AF48DE02FE}"/>
              </a:ext>
            </a:extLst>
          </p:cNvPr>
          <p:cNvSpPr>
            <a:spLocks noGrp="1"/>
          </p:cNvSpPr>
          <p:nvPr>
            <p:ph type="body" sz="quarter" idx="21" hasCustomPrompt="1"/>
          </p:nvPr>
        </p:nvSpPr>
        <p:spPr>
          <a:xfrm>
            <a:off x="5992751" y="1594982"/>
            <a:ext cx="2781300" cy="201929"/>
          </a:xfrm>
        </p:spPr>
        <p:txBody>
          <a:bodyPr anchor="ctr">
            <a:noAutofit/>
          </a:bodyPr>
          <a:lstStyle>
            <a:lvl1pPr marL="0" indent="0">
              <a:buFontTx/>
              <a:buNone/>
              <a:defRPr sz="1000" b="0" i="0">
                <a:latin typeface="Arial" panose="020B0604020202020204" pitchFamily="34" charset="0"/>
                <a:cs typeface="Arial" panose="020B0604020202020204" pitchFamily="34" charset="0"/>
              </a:defRPr>
            </a:lvl1pPr>
            <a:lvl2pPr marL="457200" indent="0">
              <a:buFontTx/>
              <a:buNone/>
              <a:defRPr/>
            </a:lvl2pPr>
          </a:lstStyle>
          <a:p>
            <a:pPr lvl="0"/>
            <a:r>
              <a:rPr lang="en-US" dirty="0"/>
              <a:t>~N=98</a:t>
            </a:r>
          </a:p>
        </p:txBody>
      </p:sp>
    </p:spTree>
    <p:extLst>
      <p:ext uri="{BB962C8B-B14F-4D97-AF65-F5344CB8AC3E}">
        <p14:creationId xmlns:p14="http://schemas.microsoft.com/office/powerpoint/2010/main" val="3418269668"/>
      </p:ext>
    </p:extLst>
  </p:cSld>
  <p:clrMapOvr>
    <a:masterClrMapping/>
  </p:clrMapOvr>
  <p:extLst>
    <p:ext uri="{DCECCB84-F9BA-43D5-87BE-67443E8EF086}">
      <p15:sldGuideLst xmlns:p15="http://schemas.microsoft.com/office/powerpoint/2012/main">
        <p15:guide id="1" pos="2016">
          <p15:clr>
            <a:srgbClr val="FBAE40"/>
          </p15:clr>
        </p15:guide>
        <p15:guide id="2" pos="3768">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ummary of Data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75A1F-08D1-9B4A-9D08-98E271D64B2C}"/>
              </a:ext>
            </a:extLst>
          </p:cNvPr>
          <p:cNvSpPr>
            <a:spLocks noGrp="1"/>
          </p:cNvSpPr>
          <p:nvPr>
            <p:ph type="title" hasCustomPrompt="1"/>
          </p:nvPr>
        </p:nvSpPr>
        <p:spPr>
          <a:xfrm>
            <a:off x="374005" y="342900"/>
            <a:ext cx="2788295" cy="1125292"/>
          </a:xfrm>
        </p:spPr>
        <p:txBody>
          <a:bodyPr anchor="b"/>
          <a:lstStyle>
            <a:lvl1pPr>
              <a:defRPr sz="3200" b="1" i="0">
                <a:latin typeface="Arial" panose="020B0604020202020204" pitchFamily="34" charset="0"/>
                <a:cs typeface="Arial" panose="020B0604020202020204" pitchFamily="34" charset="0"/>
              </a:defRPr>
            </a:lvl1pPr>
          </a:lstStyle>
          <a:p>
            <a:r>
              <a:rPr lang="en-US" sz="3200" b="1" dirty="0">
                <a:latin typeface="Arial" panose="020B0604020202020204" pitchFamily="34" charset="0"/>
                <a:cs typeface="Arial" panose="020B0604020202020204" pitchFamily="34" charset="0"/>
              </a:rPr>
              <a:t>Summary </a:t>
            </a:r>
            <a:br>
              <a:rPr lang="en-US" sz="3200" b="1" dirty="0">
                <a:latin typeface="Arial" panose="020B0604020202020204" pitchFamily="34" charset="0"/>
                <a:cs typeface="Arial" panose="020B0604020202020204" pitchFamily="34" charset="0"/>
              </a:rPr>
            </a:br>
            <a:r>
              <a:rPr lang="en-US" sz="3200" b="1" dirty="0">
                <a:latin typeface="Arial" panose="020B0604020202020204" pitchFamily="34" charset="0"/>
                <a:cs typeface="Arial" panose="020B0604020202020204" pitchFamily="34" charset="0"/>
              </a:rPr>
              <a:t>of data</a:t>
            </a:r>
          </a:p>
        </p:txBody>
      </p:sp>
      <p:sp>
        <p:nvSpPr>
          <p:cNvPr id="5" name="Date Placeholder 4">
            <a:extLst>
              <a:ext uri="{FF2B5EF4-FFF2-40B4-BE49-F238E27FC236}">
                <a16:creationId xmlns:a16="http://schemas.microsoft.com/office/drawing/2014/main" id="{4ACC7A8C-EC79-FD4E-920B-3E7ED0703A77}"/>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6" name="Footer Placeholder 5">
            <a:extLst>
              <a:ext uri="{FF2B5EF4-FFF2-40B4-BE49-F238E27FC236}">
                <a16:creationId xmlns:a16="http://schemas.microsoft.com/office/drawing/2014/main" id="{3A0DF3D6-536B-594E-8AC4-089FF6B57B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BBC7BC-11E2-3241-BC97-F540C9746ECA}"/>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11" name="Text Placeholder 9">
            <a:extLst>
              <a:ext uri="{FF2B5EF4-FFF2-40B4-BE49-F238E27FC236}">
                <a16:creationId xmlns:a16="http://schemas.microsoft.com/office/drawing/2014/main" id="{5F163330-47E8-5640-B515-05C1701F66EE}"/>
              </a:ext>
            </a:extLst>
          </p:cNvPr>
          <p:cNvSpPr>
            <a:spLocks noGrp="1"/>
          </p:cNvSpPr>
          <p:nvPr>
            <p:ph type="body" sz="quarter" idx="13" hasCustomPrompt="1"/>
          </p:nvPr>
        </p:nvSpPr>
        <p:spPr>
          <a:xfrm>
            <a:off x="374293" y="1638995"/>
            <a:ext cx="2781300" cy="616672"/>
          </a:xfrm>
        </p:spPr>
        <p:txBody>
          <a:bodyPr anchor="t">
            <a:noAutofit/>
          </a:bodyPr>
          <a:lstStyle>
            <a:lvl1pPr marL="0" indent="0">
              <a:buFontTx/>
              <a:buNone/>
              <a:defRPr sz="1400" b="1" i="0">
                <a:latin typeface="Arial" panose="020B0604020202020204" pitchFamily="34" charset="0"/>
                <a:cs typeface="Arial" panose="020B0604020202020204" pitchFamily="34" charset="0"/>
              </a:defRPr>
            </a:lvl1pPr>
            <a:lvl2pPr marL="457200" indent="0">
              <a:buFontTx/>
              <a:buNone/>
              <a:defRPr/>
            </a:lvl2pPr>
          </a:lstStyle>
          <a:p>
            <a:pPr lvl="0"/>
            <a:r>
              <a:rPr lang="en-US" dirty="0"/>
              <a:t>Last Concept question </a:t>
            </a:r>
          </a:p>
        </p:txBody>
      </p:sp>
      <p:sp>
        <p:nvSpPr>
          <p:cNvPr id="13" name="Chart Placeholder 12">
            <a:extLst>
              <a:ext uri="{FF2B5EF4-FFF2-40B4-BE49-F238E27FC236}">
                <a16:creationId xmlns:a16="http://schemas.microsoft.com/office/drawing/2014/main" id="{00F758A3-1DD7-A144-A720-A573133564D1}"/>
              </a:ext>
            </a:extLst>
          </p:cNvPr>
          <p:cNvSpPr>
            <a:spLocks noGrp="1"/>
          </p:cNvSpPr>
          <p:nvPr>
            <p:ph type="chart" sz="quarter" idx="14" hasCustomPrompt="1"/>
          </p:nvPr>
        </p:nvSpPr>
        <p:spPr>
          <a:xfrm>
            <a:off x="3271838" y="361950"/>
            <a:ext cx="5491162" cy="4313238"/>
          </a:xfrm>
        </p:spPr>
        <p:txBody>
          <a:bodyPr>
            <a:noAutofit/>
          </a:bodyPr>
          <a:lstStyle>
            <a:lvl1pPr>
              <a:defRPr sz="3600"/>
            </a:lvl1pPr>
          </a:lstStyle>
          <a:p>
            <a:r>
              <a:rPr lang="en-US" dirty="0"/>
              <a:t>Insert your chart here</a:t>
            </a:r>
          </a:p>
        </p:txBody>
      </p:sp>
    </p:spTree>
    <p:extLst>
      <p:ext uri="{BB962C8B-B14F-4D97-AF65-F5344CB8AC3E}">
        <p14:creationId xmlns:p14="http://schemas.microsoft.com/office/powerpoint/2010/main" val="3810720484"/>
      </p:ext>
    </p:extLst>
  </p:cSld>
  <p:clrMapOvr>
    <a:masterClrMapping/>
  </p:clrMapOvr>
  <p:extLst>
    <p:ext uri="{DCECCB84-F9BA-43D5-87BE-67443E8EF086}">
      <p15:sldGuideLst xmlns:p15="http://schemas.microsoft.com/office/powerpoint/2012/main">
        <p15:guide id="1" pos="1992" userDrawn="1">
          <p15:clr>
            <a:srgbClr val="FBAE40"/>
          </p15:clr>
        </p15:guide>
        <p15:guide id="2" pos="379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umary of Data Responses">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4ACC7A8C-EC79-FD4E-920B-3E7ED0703A77}"/>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6" name="Footer Placeholder 5">
            <a:extLst>
              <a:ext uri="{FF2B5EF4-FFF2-40B4-BE49-F238E27FC236}">
                <a16:creationId xmlns:a16="http://schemas.microsoft.com/office/drawing/2014/main" id="{3A0DF3D6-536B-594E-8AC4-089FF6B57B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BBC7BC-11E2-3241-BC97-F540C9746ECA}"/>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11" name="Text Placeholder 9">
            <a:extLst>
              <a:ext uri="{FF2B5EF4-FFF2-40B4-BE49-F238E27FC236}">
                <a16:creationId xmlns:a16="http://schemas.microsoft.com/office/drawing/2014/main" id="{5F163330-47E8-5640-B515-05C1701F66EE}"/>
              </a:ext>
            </a:extLst>
          </p:cNvPr>
          <p:cNvSpPr>
            <a:spLocks noGrp="1"/>
          </p:cNvSpPr>
          <p:nvPr>
            <p:ph type="body" sz="quarter" idx="13" hasCustomPrompt="1"/>
          </p:nvPr>
        </p:nvSpPr>
        <p:spPr>
          <a:xfrm>
            <a:off x="374293" y="380691"/>
            <a:ext cx="2781300" cy="4271520"/>
          </a:xfrm>
        </p:spPr>
        <p:txBody>
          <a:bodyPr anchor="t">
            <a:noAutofit/>
          </a:bodyPr>
          <a:lstStyle>
            <a:lvl1pPr marL="0" indent="0">
              <a:buFontTx/>
              <a:buNone/>
              <a:defRPr sz="1400" b="1" i="0">
                <a:latin typeface="Arial" panose="020B0604020202020204" pitchFamily="34" charset="0"/>
                <a:cs typeface="Arial" panose="020B0604020202020204" pitchFamily="34" charset="0"/>
              </a:defRPr>
            </a:lvl1pPr>
            <a:lvl2pPr marL="457200" indent="0">
              <a:buFontTx/>
              <a:buNone/>
              <a:defRPr/>
            </a:lvl2pPr>
          </a:lstStyle>
          <a:p>
            <a:pPr lvl="0"/>
            <a:r>
              <a:rPr lang="en-US" dirty="0"/>
              <a:t>Insert Last Concept question  </a:t>
            </a:r>
          </a:p>
        </p:txBody>
      </p:sp>
      <p:sp>
        <p:nvSpPr>
          <p:cNvPr id="8" name="Text Placeholder 9">
            <a:extLst>
              <a:ext uri="{FF2B5EF4-FFF2-40B4-BE49-F238E27FC236}">
                <a16:creationId xmlns:a16="http://schemas.microsoft.com/office/drawing/2014/main" id="{1EDA878D-6508-D843-97AD-1F8DFA84DA3C}"/>
              </a:ext>
            </a:extLst>
          </p:cNvPr>
          <p:cNvSpPr>
            <a:spLocks noGrp="1"/>
          </p:cNvSpPr>
          <p:nvPr>
            <p:ph type="body" sz="quarter" idx="14" hasCustomPrompt="1"/>
          </p:nvPr>
        </p:nvSpPr>
        <p:spPr>
          <a:xfrm>
            <a:off x="3200400" y="376940"/>
            <a:ext cx="5562599" cy="274637"/>
          </a:xfrm>
        </p:spPr>
        <p:txBody>
          <a:bodyPr anchor="b">
            <a:noAutofit/>
          </a:bodyPr>
          <a:lstStyle>
            <a:lvl1pPr marL="0" indent="0">
              <a:buFontTx/>
              <a:buNone/>
              <a:defRPr sz="1200" b="1" i="0">
                <a:latin typeface="Arial" panose="020B0604020202020204" pitchFamily="34" charset="0"/>
                <a:cs typeface="Arial" panose="020B0604020202020204" pitchFamily="34" charset="0"/>
              </a:defRPr>
            </a:lvl1pPr>
            <a:lvl2pPr marL="457200" indent="0">
              <a:buFontTx/>
              <a:buNone/>
              <a:defRPr/>
            </a:lvl2pPr>
          </a:lstStyle>
          <a:p>
            <a:pPr lvl="0"/>
            <a:r>
              <a:rPr lang="en-US" dirty="0"/>
              <a:t>All Participants’ Responses </a:t>
            </a:r>
          </a:p>
        </p:txBody>
      </p:sp>
      <p:sp>
        <p:nvSpPr>
          <p:cNvPr id="9" name="Text Placeholder 9">
            <a:extLst>
              <a:ext uri="{FF2B5EF4-FFF2-40B4-BE49-F238E27FC236}">
                <a16:creationId xmlns:a16="http://schemas.microsoft.com/office/drawing/2014/main" id="{0097E292-841A-A44D-9D88-C9FA8C2FB00F}"/>
              </a:ext>
            </a:extLst>
          </p:cNvPr>
          <p:cNvSpPr>
            <a:spLocks noGrp="1"/>
          </p:cNvSpPr>
          <p:nvPr>
            <p:ph type="body" sz="quarter" idx="15" hasCustomPrompt="1"/>
          </p:nvPr>
        </p:nvSpPr>
        <p:spPr>
          <a:xfrm>
            <a:off x="3200400" y="669407"/>
            <a:ext cx="2781300" cy="201929"/>
          </a:xfrm>
        </p:spPr>
        <p:txBody>
          <a:bodyPr anchor="ctr">
            <a:noAutofit/>
          </a:bodyPr>
          <a:lstStyle>
            <a:lvl1pPr marL="0" indent="0">
              <a:buFontTx/>
              <a:buNone/>
              <a:defRPr sz="1000" b="0" i="0">
                <a:latin typeface="Arial" panose="020B0604020202020204" pitchFamily="34" charset="0"/>
                <a:cs typeface="Arial" panose="020B0604020202020204" pitchFamily="34" charset="0"/>
              </a:defRPr>
            </a:lvl1pPr>
            <a:lvl2pPr marL="457200" indent="0">
              <a:buFontTx/>
              <a:buNone/>
              <a:defRPr/>
            </a:lvl2pPr>
          </a:lstStyle>
          <a:p>
            <a:pPr lvl="0"/>
            <a:r>
              <a:rPr lang="en-US" dirty="0"/>
              <a:t>~N=237</a:t>
            </a:r>
          </a:p>
        </p:txBody>
      </p:sp>
      <p:cxnSp>
        <p:nvCxnSpPr>
          <p:cNvPr id="10" name="Straight Connector 9">
            <a:extLst>
              <a:ext uri="{FF2B5EF4-FFF2-40B4-BE49-F238E27FC236}">
                <a16:creationId xmlns:a16="http://schemas.microsoft.com/office/drawing/2014/main" id="{9EC94A1D-1819-024D-AA3F-965F9DD955CE}"/>
              </a:ext>
            </a:extLst>
          </p:cNvPr>
          <p:cNvCxnSpPr>
            <a:cxnSpLocks/>
          </p:cNvCxnSpPr>
          <p:nvPr userDrawn="1"/>
        </p:nvCxnSpPr>
        <p:spPr>
          <a:xfrm>
            <a:off x="3200400" y="924321"/>
            <a:ext cx="5562599" cy="0"/>
          </a:xfrm>
          <a:prstGeom prst="line">
            <a:avLst/>
          </a:prstGeom>
          <a:ln w="1270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Text Placeholder 22">
            <a:extLst>
              <a:ext uri="{FF2B5EF4-FFF2-40B4-BE49-F238E27FC236}">
                <a16:creationId xmlns:a16="http://schemas.microsoft.com/office/drawing/2014/main" id="{E4423968-CC09-014C-8B3B-748080A1500B}"/>
              </a:ext>
            </a:extLst>
          </p:cNvPr>
          <p:cNvSpPr>
            <a:spLocks noGrp="1"/>
          </p:cNvSpPr>
          <p:nvPr>
            <p:ph type="body" sz="quarter" idx="17" hasCustomPrompt="1"/>
          </p:nvPr>
        </p:nvSpPr>
        <p:spPr>
          <a:xfrm>
            <a:off x="3200400" y="1024979"/>
            <a:ext cx="5562599" cy="3627228"/>
          </a:xfrm>
        </p:spPr>
        <p:txBody>
          <a:bodyPr>
            <a:noAutofit/>
          </a:bodyPr>
          <a:lstStyle>
            <a:lvl1pPr marL="228600" indent="-228600">
              <a:lnSpc>
                <a:spcPct val="100000"/>
              </a:lnSpc>
              <a:buClr>
                <a:schemeClr val="tx1">
                  <a:lumMod val="50000"/>
                  <a:lumOff val="50000"/>
                </a:schemeClr>
              </a:buClr>
              <a:buFont typeface="Arial" panose="020B0604020202020204" pitchFamily="34" charset="0"/>
              <a:buChar char="•"/>
              <a:defRPr sz="1000"/>
            </a:lvl1pPr>
          </a:lstStyle>
          <a:p>
            <a:pPr lvl="0"/>
            <a:r>
              <a:rPr lang="en-US" dirty="0"/>
              <a:t>Option A</a:t>
            </a:r>
          </a:p>
          <a:p>
            <a:pPr lvl="0"/>
            <a:r>
              <a:rPr lang="en-US" dirty="0"/>
              <a:t>Option B</a:t>
            </a:r>
          </a:p>
          <a:p>
            <a:pPr lvl="0"/>
            <a:endParaRPr lang="en-US" dirty="0"/>
          </a:p>
        </p:txBody>
      </p:sp>
    </p:spTree>
    <p:extLst>
      <p:ext uri="{BB962C8B-B14F-4D97-AF65-F5344CB8AC3E}">
        <p14:creationId xmlns:p14="http://schemas.microsoft.com/office/powerpoint/2010/main" val="3809000942"/>
      </p:ext>
    </p:extLst>
  </p:cSld>
  <p:clrMapOvr>
    <a:masterClrMapping/>
  </p:clrMapOvr>
  <p:extLst>
    <p:ext uri="{DCECCB84-F9BA-43D5-87BE-67443E8EF086}">
      <p15:sldGuideLst xmlns:p15="http://schemas.microsoft.com/office/powerpoint/2012/main">
        <p15:guide id="1" pos="1992">
          <p15:clr>
            <a:srgbClr val="FBAE40"/>
          </p15:clr>
        </p15:guide>
        <p15:guide id="2" pos="379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gment Agre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5F591CA-CA46-204D-A829-CA0A465C7614}"/>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4" name="Footer Placeholder 3">
            <a:extLst>
              <a:ext uri="{FF2B5EF4-FFF2-40B4-BE49-F238E27FC236}">
                <a16:creationId xmlns:a16="http://schemas.microsoft.com/office/drawing/2014/main" id="{B647C385-E78D-DC4E-A8FD-186D928C06D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6DD58F-D728-2C46-A122-9ECCEE361D07}"/>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9" name="Text Placeholder 8">
            <a:extLst>
              <a:ext uri="{FF2B5EF4-FFF2-40B4-BE49-F238E27FC236}">
                <a16:creationId xmlns:a16="http://schemas.microsoft.com/office/drawing/2014/main" id="{7445100E-39F6-4F41-A139-D2A275E23689}"/>
              </a:ext>
            </a:extLst>
          </p:cNvPr>
          <p:cNvSpPr>
            <a:spLocks noGrp="1"/>
          </p:cNvSpPr>
          <p:nvPr>
            <p:ph type="body" sz="quarter" idx="13" hasCustomPrompt="1"/>
          </p:nvPr>
        </p:nvSpPr>
        <p:spPr>
          <a:xfrm>
            <a:off x="374005" y="617130"/>
            <a:ext cx="2102495" cy="4031070"/>
          </a:xfrm>
        </p:spPr>
        <p:txBody>
          <a:bodyPr>
            <a:noAutofit/>
          </a:bodyPr>
          <a:lstStyle>
            <a:lvl1pPr marL="0" indent="0">
              <a:buFontTx/>
              <a:buNone/>
              <a:defRPr sz="1400" b="1" i="0">
                <a:latin typeface="Arial" panose="020B0604020202020204" pitchFamily="34" charset="0"/>
                <a:cs typeface="Arial" panose="020B0604020202020204" pitchFamily="34" charset="0"/>
              </a:defRPr>
            </a:lvl1pPr>
          </a:lstStyle>
          <a:p>
            <a:pPr lvl="0"/>
            <a:r>
              <a:rPr lang="en-US" sz="1400" b="1" dirty="0">
                <a:latin typeface="Arial" panose="020B0604020202020204" pitchFamily="34" charset="0"/>
                <a:cs typeface="Arial" panose="020B0604020202020204" pitchFamily="34" charset="0"/>
              </a:rPr>
              <a:t>What do you think about this concept? </a:t>
            </a:r>
            <a:endParaRPr lang="en-US" dirty="0"/>
          </a:p>
        </p:txBody>
      </p:sp>
      <p:sp>
        <p:nvSpPr>
          <p:cNvPr id="12" name="Text Placeholder 11">
            <a:extLst>
              <a:ext uri="{FF2B5EF4-FFF2-40B4-BE49-F238E27FC236}">
                <a16:creationId xmlns:a16="http://schemas.microsoft.com/office/drawing/2014/main" id="{26938D5C-0757-CF42-B12C-F0DDC587E62C}"/>
              </a:ext>
            </a:extLst>
          </p:cNvPr>
          <p:cNvSpPr>
            <a:spLocks noGrp="1"/>
          </p:cNvSpPr>
          <p:nvPr>
            <p:ph type="body" sz="quarter" idx="14" hasCustomPrompt="1"/>
          </p:nvPr>
        </p:nvSpPr>
        <p:spPr>
          <a:xfrm>
            <a:off x="351771" y="361950"/>
            <a:ext cx="2124729" cy="255180"/>
          </a:xfrm>
        </p:spPr>
        <p:txBody>
          <a:bodyPr>
            <a:noAutofit/>
          </a:bodyPr>
          <a:lstStyle>
            <a:lvl1pPr marL="0" indent="0">
              <a:buFontTx/>
              <a:buNone/>
              <a:defRPr sz="1000" b="1" i="0">
                <a:solidFill>
                  <a:schemeClr val="accent3"/>
                </a:solidFill>
                <a:latin typeface="Arial" panose="020B0604020202020204" pitchFamily="34" charset="0"/>
                <a:cs typeface="Arial" panose="020B0604020202020204" pitchFamily="34" charset="0"/>
              </a:defRPr>
            </a:lvl1pPr>
          </a:lstStyle>
          <a:p>
            <a:pPr lvl="0"/>
            <a:r>
              <a:rPr lang="en-US" dirty="0"/>
              <a:t>HOW  SEGMENTS AGREED</a:t>
            </a:r>
          </a:p>
        </p:txBody>
      </p:sp>
      <p:sp>
        <p:nvSpPr>
          <p:cNvPr id="19" name="Table Placeholder 18">
            <a:extLst>
              <a:ext uri="{FF2B5EF4-FFF2-40B4-BE49-F238E27FC236}">
                <a16:creationId xmlns:a16="http://schemas.microsoft.com/office/drawing/2014/main" id="{69651763-0983-E04B-A99B-2AC1789298E2}"/>
              </a:ext>
            </a:extLst>
          </p:cNvPr>
          <p:cNvSpPr>
            <a:spLocks noGrp="1"/>
          </p:cNvSpPr>
          <p:nvPr>
            <p:ph type="tbl" sz="quarter" idx="15"/>
          </p:nvPr>
        </p:nvSpPr>
        <p:spPr>
          <a:xfrm>
            <a:off x="2476500" y="361950"/>
            <a:ext cx="6286500" cy="4419600"/>
          </a:xfrm>
        </p:spPr>
        <p:txBody>
          <a:bodyPr/>
          <a:lstStyle/>
          <a:p>
            <a:endParaRPr lang="en-US" dirty="0"/>
          </a:p>
        </p:txBody>
      </p:sp>
    </p:spTree>
    <p:extLst>
      <p:ext uri="{BB962C8B-B14F-4D97-AF65-F5344CB8AC3E}">
        <p14:creationId xmlns:p14="http://schemas.microsoft.com/office/powerpoint/2010/main" val="3779232411"/>
      </p:ext>
    </p:extLst>
  </p:cSld>
  <p:clrMapOvr>
    <a:masterClrMapping/>
  </p:clrMapOvr>
  <p:extLst>
    <p:ext uri="{DCECCB84-F9BA-43D5-87BE-67443E8EF086}">
      <p15:sldGuideLst xmlns:p15="http://schemas.microsoft.com/office/powerpoint/2012/main">
        <p15:guide id="1" pos="1560" userDrawn="1">
          <p15:clr>
            <a:srgbClr val="FBAE40"/>
          </p15:clr>
        </p15:guide>
        <p15:guide id="2" pos="420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gment Said ">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5F591CA-CA46-204D-A829-CA0A465C7614}"/>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4" name="Footer Placeholder 3">
            <a:extLst>
              <a:ext uri="{FF2B5EF4-FFF2-40B4-BE49-F238E27FC236}">
                <a16:creationId xmlns:a16="http://schemas.microsoft.com/office/drawing/2014/main" id="{B647C385-E78D-DC4E-A8FD-186D928C06D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6DD58F-D728-2C46-A122-9ECCEE361D07}"/>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9" name="Text Placeholder 8">
            <a:extLst>
              <a:ext uri="{FF2B5EF4-FFF2-40B4-BE49-F238E27FC236}">
                <a16:creationId xmlns:a16="http://schemas.microsoft.com/office/drawing/2014/main" id="{7445100E-39F6-4F41-A139-D2A275E23689}"/>
              </a:ext>
            </a:extLst>
          </p:cNvPr>
          <p:cNvSpPr>
            <a:spLocks noGrp="1"/>
          </p:cNvSpPr>
          <p:nvPr>
            <p:ph type="body" sz="quarter" idx="13" hasCustomPrompt="1"/>
          </p:nvPr>
        </p:nvSpPr>
        <p:spPr>
          <a:xfrm>
            <a:off x="374005" y="617130"/>
            <a:ext cx="2102495" cy="4031070"/>
          </a:xfrm>
        </p:spPr>
        <p:txBody>
          <a:bodyPr>
            <a:noAutofit/>
          </a:bodyPr>
          <a:lstStyle>
            <a:lvl1pPr marL="0" indent="0">
              <a:buFontTx/>
              <a:buNone/>
              <a:defRPr sz="1400" b="1" i="0">
                <a:latin typeface="Arial" panose="020B0604020202020204" pitchFamily="34" charset="0"/>
                <a:cs typeface="Arial" panose="020B0604020202020204" pitchFamily="34" charset="0"/>
              </a:defRPr>
            </a:lvl1pPr>
          </a:lstStyle>
          <a:p>
            <a:pPr lvl="0"/>
            <a:r>
              <a:rPr lang="en-US" sz="1400" b="1" dirty="0">
                <a:latin typeface="Arial" panose="020B0604020202020204" pitchFamily="34" charset="0"/>
                <a:cs typeface="Arial" panose="020B0604020202020204" pitchFamily="34" charset="0"/>
              </a:rPr>
              <a:t>What do you think about this concept? </a:t>
            </a:r>
            <a:endParaRPr lang="en-US" dirty="0"/>
          </a:p>
        </p:txBody>
      </p:sp>
      <p:sp>
        <p:nvSpPr>
          <p:cNvPr id="12" name="Text Placeholder 11">
            <a:extLst>
              <a:ext uri="{FF2B5EF4-FFF2-40B4-BE49-F238E27FC236}">
                <a16:creationId xmlns:a16="http://schemas.microsoft.com/office/drawing/2014/main" id="{26938D5C-0757-CF42-B12C-F0DDC587E62C}"/>
              </a:ext>
            </a:extLst>
          </p:cNvPr>
          <p:cNvSpPr>
            <a:spLocks noGrp="1"/>
          </p:cNvSpPr>
          <p:nvPr>
            <p:ph type="body" sz="quarter" idx="14" hasCustomPrompt="1"/>
          </p:nvPr>
        </p:nvSpPr>
        <p:spPr>
          <a:xfrm>
            <a:off x="351771" y="361950"/>
            <a:ext cx="2124729" cy="255180"/>
          </a:xfrm>
        </p:spPr>
        <p:txBody>
          <a:bodyPr>
            <a:noAutofit/>
          </a:bodyPr>
          <a:lstStyle>
            <a:lvl1pPr marL="0" indent="0">
              <a:buFontTx/>
              <a:buNone/>
              <a:defRPr sz="1000" b="1" i="0">
                <a:solidFill>
                  <a:schemeClr val="accent5"/>
                </a:solidFill>
                <a:latin typeface="Arial" panose="020B0604020202020204" pitchFamily="34" charset="0"/>
                <a:cs typeface="Arial" panose="020B0604020202020204" pitchFamily="34" charset="0"/>
              </a:defRPr>
            </a:lvl1pPr>
          </a:lstStyle>
          <a:p>
            <a:pPr lvl="0"/>
            <a:r>
              <a:rPr lang="en-US" dirty="0"/>
              <a:t>WHAT SEGMENTS SAID</a:t>
            </a:r>
          </a:p>
        </p:txBody>
      </p:sp>
      <p:sp>
        <p:nvSpPr>
          <p:cNvPr id="19" name="Table Placeholder 18">
            <a:extLst>
              <a:ext uri="{FF2B5EF4-FFF2-40B4-BE49-F238E27FC236}">
                <a16:creationId xmlns:a16="http://schemas.microsoft.com/office/drawing/2014/main" id="{69651763-0983-E04B-A99B-2AC1789298E2}"/>
              </a:ext>
            </a:extLst>
          </p:cNvPr>
          <p:cNvSpPr>
            <a:spLocks noGrp="1"/>
          </p:cNvSpPr>
          <p:nvPr>
            <p:ph type="tbl" sz="quarter" idx="15"/>
          </p:nvPr>
        </p:nvSpPr>
        <p:spPr>
          <a:xfrm>
            <a:off x="2476500" y="361950"/>
            <a:ext cx="6286500" cy="4419600"/>
          </a:xfrm>
        </p:spPr>
        <p:txBody>
          <a:bodyPr/>
          <a:lstStyle/>
          <a:p>
            <a:endParaRPr lang="en-US"/>
          </a:p>
        </p:txBody>
      </p:sp>
    </p:spTree>
    <p:extLst>
      <p:ext uri="{BB962C8B-B14F-4D97-AF65-F5344CB8AC3E}">
        <p14:creationId xmlns:p14="http://schemas.microsoft.com/office/powerpoint/2010/main" val="3794605413"/>
      </p:ext>
    </p:extLst>
  </p:cSld>
  <p:clrMapOvr>
    <a:masterClrMapping/>
  </p:clrMapOvr>
  <p:extLst>
    <p:ext uri="{DCECCB84-F9BA-43D5-87BE-67443E8EF086}">
      <p15:sldGuideLst xmlns:p15="http://schemas.microsoft.com/office/powerpoint/2012/main">
        <p15:guide id="1" pos="1560">
          <p15:clr>
            <a:srgbClr val="FBAE40"/>
          </p15:clr>
        </p15:guide>
        <p15:guide id="2" pos="420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697A89-AE66-3C41-894E-1D05DDC1A661}"/>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9A42B6A3-50B9-6545-B95D-9B318414CC59}"/>
              </a:ext>
            </a:extLst>
          </p:cNvPr>
          <p:cNvSpPr>
            <a:spLocks noGrp="1"/>
          </p:cNvSpPr>
          <p:nvPr>
            <p:ph type="body" idx="1"/>
          </p:nvPr>
        </p:nvSpPr>
        <p:spPr>
          <a:xfrm>
            <a:off x="628650" y="1370013"/>
            <a:ext cx="7886700" cy="3262312"/>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303D8AB-2E9B-4F44-9554-4029F6DB666E}"/>
              </a:ext>
            </a:extLst>
          </p:cNvPr>
          <p:cNvSpPr>
            <a:spLocks noGrp="1"/>
          </p:cNvSpPr>
          <p:nvPr>
            <p:ph type="dt" sz="half" idx="2"/>
          </p:nvPr>
        </p:nvSpPr>
        <p:spPr>
          <a:xfrm>
            <a:off x="374005" y="4795399"/>
            <a:ext cx="2057400" cy="274637"/>
          </a:xfrm>
          <a:prstGeom prst="rect">
            <a:avLst/>
          </a:prstGeom>
        </p:spPr>
        <p:txBody>
          <a:bodyPr vert="horz" lIns="91440" tIns="45720" rIns="91440" bIns="45720" rtlCol="0" anchor="ctr"/>
          <a:lstStyle>
            <a:lvl1pPr algn="l">
              <a:defRPr sz="900">
                <a:solidFill>
                  <a:schemeClr val="bg1">
                    <a:lumMod val="65000"/>
                  </a:schemeClr>
                </a:solidFill>
              </a:defRPr>
            </a:lvl1pPr>
          </a:lstStyle>
          <a:p>
            <a:fld id="{F5AB9AAA-FCFF-A447-AC57-59F03879B500}" type="datetimeFigureOut">
              <a:rPr lang="en-US" smtClean="0"/>
              <a:pPr/>
              <a:t>8/29/19</a:t>
            </a:fld>
            <a:endParaRPr lang="en-US" dirty="0"/>
          </a:p>
        </p:txBody>
      </p:sp>
      <p:sp>
        <p:nvSpPr>
          <p:cNvPr id="5" name="Footer Placeholder 4">
            <a:extLst>
              <a:ext uri="{FF2B5EF4-FFF2-40B4-BE49-F238E27FC236}">
                <a16:creationId xmlns:a16="http://schemas.microsoft.com/office/drawing/2014/main" id="{ED3EFFBD-D6C1-C949-BCCF-C502AB22FDFB}"/>
              </a:ext>
            </a:extLst>
          </p:cNvPr>
          <p:cNvSpPr>
            <a:spLocks noGrp="1"/>
          </p:cNvSpPr>
          <p:nvPr>
            <p:ph type="ftr" sz="quarter" idx="3"/>
          </p:nvPr>
        </p:nvSpPr>
        <p:spPr>
          <a:xfrm>
            <a:off x="3028950" y="4795399"/>
            <a:ext cx="3086100" cy="274637"/>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3483375-8A31-6F41-BC91-EBFE1F455FD8}"/>
              </a:ext>
            </a:extLst>
          </p:cNvPr>
          <p:cNvSpPr>
            <a:spLocks noGrp="1"/>
          </p:cNvSpPr>
          <p:nvPr>
            <p:ph type="sldNum" sz="quarter" idx="4"/>
          </p:nvPr>
        </p:nvSpPr>
        <p:spPr>
          <a:xfrm>
            <a:off x="7012926" y="4795399"/>
            <a:ext cx="2057400" cy="274637"/>
          </a:xfrm>
          <a:prstGeom prst="rect">
            <a:avLst/>
          </a:prstGeom>
        </p:spPr>
        <p:txBody>
          <a:bodyPr vert="horz" lIns="91440" tIns="45720" rIns="91440" bIns="45720" rtlCol="0" anchor="ctr"/>
          <a:lstStyle>
            <a:lvl1pPr algn="r">
              <a:defRPr sz="900">
                <a:solidFill>
                  <a:schemeClr val="tx1">
                    <a:tint val="75000"/>
                  </a:schemeClr>
                </a:solidFill>
              </a:defRPr>
            </a:lvl1pPr>
          </a:lstStyle>
          <a:p>
            <a:fld id="{9EDAF098-F1AE-5C44-B493-2B7E426D4107}" type="slidenum">
              <a:rPr lang="en-US" smtClean="0"/>
              <a:pPr/>
              <a:t>‹#›</a:t>
            </a:fld>
            <a:endParaRPr lang="en-US"/>
          </a:p>
        </p:txBody>
      </p:sp>
    </p:spTree>
    <p:extLst>
      <p:ext uri="{BB962C8B-B14F-4D97-AF65-F5344CB8AC3E}">
        <p14:creationId xmlns:p14="http://schemas.microsoft.com/office/powerpoint/2010/main" val="3047611942"/>
      </p:ext>
    </p:extLst>
  </p:cSld>
  <p:clrMap bg1="lt1" tx1="dk1" bg2="lt2" tx2="dk2" accent1="accent1" accent2="accent2" accent3="accent3" accent4="accent4" accent5="accent5" accent6="accent6" hlink="hlink" folHlink="folHlink"/>
  <p:sldLayoutIdLst>
    <p:sldLayoutId id="2147483697" r:id="rId1"/>
    <p:sldLayoutId id="2147483700" r:id="rId2"/>
    <p:sldLayoutId id="2147483708" r:id="rId3"/>
    <p:sldLayoutId id="2147483704" r:id="rId4"/>
    <p:sldLayoutId id="2147483709" r:id="rId5"/>
    <p:sldLayoutId id="2147483710" r:id="rId6"/>
    <p:sldLayoutId id="2147483716" r:id="rId7"/>
    <p:sldLayoutId id="2147483711" r:id="rId8"/>
    <p:sldLayoutId id="2147483712" r:id="rId9"/>
    <p:sldLayoutId id="2147483714" r:id="rId10"/>
    <p:sldLayoutId id="2147483713" r:id="rId11"/>
    <p:sldLayoutId id="2147483715" r:id="rId12"/>
    <p:sldLayoutId id="2147483717"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0" userDrawn="1">
          <p15:clr>
            <a:srgbClr val="F26B43"/>
          </p15:clr>
        </p15:guide>
        <p15:guide id="2" orient="horz" pos="1620" userDrawn="1">
          <p15:clr>
            <a:srgbClr val="F26B43"/>
          </p15:clr>
        </p15:guide>
        <p15:guide id="3" pos="216" userDrawn="1">
          <p15:clr>
            <a:srgbClr val="F26B43"/>
          </p15:clr>
        </p15:guide>
        <p15:guide id="4" pos="5520" userDrawn="1">
          <p15:clr>
            <a:srgbClr val="F26B43"/>
          </p15:clr>
        </p15:guide>
        <p15:guide id="5" orient="horz" pos="3012" userDrawn="1">
          <p15:clr>
            <a:srgbClr val="F26B43"/>
          </p15:clr>
        </p15:guide>
        <p15:guide id="6" orient="horz" pos="22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ctrTitle"/>
          </p:nvPr>
        </p:nvSpPr>
        <p:spPr/>
        <p:txBody>
          <a:bodyPr/>
          <a:lstStyle/>
          <a:p>
            <a:r>
              <a:t>032330 Democracy.ai Plague and Politics Conversation </a:t>
            </a:r>
          </a:p>
        </p:txBody>
      </p:sp>
      <p:sp>
        <p:nvSpPr>
          <p:cNvPr id="3" name="Subtitle 2"/>
          <p:cNvSpPr>
            <a:spLocks noGrp="1"/>
          </p:cNvSpPr>
          <p:nvPr>
            <p:ph type="subTitle" idx="1"/>
          </p:nvPr>
        </p:nvSpPr>
        <p:spPr/>
        <p:txBody>
          <a:bodyPr/>
          <a:lstStyle/>
          <a:p>
            <a:r>
              <a:t>Online 81 minute conversation with ~N=101</a:t>
            </a:r>
          </a:p>
          <a:p>
            <a:r>
              <a:t>2020-03-25</a:t>
            </a:r>
          </a:p>
        </p:txBody>
      </p:sp>
      <p:sp>
        <p:nvSpPr>
          <p:cNvPr id="4" name="Text Placeholder 3"/>
          <p:cNvSpPr>
            <a:spLocks noGrp="1"/>
          </p:cNvSpPr>
          <p:nvPr>
            <p:ph type="body" idx="14" sz="quarter"/>
          </p:nvPr>
        </p:nvSpPr>
        <p:spPr/>
        <p:txBody>
          <a:bodyPr/>
          <a:lstStyle/>
          <a:p>
            <a:r>
              <a:t>Topline Report</a:t>
            </a:r>
          </a:p>
        </p:txBody>
      </p:sp>
    </p:spTree>
  </p:cSld>
  <p:clrMapOvr>
    <a:masterClrMapping/>
  </p:clrMapOvr>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Why do you think we don't currently have a vaccine to the coronavirus?</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Independent (n=25)</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 (n=43)</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 (n=12)</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It takes a while to make and test vaccines to know that they are safe. The process is not as easy as people think.</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96%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92%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It is a new virus strain. Vaccines take time to make and test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96%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92%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It's new to humans, and it takes time to develop one.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92%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It's a newer virus and it takes a lot of time to develop a safe vaccine.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92%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92%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It's too new to have one yet.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92%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92%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It takes a long time to go through testing and trials.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92%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Because it's new to humans.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Because it is a fairly new virus.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maybe it has something to do with the new strain?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because it's not that simple ... it's NOT our great President's fault!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Why do you think we don't currently have a vaccine to the coronavirus?</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Independent (n=25)</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 (n=43)</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 (n=12)</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It takes a while to make and test vaccines to know that they are safe. The process is not as easy as people think.</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Vaccines take a long time to create. You need a lot of people who have survived the virus in order to get the antibodies to make the vaccine.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takes time to make one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It is novel and they still need to figure it out and that takes time.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Because it is novel and it takes many months to years to develop and test new vaccines.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takes a lot of time to develop and test (mainly test) a vaccine before it's used by the general public.</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It takes a little while to come up with one, and the virus has only been around for a few months.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It's relatively new.  Vaccines take years to properly develop and test.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There hasn't been an outbreak like this to have needed one before now.</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vaccines take time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Vaccines have to be created and then tested. It has to be demonstrable that it is both safe and effective. It also takes time for vaccines to be distributed even after the aforementioned is demonstrated.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is a new mutations. A vaccine is not easy/possible for all viruses. There are many that scientists have been unable to develop a vaccine for. Plus vaccines take a while to develop and test.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It's a novel mutation, and there hasn't been vaccines for prior coronaviruses.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Vaccines generally take a while to develop, sometimes upwards of 18 months.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A vaccine takes 12 to 18 months to develop from scratch.</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It takes time to find the right vaccine that works and then it has to be tested. After that it has to be produced massively which takes time.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is a brand new virus and vaccines and testing takes time.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Because it is a mutated virus that the Scientist's don't have much information about.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Because vaccines take time to develop.</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because it's hard to do and it wasn't a main priority until recently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it's a very complex process and we've only made it a priority for weeks now</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It takes a long time to go through testing and trials.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takes a long time to develop and test a vaccine.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NEW disease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Who do you believe is responsible for what happens with the coronavirus in the U.S.?</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370840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Independent (n=22)</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 (n=43)</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 (n=11)</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no one, we're all in it together</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Everyone in the country has some responsibility.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The government.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People who go out and spread it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Trump, ultimately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The President, Government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China</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The president runs the show. He doesn't seem too interested in leading unfortunately.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believe that the Trump administration and congress and responsible. Their response to the situation means everything.</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Who do you believe is responsible for what happens with the coronavirus in the U.S.?</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Independent (n=22)</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 (n=43)</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 (n=11)</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no one, we're all in it together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Trump, and he's doing a horrific job of dealing with it thus far.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Doctors and the most trusted in the medical fields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A few ppl have the flu and pneumonia is all. Do you know coronavirus is a COLD? The governments and their organizations are responsible for spreading fear and collapsing the world economies.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Trump who put pence in charge of it disregarding all medical logic.</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citizens themselves, US!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Our political leaders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responsibility is split between citizens that need to be smart and avoid spreading it and the government finding a way to keep people protected.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Everyone. The actions of everyone will decide how bad this becomes. It's not just the politicians.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the doctors in charge...it REALLY seems that you're baiting people to blast the president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government, especially trump but also those who fail to hold him accountable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People who go out and spread 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The CDC and the government working with them</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In a large part, the government, for putting forth plans to try to control it's spread, but also the population, for following those recommendations/orders or not.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people need to be responsible for themselves and use common sense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It is a mix of the Chinese officials who hid this outbreak from the world, and our own "leaders" who tried to save face/got rid of our experts. Both sides of the red/blue line are responsible for squabbling instead of helping.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buck stops with the president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individual people, communities, and states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China is one of the biggest factors, since they tried to downplay, cover it up and by the time they let the severity of it come to light, it had already spread. Then the US didn't take what happened in China/Italy seriously and let it in.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politicians and the citizens that chose to defy orders to stay home.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Federal for travelers and products and state/local for spreading within states.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The government.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Ultimately it's the govt's responsibility, but that is terrifying given who is in change.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response is the responsibility of the state governors first because we live in a republic.</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Who needs the most help right now in regards to coronavirus?</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333756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Independent (n=24)</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 (n=42)</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 (n=15)</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The elderly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the elderly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Definitely the elderly and other people with compromised immune systems.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elderly people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Sick people and the hospital staff treating them.</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Medical professionals who are on the front lines, treating everybody else.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nyc</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Who needs the most help right now in regards to coronavirus?</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Independent (n=24)</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 (n=42)</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 (n=15)</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The elderly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seniors and those with chronic conditions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Hospitals and emergency rooms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older people and people with weakened immune systems and other health conditions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NYC is about 2 weeks ahead of the rest of the country. They are going to get hit bad by completely overwhelmed hospitals.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poor and elderly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Elderly.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Sick, elderly and the poor who are now home with their kids and not able to go to work</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elderly and those with preexisting conditions.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Definitely the elderly and other people with compromised immune systems.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elderly and those with weak immune systems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Elderly and poor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The elderly and anyone else is most at risk. They can't leave the house to do shopping or take care of themselves.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poor and the elderly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hospitals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People who are vulnerable to illness, elderly people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elderly and those who are immunocompromised.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people who have been put out of work</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infected people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All Americans need help, especially those who have lost their income due to the virus.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Hospital workers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elderly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Healthcare workers who don't have proper protective equipment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elderly people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do you personally need to help you through this epidemic?</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370840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Independent (n=25)</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 (n=41)</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 (n=14)</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for people to please take this seriously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A way to keep calm</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to keep my health, because I am working with sick people for 10-12 hours a day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need my mortgage frozen and of course food. With these two things covered, I can survive indefinitely in lockdown with zero problems.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don't really need anything, I'd rather the help go to people who are really struggling</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Nothing.</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Money.  I'm laid off and my son's school is closed</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Money.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Checks from the government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do you personally need to help you through this epidemic?</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Independent (n=25)</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 (n=41)</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 (n=14)</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A way to keep calm</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need my mortgage frozen and of course food. With these two things covered, I can survive indefinitely in lockdown with zero problems.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to know in advance if more things will shut down or when this will end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local government to step up since the white house is giving conflicting messages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for people to stay home.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just contact with friends or family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Support for my mental health, assistance for lost income, an assurance of healthcare.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food/water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Nothing other than time, to wait it out.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for people just follow what the government/states are telling them and stay home more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food every so often and money to help pay my bills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An end-date, something to look forward to</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food delivery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Science based leadership.</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no, I'm fine. I'm trying to find ways to help other's in need.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Luckily I am doing fine, I just need accurate information and to know that the governments are doing their jobs at making sure the sick people are getting taken care of and they are making sure that the virus does not spread any further.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many people need access to supplies without putting themselves or others at risk.</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My family has the means to ride out the crisis. I just worry about the rest of society if this keeps worsening.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Nothing.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masks and free grocery deliveries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nothing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sanity and common sense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Toilet paper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We just need to be able to get groceries when we need them.</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If you were in a room with the foremost expert on the coronavirus, what would you ask them?</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Independent (n=22)</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 (n=41)</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 (n=14)</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When do you see this being over?</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Once you have the virus, is it possible to catch it again?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What can I do to best protect myself.</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when, realistically, can we go back to normal</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How it can be stopped</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if people can get it more than once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What's the real timeline of this thing?</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When can we realistically expect this to be over?</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do I really need to self-quarantine if I am young?</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Can you please use your head</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If you were in a room with the foremost expert on the coronavirus, what would you ask them?</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Independent (n=22)</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 (n=41)</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 (n=14)</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can you please just tell the truth</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When will things go back to normal, more or less?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When will this be over with</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When do you see this being over?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How do we contain this?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Why aren't age and health statistics being released? Why is this being treated as the end of the world, when new dangerous viruses happen every couple of years?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What do we do to kill the virus on surfaces and ways to halt the spread. What is best to do once we have it or suspect we might have 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Realistically, how long do think we need to be on lockdown for?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How long do you think it will be until the infection trend flattens and reverses? What's the most effective way for individuals to help that happen?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Realistically how long are we looking before a vaccine is safely produced?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What can I do to best protect myself.</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how long will it be before this is over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Where did this come from and how could we have prevented it from becoming this big of a problem.</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How long do you estimate before things get back to relative normalcy.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How it can be stopped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How bad is it, and how bad do you see it becoming?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With a full lockdown, what's a reasonable estimate for how long it would take for the virus to die out.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why aren't there tests available for everyone and how can we trust the numbers we are shown when not everyone is tested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how long until we can go back to normal?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How long should we self isolate?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how long before my life can get back to normal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How long does the virus last on objects?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How long could it last?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when, realistically, can we go back to normal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Independent</a:t>
            </a:r>
          </a:p>
        </p:txBody>
      </p:sp>
      <p:sp>
        <p:nvSpPr>
          <p:cNvPr id="3" name="Text Placeholder 2"/>
          <p:cNvSpPr>
            <a:spLocks noGrp="1"/>
          </p:cNvSpPr>
          <p:nvPr>
            <p:ph type="body" idx="14" sz="quarter"/>
          </p:nvPr>
        </p:nvSpPr>
        <p:spPr/>
        <p:txBody>
          <a:bodyPr/>
          <a:lstStyle/>
          <a:p>
            <a:r>
              <a:t>Democrat</a:t>
            </a:r>
          </a:p>
        </p:txBody>
      </p:sp>
      <p:sp>
        <p:nvSpPr>
          <p:cNvPr id="4" name="Text Placeholder 3"/>
          <p:cNvSpPr>
            <a:spLocks noGrp="1"/>
          </p:cNvSpPr>
          <p:nvPr>
            <p:ph type="body" idx="15" sz="quarter"/>
          </p:nvPr>
        </p:nvSpPr>
        <p:spPr/>
        <p:txBody>
          <a:bodyPr/>
          <a:lstStyle/>
          <a:p>
            <a:r>
              <a:t>n = 28</a:t>
            </a:r>
          </a:p>
        </p:txBody>
      </p:sp>
      <p:sp>
        <p:nvSpPr>
          <p:cNvPr id="5" name="Text Placeholder 4"/>
          <p:cNvSpPr>
            <a:spLocks noGrp="1"/>
          </p:cNvSpPr>
          <p:nvPr>
            <p:ph type="body" idx="16" sz="quarter"/>
          </p:nvPr>
        </p:nvSpPr>
        <p:spPr/>
        <p:txBody>
          <a:bodyPr/>
          <a:lstStyle/>
          <a:p>
            <a:r>
              <a:t>n = 60</a:t>
            </a:r>
          </a:p>
        </p:txBody>
      </p:sp>
      <p:sp>
        <p:nvSpPr>
          <p:cNvPr id="6" name="Text Placeholder 5"/>
          <p:cNvSpPr>
            <a:spLocks noGrp="1"/>
          </p:cNvSpPr>
          <p:nvPr>
            <p:ph type="body" idx="17" sz="quarter"/>
          </p:nvPr>
        </p:nvSpPr>
        <p:spPr/>
        <p:txBody>
          <a:bodyPr/>
          <a:lstStyle/>
          <a:p>
            <a:pPr/>
            <a:r>
              <a:rPr sz="1000" b="0" i="0">
                <a:latin typeface="Arial"/>
              </a:rPr>
              <a:t>What political party do you most identify with?</a:t>
            </a:r>
            <a:endParaRPr sz="1000" b="0" i="0">
              <a:latin typeface="Arial"/>
            </a:endParaRPr>
          </a:p>
          <a:p>
            <a:pPr lvl="1"/>
            <a:r>
              <a:rPr sz="1000" b="0" i="0">
                <a:latin typeface="Arial"/>
              </a:rPr>
              <a:t>Independent</a:t>
            </a:r>
            <a:endParaRPr sz="1000" b="0" i="0">
              <a:latin typeface="Arial"/>
            </a:endParaRPr>
          </a:p>
          <a:p>
            <a:endParaRPr sz="1000" b="0" i="0">
              <a:latin typeface="Arial"/>
            </a:endParaRPr>
          </a:p>
        </p:txBody>
      </p:sp>
      <p:sp>
        <p:nvSpPr>
          <p:cNvPr id="7" name="Text Placeholder 6"/>
          <p:cNvSpPr>
            <a:spLocks noGrp="1"/>
          </p:cNvSpPr>
          <p:nvPr>
            <p:ph type="body" idx="18" sz="quarter"/>
          </p:nvPr>
        </p:nvSpPr>
        <p:spPr/>
        <p:txBody>
          <a:bodyPr/>
          <a:lstStyle/>
          <a:p>
            <a:pPr/>
            <a:r>
              <a:rPr sz="1000" b="0" i="0">
                <a:latin typeface="Arial"/>
              </a:rPr>
              <a:t>What political party do you most identify with?</a:t>
            </a:r>
            <a:endParaRPr sz="1000" b="0" i="0">
              <a:latin typeface="Arial"/>
            </a:endParaRPr>
          </a:p>
          <a:p>
            <a:pPr lvl="1"/>
            <a:r>
              <a:rPr sz="1000" b="0" i="0">
                <a:latin typeface="Arial"/>
              </a:rPr>
              <a:t>Democrat</a:t>
            </a:r>
            <a:endParaRPr sz="1000" b="0" i="0">
              <a:latin typeface="Arial"/>
            </a:endParaRPr>
          </a:p>
          <a:p>
            <a:endParaRPr sz="1000" b="0" i="0">
              <a:latin typeface="Arial"/>
            </a:endParaRPr>
          </a:p>
        </p:txBody>
      </p:sp>
      <p:sp>
        <p:nvSpPr>
          <p:cNvPr id="8" name="Title 7"/>
          <p:cNvSpPr>
            <a:spLocks noGrp="1"/>
          </p:cNvSpPr>
          <p:nvPr>
            <p:ph type="title"/>
          </p:nvPr>
        </p:nvSpPr>
        <p:spPr/>
        <p:txBody>
          <a:bodyPr/>
          <a:lstStyle/>
          <a:p>
            <a:r>
              <a:t>Key Segments</a:t>
            </a:r>
          </a:p>
        </p:txBody>
      </p:sp>
      <p:sp>
        <p:nvSpPr>
          <p:cNvPr id="9" name="Text Placeholder 8"/>
          <p:cNvSpPr>
            <a:spLocks noGrp="1"/>
          </p:cNvSpPr>
          <p:nvPr>
            <p:ph type="body" idx="19" sz="quarter"/>
          </p:nvPr>
        </p:nvSpPr>
        <p:spPr/>
        <p:txBody>
          <a:bodyPr/>
          <a:lstStyle/>
          <a:p>
            <a:r>
              <a:t>Republican</a:t>
            </a:r>
          </a:p>
        </p:txBody>
      </p:sp>
      <p:sp>
        <p:nvSpPr>
          <p:cNvPr id="10" name="Text Placeholder 9"/>
          <p:cNvSpPr>
            <a:spLocks noGrp="1"/>
          </p:cNvSpPr>
          <p:nvPr>
            <p:ph type="body" idx="20" sz="quarter"/>
          </p:nvPr>
        </p:nvSpPr>
        <p:spPr/>
        <p:txBody>
          <a:bodyPr/>
          <a:lstStyle/>
          <a:p>
            <a:pPr/>
            <a:r>
              <a:rPr sz="1000" b="0" i="0">
                <a:latin typeface="Arial"/>
              </a:rPr>
              <a:t>What political party do you most identify with?</a:t>
            </a:r>
            <a:endParaRPr sz="1000" b="0" i="0">
              <a:latin typeface="Arial"/>
            </a:endParaRPr>
          </a:p>
          <a:p>
            <a:pPr lvl="1"/>
            <a:r>
              <a:rPr sz="1000" b="0" i="0">
                <a:latin typeface="Arial"/>
              </a:rPr>
              <a:t>Republican</a:t>
            </a:r>
            <a:endParaRPr sz="1000" b="0" i="0">
              <a:latin typeface="Arial"/>
            </a:endParaRPr>
          </a:p>
          <a:p>
            <a:endParaRPr sz="1000" b="0" i="0">
              <a:latin typeface="Arial"/>
            </a:endParaRPr>
          </a:p>
        </p:txBody>
      </p:sp>
      <p:sp>
        <p:nvSpPr>
          <p:cNvPr id="11" name="Text Placeholder 10"/>
          <p:cNvSpPr>
            <a:spLocks noGrp="1"/>
          </p:cNvSpPr>
          <p:nvPr>
            <p:ph type="body" idx="21" sz="quarter"/>
          </p:nvPr>
        </p:nvSpPr>
        <p:spPr/>
        <p:txBody>
          <a:bodyPr/>
          <a:lstStyle/>
          <a:p>
            <a:r>
              <a:t>n = 19</a:t>
            </a:r>
          </a:p>
        </p:txBody>
      </p:sp>
    </p:spTree>
  </p:cSld>
  <p:clrMapOvr>
    <a:masterClrMapping/>
  </p:clrMapOvr>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impact, if any, do you think the coronavirus in the U.S. will have on you personally? And to be clear, I mean even if you (or someone you know) does NOT contract the virus, but just simply if the coronavirus were to continue to spread across the country, what impact would that have on you personally?</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Independent (n=26)</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 (n=41)</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 (n=15)</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I think economic hardship will probably be the worst part of all of it.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Loss of job, loss of income, depression.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Financially and socially. Changes everyday routine.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think I will lose a lot of money and have to work much harder when this is done.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am worried that hits will be hard to come back and this is my main source of income and I won't be able to pay the bills.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think I will not have access to non essential stores. Contact with friends and family will be limited as well</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We are heading for a deep recession at best, more likely a depression. I won't be retiring anytime soon.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could end up homeless.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No real impact, some short term in the stock market but it's already recovering.</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None. I have no friends, no family, and no life. Not a single thing has changed. If anything, it'll make the world nicer for people like me who hate dealing with people.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impact, if any, do you think the coronavirus in the U.S. will have on you personally? And to be clear, I mean even if you (or someone you know) does NOT contract the virus, but just simply if the coronavirus were to continue to spread across the country, what impact would that have on you personally?</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Independent (n=26)</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 (n=41)</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 (n=15)</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Everything in my community is closed down dude. We have to stay home and even after this is done, there's going to be a bunch of stuff permanently affected and closed.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Lack of resources being both in money and basic daily necessities to support my family.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would take a hit financially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think it could have a large financial impact even though I am self-employed if the infrastructure collapses.  I also worry that I won't get my financial aid when I only have 2 classes left to finish graduate school.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economic impact will be felt across the nation no matter what, everyone will be impacted.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I will not have access to non essential stores. Contact with friends and family will be limited as well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It has had negative effects on the economy and will effect many for years to come.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economy is in a free fall, and I think it will lead to significant financial strain for myself and my loved ones.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that there's a real chance that some people close to me will die. It's going to inevitably have an economic impact on almost everyone.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Loss of work, struggling to pay things off that don't put things on hold, struggling to pay for food.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Loss of job, loss of income, depression.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will cost me money, and i am concerned some local businesses might not recover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Food shortages, supplies. Even if I do not catch it, people are panic buying left and right. Supply chains are slowing down and that makes life difficult.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Financial, social, medical issues.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It's going to have a lasting effect on my finances.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Less income, maybe less access to money in the bank.</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economic hardship will probably be the worst part of all of 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it will further my depression and anxiety about how many more will be infected and die from this.  I will worry about how safe it is to go out in public.</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economically its a disaster for everyone including my family. has put life as a whole on hold and will be a disruption for months and months to pick it up again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some of my relative will die from 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It's a terrible thing. It would be devastating for me and our country.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Our household income will be at a loss, even if none of us gets ill. Our community, even if it is people we don't personally know, are affected and it is shown. People are upset, scared, panicking. Everything is different out there.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in the short term, I am fine. I think in the long term, it will affect me financially, my children educational, and will take a toll on mental health.</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My investments will drop. Our economy will stall. Business will go out of business. Unemployment will increase. I will lose some friends and family.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impact, if any, do you think the spread of the coronavirus across the country will have on our healthcare system?</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Independent (n=25)</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 (n=41)</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 (n=17)</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It will show how much we need more doctors and nurses. More access to healthcare for everyone all over. More supplies needed to be laid in and have a better emergency plan in how to deal with large numbers of patients.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94%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It will collapse and we won't be able to treat people that have other conditions.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Hospitals will be overwhelmed and treatment for other ailments will be harder to get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it will get overwhelmed, our healthcare workers will suffer</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hospitals will be overrun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It will strain an already overburdened system.</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Hopefully we'll move to healthcare for all.</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It will demolish it and only the rich will survive.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not much</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impact, if any, do you think the spread of the coronavirus across the country will have on our healthcare system?</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Independent (n=25)</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 (n=41)</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 (n=17)</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It will strain the system and cause a lot of unnecessary deaths.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healthcare system will be under tremendous strain, and I worry for the health and well-being of the doctors, nurses, and caregivers who will be impacted.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There won't be nearly enough beds or other supplies. Rationing might have to start happening which will cause chaos.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It will collapse and we won't be able to treat people that have other conditions.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the healthcare system will be overwhelmed and will continue to be that way. They will also likely run out of many supplies.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people who get sick or injured from other things will find it very hard to get 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It will overcrowd the healthcare system.</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total chaos, which is happening now in some places.  Resources running out, healthcare workers completely burned out and some of whom will very likely die from contracting it while working.  It's an awful situation all around.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it will test it to it's limits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It was already struggling, and these events are just showing everyone the holes and deficiencies.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looks like it will overwhelm the system. we,re late in ramping up production and distributing supplies. More will get it and more will die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Can't get healthcare and costs go up. More sick people from other viruses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It's already bad, so I don't exactly see it doing much. It doesn't take half a brain to know it's in shambles and this will only shine more light on it.. But as soon as its over, people will go back to being docile over 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strain it to the point where they can't adequately treat everyone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it's going to have a detrimental effect on an already broken system. when the vaccine comes out, will people be able to afford it? or will big pharma make it unobtainable?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Hopefully good changes will come out of this when it's over; but in the meantime while they are dealing with this hospitals will be overwhelmed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the healthcare system is going to collapse as hospitals find themselves 10,000x's over capacity with sick and traumatized health care workers and no supplies or man power.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Picking who lives or dies if it comes to the point, we don't have enough ventilators.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It's going to put major stress on the healthcare system, and there will be issues with crowding, overworked staff, and supplies, among other things.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hospitals will become overwhelmed and a lot of people won't be able to get proper treatment. I am unsure if any changes will be made as a result.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will over whelm the system and the people who are in support of a national healthcare will see just how defective it can be. The elderly will be sent home, a lot like Italy. The treatments will be saved for the most likely to survive.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It will show how much we need more doctors and nurses. More access to healthcare for everyone all over. More supplies needed to be laid in and have a better emergency plan in how to deal with large numbers of patients.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will be overwhelmed and devastated. Hopefully we will be better prepared for the next pandemic.</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They will be completely overrun by patients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From the list below, which ONE of these do you view as THE MOST credible source on the coronavirus? Whose advice are you most likely to follow?</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6492240" cy="333756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Independent (n=19)</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Democrat (n=37)</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Republican (n=15)</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r>
              <a:tr h="370840">
                <a:tc>
                  <a:txBody>
                    <a:bodyPr/>
                    <a:lstStyle/>
                    <a:p>
                      <a:r>
                        <a:rPr sz="1000" b="0" i="0">
                          <a:latin typeface="Arial"/>
                        </a:rPr>
                        <a:t>White House</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Disease Control and Prevention (CDC)</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79%</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65%</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Coronavirus Response Task Force led by Vice President Pence</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13%</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National Institutes of Health (NIH)</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8%</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The Surgeon General (OSG)</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Department of Health &amp; Human Services (HHS)</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Your state and local health departments</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5%</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14%</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Non-government sources</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16%</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14%</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Please expand on that last response and give me a little more about why that’s the source you view as the most credible.</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Independent (n=25)</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 (n=44)</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 (n=18)</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They are the only organization that I see as credible because Donald Trump often gives wrong information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It's their mission statement.  That what they are there for.</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They are the ones that take in reliable information on what's going on with the diseases.  Medical experts.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believe the CDC and the WHO are the most credible sources at this time.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The CDC has experience with dealing with disease every day.  They know how to learn and give appropriate guidance.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They have the most experience and this is literally their job to think about things like this...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feel that people who hae made a career out of studying pandemics and viruses are the people we should be listening to.</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They identify and assess disease threats.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none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John Hopkins has good data, and NYT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Please expand on that last response and give me a little more about why that’s the source you view as the most credible.</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Independent (n=25)</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 (n=44)</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 (n=18)</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It is the organization that has the most objective and scientifically backed information without political or ratings agenda behind 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am listening to the WHO. I listen to the CDC, with a grain of salt. I also listen to Cuomo, but he is not my governor. I don't listen to anything from Trump, Pence or the GOP.</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CDC has experience with dealing with disease every day.  They know how to learn and give appropriate guidance.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think it has the best information out of the choices I was given.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Doctors are more credible than politicians.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CDC has the experts and the data. Politicians speak like politicians not medical experts.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Disease (and virus) control is the most important purpose of the CDC, and this kind of situation is definitely in their area of expertise, so I trust that they will be the most on the ball about 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CDC have all the facts and they are telling the truth. They don't need to spin things like the govt does, because Trump is only interested in propping up the stock market.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find WHO and the CDC the most reliable, as they're relatively free from political pressures.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They care more about the people, because they are part of the communities. They're trying the hardest because it's their own friends, family, lives.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Organizations like the CDC and WHO are by far the most reliable and up-to-date when it comes to information and news regarding the virus.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Because CDC is the leading source about diseases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Because diseases are what they know best.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is what scientists and medical professionals agree is reliable. They are experts in their field.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believe the CDC and the WHO are the most credible sources at this time.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They have the most experience and this is literally their job to think about things like this...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the CDC is the most honest about it. They have taken time to explain but have not made false promises.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They are the ones getting all of the information and giving it out to the public.</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feel that they are doctors and scientists that are truly trying to give out the best information that is available at the moment. I feel they have less of an agenda.</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CDC actually uses science based facts. It has studied the spread in other countries and can make predictions about future spread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They have advance degree in a medical field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CDC is specifically suited for this very thing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CDC and the WHO are the only agencies tasked with providing unbiased non political information to the people. Even though the CDC can be pressured by the federal government which is why listening to the WHO should have been on the list.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they are the most knowledgable about the disease and would take their advice on how to control 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do you want to talk about?</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Independent (n=22)</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 (n=42)</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 (n=18)</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something positive would be nice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What situations are people facing locally?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Nothing, really. I feel that everyone just needs to stay calm and do their best to protect themselves and if we all do that, we can help each other the best.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pizza</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Codes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Nothing in particular</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nothing really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anxiety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Let's talk about the bill for the 1000 dollar checks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baseball</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do you want to talk about?</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Independent (n=22)</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 (n=42)</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 (n=18)</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Bonus pay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why people panic buy toilet paper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something positive would be nice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Happy things.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Let's talk about puppies and happier times.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what are you doing to keep yourself entertained during all this?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Toilet paper..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How many here are actually taking this seriously and staying inside?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how everyone is holding up at home.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Nothing, really. I feel that everyone just needs to stay calm and do their best to protect themselves and if we all do that, we can help each other the best.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Something upbeat. Sometimes it feels like news, information, and conversation about Coronavirus is inescapable.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What situations are people facing locally?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pizza</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anxiety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dunno, what do you wanna talk about? Anything is fine with 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Not much - it's nice that you guys are still doing research because it's a much needed moment of normalcy in these times.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I'm not sure.  What do *you* want to talk about?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Codes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What about the Coronavirus Stim Bill?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Happy things that aren't about coronavirus. I want to talk to friends about the weather, how their kids are doing, etc.</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how we're going to recover from this? Will this come back every year like the flu?</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the Cleveland Browns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What PC games are you playing to pass the time?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anything but the coronavirus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Before we get to more questions about challenges. Can you share something positive with the group?</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Independent (n=25)</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 (n=38)</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 (n=16)</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I'm not spending as much money being at home.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im still alive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The sun is out here today :)</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The weather is turning warm and flowers are blooming.</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We are a strong country and will get through this because the good outweigh the bad when it comes to the people living here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My dogs are loving all of the attention they are getting from the additional family members being home.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made $50 by 9 am today.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There's been a lot more animals out when I walk my dog</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am stocked up on groceries and I am in good spirits for the coming weeks.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No</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Ready to begin?</a:t>
            </a:r>
          </a:p>
        </p:txBody>
      </p:sp>
      <p:sp>
        <p:nvSpPr>
          <p:cNvPr id="3" name="Text Placeholder 2"/>
          <p:cNvSpPr>
            <a:spLocks noGrp="1"/>
          </p:cNvSpPr>
          <p:nvPr>
            <p:ph type="body" idx="14" sz="quarter"/>
          </p:nvPr>
        </p:nvSpPr>
        <p:spPr/>
        <p:txBody>
          <a:bodyPr/>
          <a:lstStyle/>
          <a:p>
            <a:r>
              <a:t>MULTI-SELECT POLL</a:t>
            </a:r>
          </a:p>
        </p:txBody>
      </p:sp>
      <p:graphicFrame>
        <p:nvGraphicFramePr>
          <p:cNvPr id="4" name="Table Placeholder 3"/>
          <p:cNvGraphicFramePr>
            <a:graphicFrameLocks noGrp="1"/>
          </p:cNvGraphicFramePr>
          <p:nvPr>
            <p:ph type="tbl" idx="15" sz="quarter"/>
          </p:nvPr>
        </p:nvGraphicFramePr>
        <p:xfrm>
          <a:off x="2476500" y="361950"/>
          <a:ext cx="6492240" cy="111252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Independent (n=24)</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Democrat (n=38)</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Republican (n=11)</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r>
              <a:tr h="370840">
                <a:tc>
                  <a:txBody>
                    <a:bodyPr/>
                    <a:lstStyle/>
                    <a:p>
                      <a:r>
                        <a:rPr sz="1000" b="0" i="0">
                          <a:latin typeface="Arial"/>
                        </a:rPr>
                        <a:t>yes</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no</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Before we get to more questions about challenges. Can you share something positive with the group?</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Independent (n=25)</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 (n=38)</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 (n=16)</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I'm not spending as much money being at home.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is a beautiful day here, 60 degrees and sunny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My groceries got here today and they accidnetally gave me two extra boxes of honey nut cheerios.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Look kittens!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In this 2 week quarantine, I have mastered the art of making bread from scratch.</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My family is safe at home together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have a good family that I don't mind being in the house with.</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My quarantine diet is going extremely well.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am happy to be alive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really think people will come out of this more aware and grateful for our society and kinder to one another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No one I know is sick.</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It's getting warmer outside and there are theories that the virus can not tolerate heat and humidity.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am having fun getting to spend more time with my kids and finding fun things to do around the house.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ate a delicious lunch today!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My dogs are loving all of the attention they are getting from the additional family members being home.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It's Spring!!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We will get through this!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It's been nice that life has slowed down a bit and I get to see so much of my kids.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Give your kitty or doggy a hug!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pollution around the world is reducing with fewer people traveling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weather is turning warm and flowers are blooming.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It's a nice sunny day for a walk, away from other people of course.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Mturk has been good today and I'm thankful to have this platform since a lot of people are being laid off.</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We are a strong country and will get through this because the good outweigh the bad when it comes to the people living here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How much of a risk, if any, do you think people here in the U.S. generally face in contracting the coronavirus? Is it a . . .</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6492240" cy="185420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Independent (n=18)</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Democrat (n=37)</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Republican (n=14)</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r>
              <a:tr h="370840">
                <a:tc>
                  <a:txBody>
                    <a:bodyPr/>
                    <a:lstStyle/>
                    <a:p>
                      <a:r>
                        <a:rPr sz="1000" b="0" i="0">
                          <a:latin typeface="Arial"/>
                        </a:rPr>
                        <a:t>High risk</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22%</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46%</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36%</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Medium risk</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61%</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49%</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43%</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Low risk</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11%</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21%</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Don’t know</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6%</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5%</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Please expand on that response and give me a little more about why that’s your view of the risk people here in the U.S. face.</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Independent (n=16)</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 (n=27)</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 (n=12)</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People are smart enough to stay safe.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Our healthcare is designed such that people won't get help until they are literally dying</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Just getting sick and what comes from that'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think the risk is greater because of false information/conflicting information from leadership and a slow response in general.</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think the risk depends on each individual</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It seems a majority of people are going to contract the virus. The damage it does is going to be individual to your health situation and age.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People aren't practicing enough social distancing, and are not taking it seriously enough.</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the cases are increasing by the day.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Because, if they take the recommended precautions, the risks will fall exponentially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CODE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Please expand on that response and give me a little more about why that’s your view of the risk people here in the U.S. face.</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Independent (n=16)</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 (n=27)</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 (n=12)</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People are smart enough to stay safe.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that we have a lot of at-risk elderly and homeless people in the US.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It's clear that if one person has the virus and goes out to large gatherings, it's going to spread to anyone that makes contact with the originator.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think it depends where you live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Because too many americans are independent, are unwilling to follow advice on flattening the curve and don't think it it will affect them. Look at our leaders.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that if you follow the 'rules' and stay home as much as possible and wash your hands, etc, you will be fine. If you continue on as usualy, then yes, your chances are much higher.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People aren't observing the guidelines and are putting everyone at risk.</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So much depends on how the govt/communities respond, and it depends on the health of different populations.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virus is highly contagious. It spread world-wide in a few months. It's novel, no treatment or vaccine exists. Therefore, it's highly likely that millions will get the virus like influenza. It's only a matter of time.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it is spread pretty rapidly with really no way of knowing you will get 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the risk is greater because of false information/conflicting information from leadership and a slow response in general.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the ones who are going to spring break are high risk, but the people doing what they are supposed to are medium</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We have large population areas that will be at risk for greater exposure to the virus and have more issues but we also have a lot of rural areas that won't be as impacted so the US unlike other countries won't be overwhelmed as a nation.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Most epidemiologists talk about how the goal of "flattening the curve" isn't preventing us from getting it, but spreading the timing of our infections out. We are all likely to actually get the virus at some point.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It's hugely contagious. There's a good possibility nearly everyone will get it. A small percentage will have serious complications.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Bcause people are being unsafe. We've never really had something restrict our "freedom" this much so people are acting like this is the end of the world and going out anyway instead of being safe.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People aren't practicing enough social distancing, and are not taking it seriously enough.</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So many people have Diabetes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its very contagious so if people arent careful it can get spread to many people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pretty high risk because politicians won't shut the whole country down.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Just getting sick and what comes from that'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think many people are staying home and there are some who still are gathering in crowds so they are putting us at a medium risk.</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seems a majority of people are going to contract the virus. The damage it does is going to be individual to your health situation and age.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because we have become a nation that is always on the go and some think they are safe and lack respect and care for passing it to others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steps, if any, are you currently taking to protect yourself and others from the coronavirus?</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Independent (n=13)</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 (n=25)</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 (n=11)</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Quarantine!  Social distancing!  Washing hands and not touching my face.  Be smart!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92%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I'm only leaving the house for basic supplies, I'm the only one going out, and as soon as I get home I shower and wash all of my clothes. This may be a bit much, but it's the only way I feel like I can protect my family.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isolation as much as I can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am isolating and limiting my exposure as much as possible.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Staying home as much as possible and washing my hands more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92%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TIME. CODE. WHAT IS THIS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stockpile food and will hunker down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steps, if any, are you currently taking to protect yourself and others from the coronavirus?</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Independent (n=13)</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 (n=25)</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 (n=11)</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washing my hands a ton of times, staying home except for the grocery store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Only going out to shop for essentials.  Constantly washing hands. Keeping the kids in the house.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social distancing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Quarantine with no social contact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My family is doing pretty extreme social distancing. The only real contact we have with the world is going to the grocery store, and amazon packages.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Isolation.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I'm only leaving the house for basic supplies, I'm the only one going out, and as soon as I get home I shower and wash all of my clothes. This may be a bit much, but it's the only way I feel like I can protect my family.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Staying home, washing hands, avoiding contact with others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Washing hands, social distancing, not going anywhere unless I have to go to the store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wash yourself. eat well. exercise. Get some sunshine.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Social distancing, more hand washing, not touching face/mouth/eyes.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Barely going out, always washing my hands, when I do go out, I keep a big distance from other people. I wash my clothes every time I come back.</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Staying inside, telling others to do the same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am practicing social distancing, washing my hands more, and going outside less.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washing hands, staying home unless I have to go out, social distancing, being careful when I do have to go to the store, bank, etc.</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QT'ed, havent gone out in over a week</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Washing hands and staying inside.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Staying home as much as possible and washing my hands more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Staying inside as much as possible, washing my hands or sanitizing if I do have to go outside, social distancing, cleaning surfaces that are regularly used more often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Quarantine!  Social distancing!  Washing hands and not touching my face.  Be smart!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constant hand washing, avoiding others and not going anywhere.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don't go out in public unless you have to. Keep your hands washed.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social distancing. so staying home, keeping all surfaces in the house clean, wearing a mask if i go out in case i do somehow have it and don't know it yet. trying to spread good information.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isolation as much as I can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How do we get everyone to listen to the recommendations from the local, state, and federal government, especially if we want 100% compliance?</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370840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Independent (n=8)</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 (n=24)</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 (n=10)</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We will never get 100% compliance but every bit helps. This won't change during this crisis but as a society we need to start listening to experts again. That starts with politicians setting an example.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Force them to. There's no other way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Share information with those you know.</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National guard.</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you can't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death by firing squad for not listing to lockdown orders.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How do we get everyone to listen to the recommendations from the local, state, and federal government, especially if we want 100% compliance?</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Independent (n=8)</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 (n=24)</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 (n=10)</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unfortunately, you can't. You are going to always have people that think they know better or that the rules don't apply to them or that they cannot be inconvenienced for the safety of others.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information has to come from higher up such as the President.  He needs to give out clear orders of what need to do and close everything down.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you can't, too many ignorant people.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Must be legal restrictions from politicians and officials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Maintain a consistent message at the federal level and provide real support at state and local levels so everyone can see what is being done and why. And... close down sites were mass groups are going, like beaches and churches.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you can't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As our government is designed, listen to your local governments, who have the most authority on like this. Don't expect the federal government to dictate to you what needs to be done.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Tell the government to set a good example and stop calling it a hoax.</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don't think that will happen. I heard some places are fining those that go out and/or gather and I don't think that is right either.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Force them to. There's no other way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If people don't listen to recommendations or government mandates, fine them if they endanger people.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unfortunately someone might have to experience the virus or see someone close to them get it for them to take things more seriously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not sure, it will probably take someone they know to get really sick before they take it seriously.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don't think this is possible. There are always idiots. Especially when the president downplays its seriousness, and spouts mixed messages and misinformation.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YOU SAID 45 MINUTES. IT'S 53 MIN NOW. COOOOOOOOOOOOOOOOOOOOOOOOOOOOOOOOOOOOOOOOOOOOOOOOOOOOOOOOOOOOOOOOOOOOOOOOOOOOOOODAH</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People only care about themselves. Until some actual weight of the law/consequences are involved they will continue to endanger others because they are selfish</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We will never get 100% compliance but every bit helps. This won't change during this crisis but as a society we need to start listening to experts again. That starts with politicians setting an example.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Make the recommendations law. Enforce the law. But for how long? It will fire back up the moment we start the economy again.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Arrest people who don't comply.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Convince them we must make decisions based on science not emotion or how it would look politically. we are strong. we can pull together.  look at our response to ww2</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No way to get 100% of anything. Better to convince 100% of the elderly and sick to stay inside, than convince 100% that they have the virus but just don't know it yet/have no symptoms.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cant be done, the US is a huge place, we have a lot of village idiots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Make it mandatory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People have free will and are going to do what they want. It's inevitable.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are you doing differently today than you have done in the past?</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296672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Independent (n=9)</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 (n=19)</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 (n=8)</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staying home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Social distancing, sheltering in place, trying to buy groceries and supplies online.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90%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Staying home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Investing in the stock market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Code is: 33479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are you doing differently today than you have done in the past?</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Independent (n=9)</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 (n=19)</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 (n=8)</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Staying home more and only going out when it's needed.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staying home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Isolation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More awareness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I'm self isolating so that's different I guess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eating much less take-out, going to 7-11/sheetz much less, exercising a lot more, washing my hands more.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wash my hands more often, stay home more, not go out to movies, restaurants, etc.</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Social isolation. Standing in line for an hour to get into a grocery store!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staying home more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nothing beside washing more, staying away farther apart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Social distancing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avoid people, and stay at home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Not going to restaurants really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wash my hands way more than usual.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more isolation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Nothing different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Staying home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code is 33479 for the person who keeps complaining.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Working on cheaper paying jobs that have misleading descriptions. And using more soap.</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Social distancing, sheltering in place, trying to buy groceries and supplies online.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not a lot, except that i am cooking and/or baking more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Investing in the stock market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Staying home.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Not much.</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Please tell me a little about what you know about how the coronavirus is spread.</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Independent (n=23)</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 (n=33)</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 (n=13)</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It is spread through droplets in the air when people sneeze or cough and it gets into the air and surfaces and people touch them or breathe them in.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92%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infected people spread droplets that contain the illness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respiratory droplets.  might also be some component of airborne transmission given the nature of the spread</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It passes person to person, can live on surfaces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through coughing</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It spreads through contact and vapors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92%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Through contact of many people together</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It is spread through contact.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It can spread from getting coughed on, touching places that infected people touch, and sexually.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By propaganda mostly.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is your perception of how other people are doing to protect themselves and others from the coronavirus?</a:t>
            </a:r>
          </a:p>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370840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Independent (n=7)</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 (n=18)</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 (n=8)</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Some aren't doing enough</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depends on the place.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Most aren't doing enough.</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Social distancing</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do not know, since I am not out and about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Too many people are not doing enough.</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is your perception of how other people are doing to protect themselves and others from the coronavirus?</a:t>
            </a:r>
          </a:p>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Independent (n=7)</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 (n=18)</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 (n=8)</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i notice many not doing anything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haven't seen any of my neighbors besides them going for walks, but I live in a major metro and I can hear plenty of traffic all day.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Most people are doing what they should be. The people who aren't are mostly the Gen Xers. People are just stocking up and hunkering down.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think most people are protecting themselves well now, but maybe 10-20% are still endangering others by being out to spread the disease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Most our good but enough are spoiling it for the rest of us.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most that I know are doing what they are suppose to be doing. there are a few that have to go to work because of the jobs they have but they are practicing safty when out and about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They aren't doing enough.</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They're not doing enough</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Most people I know are taking it seriously and implementing all the recommended actions. I have seen  some younger people who have a "if i get it I get it" attitude.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Some aren't doing enough</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would hope they are staying home and practicing good hygiene, but I see many stories otherwise.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Other than spring-breakers(who are not hanging out with old and sick people and not likely to get seriously ill), everyone who cares is already taking it seriously.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see a lot that aren't complying and still going out. Although there are quite a few that are listening and staying home.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the majority are doing the right things and the rest need to keep up by doing their research.</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everyone is a little more self conscious about how people around them are acting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Most aren't doing enough.</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Most are being responsible and doing what is asked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might be a bit much for some people, but as long as they feel safe I guess that is all that matters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think a lot of people are trying. It's just the unsafe ones get all the attention.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Rough. I saw two different soccer games going on in the park on Sunday. STAY HOME PEOPLE. GROUP SPORTS ARE A BAD IDEA RIGHT NOW.</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Social distancing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txBody>
                  <a:tcPr/>
                </a:tc>
                <a:tc>
                  <a:txBody>
                    <a:bodyPr/>
                    <a:lstStyle/>
                    <a:p>
                      <a:r>
                        <a:rPr sz="1000" b="0" i="0">
                          <a:latin typeface="Arial"/>
                        </a:rPr>
                        <a:t>Too many people are not doing enough.</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do not know, since I am not out and about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Do you feel your efforts to help stop the spread of coronavirus are making a difference?</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6492240" cy="148336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Independent (n=6)</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Democrat (n=14)</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Republican (n=6)</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r>
              <a:tr h="370840">
                <a:tc>
                  <a:txBody>
                    <a:bodyPr/>
                    <a:lstStyle/>
                    <a:p>
                      <a:r>
                        <a:rPr sz="1000" b="0" i="0">
                          <a:latin typeface="Arial"/>
                        </a:rPr>
                        <a:t>Yes</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33%</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No</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21%</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I don't know</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21%</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17%</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Please tell us more - why do you feel that way?</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333756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Independent (n=8)</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 (n=13)</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 (n=5)</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I'm part of the population, and everyone has to do their part to prevent this from spreading. It only takes one person to make it worse.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Time's Up</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think i'm making a difference by staying at home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have limited exposure to groups of people so it is not making a large impact for me to go out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hope that I am keeping it from spreading to others and doing all that I can at this time.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Because it is still spreading around the country. Who knows if anything we are doing is working?</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Please tell us more - why do you feel that way?</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Independent (n=8)</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 (n=13)</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 (n=5)</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It doesn't feel like enough because other people aren't following along, but I know I'm doing what I can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my efforts are helping, because I feel like my friends/family need to see as many people as possible participating in social distancing, so they stay motivated to do it too.</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Since I'm not going out, I can't be infected and can't infect anyone. That's the point and what we should all be aiming for.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honestly don't think it's going to get better for a bit.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can only do so much and I can't do it alone.  We all have to make a difference together.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Everyday you don't get it, you make it easier for the hospitals to treat those that did get it. So EVERY person can make a difference.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think i'm making a difference by staying at home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By taking care of myself I'm one less person that doctors might need to deal with.</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hope that I am keeping it from spreading to others and doing all that I can at this time.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I'm quarantined and social distancing.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Every little bit of social distancing helps. One person who doesn't get the virus is 0.20 people who don't need a hospital bed that thousands of others will need.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is so contagious - it only takes one person to spread/one failure of hand washing or forgetting and rubbing an eye or something. It's only a matter of time before it spreads, no matter what I do.</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if everyone would try following what they are supposed to be doing, it would make a difference.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it adds up if I can stop from spreading it to a couple people and they stop from spreading it to a couple, etc</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My family and I are trying to do what we are asked to do to keep safe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have limited exposure to groups of people so it is not making a large impact for me to go out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I'm part of the population, and everyone has to do their part to prevent this from spreading. It only takes one person to make it worse.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r>
              <a:tr h="370840">
                <a:tc>
                  <a:txBody>
                    <a:bodyPr/>
                    <a:lstStyle/>
                    <a:p>
                      <a:r>
                        <a:rPr sz="1000" b="0" i="0">
                          <a:latin typeface="Arial"/>
                        </a:rPr>
                        <a:t>I was already social distancing, so I don't think I make much of a difference.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Time's Up</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r>
              <a:tr h="370840">
                <a:tc>
                  <a:txBody>
                    <a:bodyPr/>
                    <a:lstStyle/>
                    <a:p>
                      <a:r>
                        <a:rPr sz="1000" b="0" i="0">
                          <a:latin typeface="Arial"/>
                        </a:rPr>
                        <a:t>Because it is still spreading around the country. Who knows if anything we are doing is working?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curve is gradually flattening.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r>
            </a:tbl>
          </a:graphicData>
        </a:graphic>
      </p:graphicFrame>
    </p:spTree>
  </p:cSld>
  <p:clrMapOvr>
    <a:masterClrMapping/>
  </p:clrMapOvr>
</p:sld>
</file>

<file path=ppt/slides/slide4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How did you find out about today's conversation?</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6492240" cy="296672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Independent (n=6)</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Democrat (n=18)</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c>
                  <a:txBody>
                    <a:bodyPr/>
                    <a:lstStyle/>
                    <a:p>
                      <a:r>
                        <a:rPr sz="1000" b="1" i="0">
                          <a:latin typeface="Arial"/>
                        </a:rPr>
                        <a:t>Republican (n=7)</a:t>
                      </a:r>
                      <a:endParaRPr sz="1000" b="1"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0072E3"/>
                    </a:solidFill>
                  </a:tcPr>
                </a:tc>
              </a:tr>
              <a:tr h="370840">
                <a:tc>
                  <a:txBody>
                    <a:bodyPr/>
                    <a:lstStyle/>
                    <a:p>
                      <a:r>
                        <a:rPr sz="1000" b="0" i="0">
                          <a:latin typeface="Arial"/>
                        </a:rPr>
                        <a:t>Email</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Amazon</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72%</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Facebook</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6%</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Text</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11%</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Reddit</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Twitter</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r h="370840">
                <a:tc>
                  <a:txBody>
                    <a:bodyPr/>
                    <a:lstStyle/>
                    <a:p>
                      <a:r>
                        <a:rPr sz="1000" b="0" i="0">
                          <a:latin typeface="Arial"/>
                        </a:rPr>
                        <a:t>Democracy.ai Website</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11%</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A9D3FF"/>
                      </a:solidFill>
                      <a:prstDash val="solid"/>
                      <a:round/>
                      <a:headEnd type="none" w="med" len="med"/>
                      <a:tailEnd type="none" w="med" len="med"/>
                    </a:lnL>
                    <a:lnR w="9525" cap="flat" cmpd="sng" algn="ctr">
                      <a:solidFill>
                        <a:srgbClr val="A9D3FF"/>
                      </a:solidFill>
                      <a:prstDash val="solid"/>
                      <a:round/>
                      <a:headEnd type="none" w="med" len="med"/>
                      <a:tailEnd type="none" w="med" len="med"/>
                    </a:lnR>
                    <a:lnT w="9525" cap="flat" cmpd="sng" algn="ctr">
                      <a:solidFill>
                        <a:srgbClr val="A9D3FF"/>
                      </a:solidFill>
                      <a:prstDash val="solid"/>
                      <a:round/>
                      <a:headEnd type="none" w="med" len="med"/>
                      <a:tailEnd type="none" w="med" len="med"/>
                    </a:lnT>
                    <a:lnB w="9525" cap="flat" cmpd="sng" algn="ctr">
                      <a:solidFill>
                        <a:srgbClr val="A9D3FF"/>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impact, if any, do you believe the spread of the coronavirus will have on our economy?</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333756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Independent (n=6)</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 (n=16)</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 (n=7)</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It's not pretty but getting rid of the virus we'll live through it.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think it's going to kill small businesses and force millions of people into debt as they try and recover.</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it's going to tank it and send us into a recession if not a depression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it will be short lived, unlike this remesh hit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Negative?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impact, if any, do you believe the spread of the coronavirus will have on our economy?</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Independent (n=6)</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 (n=16)</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 (n=7)</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The market will correct and become stronger in the long run, next 3-6 months will be very rough</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is going to be devastating. Many businesses will go out of business. The ones that survive will be in a good spot though.</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will devastate it. Even the 6 trillion stimulus will seem inadequate in a month or two.</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think a lot of people will lose their jobs, and a lot of business will go out of business.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will make it worse, and likely put us in a recession. On a side note, will bonuses be provided for this study going over? We're over 20 minutes over the promised time now, and it is unethical to have a lack of communication about this.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Severe impact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It will hurt a lot of small businesses and slow down the economy overall since people are not spending much right now.</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Economy will suffer massively, and we'll enter a recession and depression.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It's going to be detrimental at first, but I hope that it recovers well.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think it's going to kill small businesses and force millions of people into debt as they try and recover.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will hurt it, no one knows how bad the damage will be yet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will be devastating. Millions will be out of work. Stock market will be in shambles.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We're headed into a depression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It's not pretty but getting rid of the virus we'll live through 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We will recover if this ridiculous over-reactions stops. And stops very soon(less than a month). Luckily it hit while we were strong.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It will put it into a recession.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will make our economy go into recession or depression the longer it lasts the worse it will get.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will crash it and we will see another time like the great depression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txBody>
                  <a:tcPr/>
                </a:tc>
                <a:tc>
                  <a:txBody>
                    <a:bodyPr/>
                    <a:lstStyle/>
                    <a:p>
                      <a:r>
                        <a:rPr sz="1000" b="0" i="0">
                          <a:latin typeface="Arial"/>
                        </a:rPr>
                        <a:t>the economy was already teetering due to unnecessary  tax cuts but now a depression is a foregone conclusion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will be short lived, unlike this remesh hit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txBody>
                  <a:tcPr/>
                </a:tc>
                <a:tc>
                  <a:txBody>
                    <a:bodyPr/>
                    <a:lstStyle/>
                    <a:p>
                      <a:r>
                        <a:rPr sz="1000" b="0" i="0">
                          <a:latin typeface="Arial"/>
                        </a:rPr>
                        <a:t>I think that it will have some obviously. Maybe higher taxes. BTW I assumed the HIT was over once you gave us the code, is that correct?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r>
            </a:tbl>
          </a:graphicData>
        </a:graphic>
      </p:graphicFrame>
    </p:spTree>
  </p:cSld>
  <p:clrMapOvr>
    <a:masterClrMapping/>
  </p:clrMapOvr>
</p:sld>
</file>

<file path=ppt/slides/slide4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I am going to wrap up in a few, what question would you like me to pose to the group?</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370840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Independent (n=6)</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 (n=16)</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 (n=7)</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What new shows would you recommend?</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Will bonuses be given out for this study going over the promised time?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If we can have a bonus for our extra time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nothing, we have covered everything</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what's your favorite movie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Would you blame Obama?</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I am going to wrap up in a few, what question would you like me to pose to the group?</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Independent (n=6)</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 (n=16)</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 (n=7)</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How long do we think this will take to get back to normal?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What new shows would you recommend?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nothing, we have covered everything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Why has this HIT taken so long?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No more questions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What can you do to help those in your communities that are suffering?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Do you personally know anyone who tests positive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is this hellscape permanent?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Why must TDS be a thing even in a pandemic. Did any democrat call for a travel ban from China before Trump?</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What can you do for someone else today?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What do you like to put on your nachos?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Would you blame Obama?</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If we can have a bonus for our extra time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How depressed are you getting?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We will get through this together!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What is something we can do from home to keep ourselves entertained?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How do you feel about how Trump is handling everything?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what will you do to help other someone other than family members during all this?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txBody>
                  <a:tcPr/>
                </a:tc>
                <a:tc>
                  <a:txBody>
                    <a:bodyPr/>
                    <a:lstStyle/>
                    <a:p>
                      <a:r>
                        <a:rPr sz="1000" b="0" i="0">
                          <a:latin typeface="Arial"/>
                        </a:rPr>
                        <a:t>Will bonuses be given out for this study going over the promised time?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How is mturk since the country shut down?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txBody>
                  <a:tcPr/>
                </a:tc>
                <a:tc>
                  <a:txBody>
                    <a:bodyPr/>
                    <a:lstStyle/>
                    <a:p>
                      <a:r>
                        <a:rPr sz="1000" b="0" i="0">
                          <a:latin typeface="Arial"/>
                        </a:rPr>
                        <a:t>what's your favorite movie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r>
            </a:tbl>
          </a:graphicData>
        </a:graphic>
      </p:graphicFrame>
    </p:spTree>
  </p:cSld>
  <p:clrMapOvr>
    <a:masterClrMapping/>
  </p:clrMapOvr>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Please tell me a little about what you know about how the coronavirus is spread.</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Independent (n=23)</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 (n=33)</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 (n=13)</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It is spread by coughing, sneezing, touching someone who has 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through aerosolized water droplets in the air. Primarily from coughing said droplets in the air, but also through secondary transmission on surfaces like doorknobs and elevator buttons.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is spread by droplets... sneezing, coughing and such</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It is spread through droplets in the air when people sneeze or cough and it gets into the air and surfaces and people touch them or breathe them in.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Coughing, sneezing and contact.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droplets in the air or touching a contaminated surface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droplets in the air from talking and coughing. transfered over surfaces and touching.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spreads through contact and vapors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From coughing and spreading that by touching things - touching things that positive people have touched.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Through contact with infected people, or by surfaces containing the virus. Touching it and then your face for example.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Airborne droplets from coughing and sneezing.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infected people spread droplets that contain the illness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Mostly by coughing/droplets in the air when people are in close contact. I think the virus survives for a while on surfaces but I don't know how high the risk is from infected surfaces.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is droplet spread. Droplets can travel up to 10 feet from a sneeze before hitting a surface. Some research shows it may be airborne for longer than we think.</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is spread through contact.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It is spread thorough the air and surfaces.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through coughing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 can be spread from the air, on surfaces ect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It passes person to person, can live on surfaces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Person to person and possibly surfaces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Through contact of many people together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Contact with someone that has it.  Mouth, nose, eye entry.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droplets, coughing, surfaces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Person to person and through contaminated air and surfaces.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5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can I do to make the conversation better in the future?</a:t>
            </a:r>
          </a:p>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370840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Independent (n=4)</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 (n=9)</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 (n=4)</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Don't go way over time and pay bonuses if you do</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Pay a fair wage.  $7.50 for an hour and 15 minutes isn't it.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We went over a bit given the time frame but besides that it's fine. I'm just glad you guys are still here during this time :)</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The conversation went smoothly and was easy to respond, keep it the same!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Either pay more or end at the designated time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Nothing</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Make it more apparent for those on Mturk that the HIT ended at the 45 minute mark. You published the code, but you gave no indication that we could exit after this. Questions were continued, and it was unclear at best if we were supposed to stay.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Having shorter timers for voting on the answers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5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can I do to make the conversation better in the future?</a:t>
            </a:r>
          </a:p>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Independent (n=4)</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 (n=9)</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 (n=4)</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We went over a bit given the time frame but besides that it's fine. I'm just glad you guys are still here during this time :)</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Having shorter timers for voting on the answers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If the questions could flow a little faster that would be helpful, also consider bonuses for people that stay past the time. You are getting that extra work for free.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Either pay more or end at the designated time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Better topics that interest people with thought provoking responses.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conversation went smoothly and was easy to respond, keep it the same!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filter out bad responses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think the reason other people were saying something about it ending was because even if the hit code is published, staying to keep working on it will lower the hourly on the task, whether the hit is submitted or not. just an empirical observation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Maybe have everyone write 2 or 3 pertinent questions at the beginning of the chat and let the mod choose the best to start the conversation.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This went fairly well. Questions came at a good rate. No really long pauses. Plenty of time to answer the questions. Just try to make the length of the study match the advertised time. Time is money for some of us here.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Don't go way over time and pay bonuses if you do</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Nothing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txBody>
                  <a:tcPr/>
                </a:tc>
                <a:tc>
                  <a:txBody>
                    <a:bodyPr/>
                    <a:lstStyle/>
                    <a:p>
                      <a:r>
                        <a:rPr sz="1000" b="0" i="0">
                          <a:latin typeface="Arial"/>
                        </a:rPr>
                        <a:t>Make it more apparent for those on Mturk that the HIT ended at the 45 minute mark. You published the code, but you gave no indication that we could exit after this. Questions were continued, and it was unclear at best if we were supposed to stay.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r>
              <a:tr h="370840">
                <a:tc>
                  <a:txBody>
                    <a:bodyPr/>
                    <a:lstStyle/>
                    <a:p/>
                  </a:txBody>
                  <a:tcPr/>
                </a:tc>
                <a:tc>
                  <a:txBody>
                    <a:bodyPr/>
                    <a:lstStyle/>
                    <a:p>
                      <a:r>
                        <a:rPr sz="1000" b="0" i="0">
                          <a:latin typeface="Arial"/>
                        </a:rPr>
                        <a:t>Pay a fair wage.  $7.50 for an hour and 15 minutes isn't 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r>
              <a:tr h="370840">
                <a:tc>
                  <a:txBody>
                    <a:bodyPr/>
                    <a:lstStyle/>
                    <a:p/>
                  </a:txBody>
                  <a:tcPr/>
                </a:tc>
                <a:tc>
                  <a:txBody>
                    <a:bodyPr/>
                    <a:lstStyle/>
                    <a:p>
                      <a:r>
                        <a:rPr sz="1000" b="0" i="0">
                          <a:latin typeface="Arial"/>
                        </a:rPr>
                        <a:t>Nothing, I thought it went well.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r>
              <a:tr h="370840">
                <a:tc>
                  <a:txBody>
                    <a:bodyPr/>
                    <a:lstStyle/>
                    <a:p/>
                  </a:txBody>
                  <a:tcPr/>
                </a:tc>
                <a:tc>
                  <a:txBody>
                    <a:bodyPr/>
                    <a:lstStyle/>
                    <a:p>
                      <a:r>
                        <a:rPr sz="1000" b="0" i="0">
                          <a:latin typeface="Arial"/>
                        </a:rPr>
                        <a:t>Publish partial responses would be nice. I typed and typed and timed out.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txBody>
                  <a:tcPr/>
                </a:tc>
              </a:tr>
            </a:tbl>
          </a:graphicData>
        </a:graphic>
      </p:graphicFrame>
    </p:spTree>
  </p:cSld>
  <p:clrMapOvr>
    <a:masterClrMapping/>
  </p:clrMapOvr>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are some examples (if any) of conflicting information about coronavirus you have heard?</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Independent (n=22)</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 (n=40)</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 (n=13)</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How long it last on surfaces.  Some say hours other say a lot longer.</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It doesn't affect younger people.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It only affects elderly and already sick people.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It's like the flu.</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we should pack our churches on easter</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I've heard that it can be treated with certain drugs, but I've also heard that the treatment doesn't work</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How serious it is for certain age groups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to take ibuprofen or not to.</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How long it can live on surfaces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that advil is bad, but that that might be fake news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are some examples (if any) of conflicting information about coronavirus you have heard?</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Independent (n=22)</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 (n=40)</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 (n=13)</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That different blood types change the rate of infection, that young people don't get sick, that masks "don't work" for regular people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People who get their news from facebook memes keep saying that it's being blown out of proportion.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That it's airborne on its own(not coming directly from someone), that testing is a cure for some reason.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That it could take several months or longer...yet business will be back to normal by easter.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That is  airborne, in a sense it is all around. That it can live on surfaces for a long time versus not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Whether it's highly contagious and not as lethal or not so highly contagious and more lethal. We just don't know yet without more mass testing.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they are saying that it is live on surfaces for varying amounts of time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People are still fighting over the spread speed. Some say it's not very fast but other say it's far faster than the regular flu,</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Morons thinking that Fish Tank Parasite Killer is a good substitute for anti-malarial medication.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How long it last on surfaces.  Some say hours other say a lot longer.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That you can get it from your pets, that it was started as warfare.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Where it came from (specifically which animal), how many cases there are, how long this will last, how many deaths there will be, how it typically spreads.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It doesn't affect younger people.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It's like the flu.</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how it spreads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Its no worse than the flu. Young people can't get it or if they do they won't get very sick.</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That the virus isn't all that serious or that it is very serious.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length that it lives on surfaces, how it started, how long it lasts, are the tests accurate, the actual numbers of positive cases since they don't test everyone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heard that drinking hot water will kill the virus which is not true at all.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The President saying it was just the flu and then saying he always knew it was a pandemic was pretty conflicting.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Whether ibuprofen acerbates the symptoms?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The number of people who have caught it was wildly conflicting for a while.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Our dick head in office who is going against medical advisors.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i've heard it can live on surfaces for days, but also that it can only live on them for minutes/hours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How have you gone about determining what information is true or factual in regards to the coronavirus outbreak?</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6492240" cy="4079240"/>
        </p:xfrm>
        <a:graphic>
          <a:graphicData uri="http://schemas.openxmlformats.org/drawingml/2006/table">
            <a:tbl>
              <a:tblPr firstRow="1">
                <a:tableStyleId>{5C22544A-7EE6-4342-B048-85BDC9FD1C3A}</a:tableStyleId>
              </a:tblPr>
              <a:tblGrid>
                <a:gridCol w="2514600"/>
                <a:gridCol w="1325880"/>
                <a:gridCol w="132588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Independent (n=24)</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Democrat (n=40)</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Republican (n=13)</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I've researched things on news sites that are reputable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trying to use common sense and fact checking</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try and listen to doctors and scientists mostly instead of political people.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am only trusting the info I see from the WHO, CDC, etc</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I've read from the CDC, I don't have that problem that some people do, of picking a news network and deciding to be loyal to on air personalities over facts.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have been following it since January. Whether it makes sense with what is already known.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pick good new sources, listen to dr fauci</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Mainly common sense and verifying sources. The MSM has been terrible thus far, spreading panic and fear.</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looking at proper sources and reading entire articles.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mostly reddit tbh</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15%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How have you gone about determining what information is true or factual in regards to the coronavirus outbreak?</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6446520" cy="3337560"/>
        </p:xfrm>
        <a:graphic>
          <a:graphicData uri="http://schemas.openxmlformats.org/drawingml/2006/table">
            <a:tbl>
              <a:tblPr firstRow="1">
                <a:tableStyleId>{5C22544A-7EE6-4342-B048-85BDC9FD1C3A}</a:tableStyleId>
              </a:tblPr>
              <a:tblGrid>
                <a:gridCol w="2148840"/>
                <a:gridCol w="2148840"/>
                <a:gridCol w="2148840"/>
              </a:tblGrid>
              <a:tr h="370840">
                <a:tc>
                  <a:txBody>
                    <a:bodyPr/>
                    <a:lstStyle/>
                    <a:p>
                      <a:r>
                        <a:rPr sz="1000" b="1" i="0">
                          <a:latin typeface="Arial"/>
                        </a:rPr>
                        <a:t>Independent (n=24)</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Democrat (n=40)</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c>
                  <a:txBody>
                    <a:bodyPr/>
                    <a:lstStyle/>
                    <a:p>
                      <a:r>
                        <a:rPr sz="1000" b="1" i="0">
                          <a:latin typeface="Arial"/>
                        </a:rPr>
                        <a:t>Republican (n=13)</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By researching multiple sources.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Mainly by listening to real doctors and scientist, not politicians.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trying to use common sense and fact checking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try and listen to doctors and scientists mostly instead of political people.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pay more attention to the actual experts (doctors), and compare other things I hear with what the experts are saying, as well as what other countries are reporting of their experiences with 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read what the CDC puts out, then read as much as I can from other sources I find credible.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check the CDC or WHO websites to fact check if I feel something doesn't sound right.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work in healthcare so I'm directly in contact with people who are as knowledgeable about corona as anyone can be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look up information on the CDC and WHO websites, and try to look for credible information sources beyond that if something isn't addressed by those sites.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try to get my information from the CDC rather than the media or hysterical people panicking on social media.</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Looking at information from either the WHO or medical experts directly, bypassing the hot mess we've seen from our federal government here.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i've looked at different news sources in order to see if certain facts can be corroborated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am only listening to information from medical professionals.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look at the CDC or WHO or a medical site that is reputable.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have been following it since January. Whether it makes sense with what is already known.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I've read from the CDC, I don't have that problem that some people do, of picking a news network and deciding to be loyal to on air personalities over facts.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tried to find out what respectable organizations like the WHO have to say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I've tried to mainly pay attention to what Dr. Fauci has been saying since he seems most credible.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I'm listening more to the scientists and professionals than our own government and also watching the data from other countries carefully.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I checked the CDC website.  It has good &amp; reliable information on it.  NEVER listen to Trump.</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Listening to doctors in all fields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try and listen to medical professionals. I avoid all talk on social media and look at all possible information and take those bits and pieces that seem to be consistent over multiple sources.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yes, looking up sources I trust and also getting information from doctors in my network</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c>
                  <a:txBody>
                    <a:bodyPr/>
                    <a:lstStyle/>
                    <a:p>
                      <a:r>
                        <a:rPr sz="1000" b="0" i="0">
                          <a:latin typeface="Arial"/>
                        </a:rPr>
                        <a:t>Reading what the CDC and WHO has to say about 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theme/theme1.xml><?xml version="1.0" encoding="utf-8"?>
<a:theme xmlns:a="http://schemas.openxmlformats.org/drawingml/2006/main" name="Custom Design">
  <a:themeElements>
    <a:clrScheme name="Remesh brand color ">
      <a:dk1>
        <a:srgbClr val="000000"/>
      </a:dk1>
      <a:lt1>
        <a:srgbClr val="FFFFFF"/>
      </a:lt1>
      <a:dk2>
        <a:srgbClr val="44546A"/>
      </a:dk2>
      <a:lt2>
        <a:srgbClr val="E3E6E6"/>
      </a:lt2>
      <a:accent1>
        <a:srgbClr val="0372E3"/>
      </a:accent1>
      <a:accent2>
        <a:srgbClr val="F05041"/>
      </a:accent2>
      <a:accent3>
        <a:srgbClr val="24DBC3"/>
      </a:accent3>
      <a:accent4>
        <a:srgbClr val="BDF5ED"/>
      </a:accent4>
      <a:accent5>
        <a:srgbClr val="FFCC20"/>
      </a:accent5>
      <a:accent6>
        <a:srgbClr val="FFE9A6"/>
      </a:accent6>
      <a:hlink>
        <a:srgbClr val="0C34B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1354</TotalTime>
  <Words>313</Words>
  <Application>Microsoft Macintosh PowerPoint</Application>
  <PresentationFormat>On-screen Show (16:9)</PresentationFormat>
  <Paragraphs>84</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Custom Design</vt:lpstr>
      <vt:lpstr>Coffee Talk</vt:lpstr>
      <vt:lpstr>PowerPoint Presentation</vt:lpstr>
      <vt:lpstr>Objective</vt:lpstr>
      <vt:lpstr>Key Segments</vt:lpstr>
      <vt:lpstr>Key Segments</vt:lpstr>
      <vt:lpstr>Summary of data</vt:lpstr>
      <vt:lpstr>PowerPoint Presentation</vt:lpstr>
      <vt:lpstr>Conversation</vt:lpstr>
      <vt:lpstr>Concept A</vt:lpstr>
      <vt:lpstr>PowerPoint Presentation</vt:lpstr>
      <vt:lpstr>PowerPoint Presentation</vt:lpstr>
      <vt:lpstr>PowerPoint Presentation</vt:lpstr>
      <vt:lpstr>Onboarding Polls</vt:lpstr>
      <vt:lpstr>Appendix</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Tao Tang</dc:creator>
  <cp:lastModifiedBy>Tao Tang</cp:lastModifiedBy>
  <cp:revision>12</cp:revision>
  <dcterms:created xsi:type="dcterms:W3CDTF">2019-08-02T14:13:34Z</dcterms:created>
  <dcterms:modified xsi:type="dcterms:W3CDTF">2019-08-29T14:43:11Z</dcterms:modified>
</cp:coreProperties>
</file>